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5385" r:id="rId1"/>
    <p:sldMasterId id="2147485395" r:id="rId2"/>
  </p:sldMasterIdLst>
  <p:notesMasterIdLst>
    <p:notesMasterId r:id="rId26"/>
  </p:notesMasterIdLst>
  <p:handoutMasterIdLst>
    <p:handoutMasterId r:id="rId27"/>
  </p:handoutMasterIdLst>
  <p:sldIdLst>
    <p:sldId id="338" r:id="rId3"/>
    <p:sldId id="342" r:id="rId4"/>
    <p:sldId id="394" r:id="rId5"/>
    <p:sldId id="427" r:id="rId6"/>
    <p:sldId id="406" r:id="rId7"/>
    <p:sldId id="416" r:id="rId8"/>
    <p:sldId id="400" r:id="rId9"/>
    <p:sldId id="460" r:id="rId10"/>
    <p:sldId id="455" r:id="rId11"/>
    <p:sldId id="435" r:id="rId12"/>
    <p:sldId id="374" r:id="rId13"/>
    <p:sldId id="461" r:id="rId14"/>
    <p:sldId id="463" r:id="rId15"/>
    <p:sldId id="421" r:id="rId16"/>
    <p:sldId id="348" r:id="rId17"/>
    <p:sldId id="423" r:id="rId18"/>
    <p:sldId id="456" r:id="rId19"/>
    <p:sldId id="405" r:id="rId20"/>
    <p:sldId id="465" r:id="rId21"/>
    <p:sldId id="431" r:id="rId22"/>
    <p:sldId id="458" r:id="rId23"/>
    <p:sldId id="462" r:id="rId24"/>
    <p:sldId id="373" r:id="rId2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ohn M. Galvin" initials="JG" lastIdx="4"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7E7EA"/>
    <a:srgbClr val="CBCCD2"/>
    <a:srgbClr val="000066"/>
    <a:srgbClr val="3333FF"/>
    <a:srgbClr val="202A84"/>
    <a:srgbClr val="192168"/>
    <a:srgbClr val="000000"/>
    <a:srgbClr val="1978EB"/>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30" autoAdjust="0"/>
    <p:restoredTop sz="69545" autoAdjust="0"/>
  </p:normalViewPr>
  <p:slideViewPr>
    <p:cSldViewPr snapToGrid="0">
      <p:cViewPr varScale="1">
        <p:scale>
          <a:sx n="59" d="100"/>
          <a:sy n="59" d="100"/>
        </p:scale>
        <p:origin x="-798" y="-14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3" d="100"/>
          <a:sy n="63" d="100"/>
        </p:scale>
        <p:origin x="-2058" y="-96"/>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6218" cy="465138"/>
          </a:xfrm>
          <a:prstGeom prst="rect">
            <a:avLst/>
          </a:prstGeom>
          <a:noFill/>
          <a:ln w="9525">
            <a:noFill/>
            <a:miter lim="800000"/>
            <a:headEnd/>
            <a:tailEnd/>
          </a:ln>
        </p:spPr>
        <p:txBody>
          <a:bodyPr vert="horz" wrap="square" lIns="89612" tIns="44805" rIns="89612" bIns="44805" numCol="1" anchor="t" anchorCtr="0" compatLnSpc="1">
            <a:prstTxWarp prst="textNoShape">
              <a:avLst/>
            </a:prstTxWarp>
          </a:bodyPr>
          <a:lstStyle>
            <a:lvl1pPr defTabSz="896938">
              <a:defRPr sz="1200"/>
            </a:lvl1pPr>
          </a:lstStyle>
          <a:p>
            <a:pPr>
              <a:defRPr/>
            </a:pPr>
            <a:endParaRPr lang="en-US"/>
          </a:p>
        </p:txBody>
      </p:sp>
      <p:sp>
        <p:nvSpPr>
          <p:cNvPr id="4" name="Footer Placeholder 3"/>
          <p:cNvSpPr>
            <a:spLocks noGrp="1"/>
          </p:cNvSpPr>
          <p:nvPr>
            <p:ph type="ftr" sz="quarter" idx="2"/>
          </p:nvPr>
        </p:nvSpPr>
        <p:spPr bwMode="auto">
          <a:xfrm>
            <a:off x="0" y="8829675"/>
            <a:ext cx="3036218" cy="465138"/>
          </a:xfrm>
          <a:prstGeom prst="rect">
            <a:avLst/>
          </a:prstGeom>
          <a:noFill/>
          <a:ln w="9525">
            <a:noFill/>
            <a:miter lim="800000"/>
            <a:headEnd/>
            <a:tailEnd/>
          </a:ln>
        </p:spPr>
        <p:txBody>
          <a:bodyPr vert="horz" wrap="square" lIns="89612" tIns="44805" rIns="89612" bIns="44805" numCol="1" anchor="b" anchorCtr="0" compatLnSpc="1">
            <a:prstTxWarp prst="textNoShape">
              <a:avLst/>
            </a:prstTxWarp>
          </a:bodyPr>
          <a:lstStyle>
            <a:lvl1pPr defTabSz="896938">
              <a:defRPr sz="1200"/>
            </a:lvl1pPr>
          </a:lstStyle>
          <a:p>
            <a:pPr>
              <a:defRPr/>
            </a:pPr>
            <a:endParaRPr lang="en-US"/>
          </a:p>
        </p:txBody>
      </p:sp>
      <p:sp>
        <p:nvSpPr>
          <p:cNvPr id="5" name="Slide Number Placeholder 4"/>
          <p:cNvSpPr>
            <a:spLocks noGrp="1"/>
          </p:cNvSpPr>
          <p:nvPr>
            <p:ph type="sldNum" sz="quarter" idx="3"/>
          </p:nvPr>
        </p:nvSpPr>
        <p:spPr bwMode="auto">
          <a:xfrm>
            <a:off x="3972560" y="8829675"/>
            <a:ext cx="3036218" cy="465138"/>
          </a:xfrm>
          <a:prstGeom prst="rect">
            <a:avLst/>
          </a:prstGeom>
          <a:noFill/>
          <a:ln w="9525">
            <a:noFill/>
            <a:miter lim="800000"/>
            <a:headEnd/>
            <a:tailEnd/>
          </a:ln>
        </p:spPr>
        <p:txBody>
          <a:bodyPr vert="horz" wrap="square" lIns="89612" tIns="44805" rIns="89612" bIns="44805" numCol="1" anchor="b" anchorCtr="0" compatLnSpc="1">
            <a:prstTxWarp prst="textNoShape">
              <a:avLst/>
            </a:prstTxWarp>
          </a:bodyPr>
          <a:lstStyle>
            <a:lvl1pPr algn="r" defTabSz="896938">
              <a:defRPr sz="1200"/>
            </a:lvl1pPr>
          </a:lstStyle>
          <a:p>
            <a:pPr>
              <a:defRPr/>
            </a:pPr>
            <a:fld id="{81D99013-19F9-4ACF-B5E1-C16125669383}"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36218" cy="465138"/>
          </a:xfrm>
          <a:prstGeom prst="rect">
            <a:avLst/>
          </a:prstGeom>
          <a:noFill/>
          <a:ln w="9525">
            <a:noFill/>
            <a:miter lim="800000"/>
            <a:headEnd/>
            <a:tailEnd/>
          </a:ln>
        </p:spPr>
        <p:txBody>
          <a:bodyPr vert="horz" wrap="square" lIns="93160" tIns="46580" rIns="93160" bIns="46580" numCol="1" anchor="t" anchorCtr="0" compatLnSpc="1">
            <a:prstTxWarp prst="textNoShape">
              <a:avLst/>
            </a:prstTxWarp>
          </a:bodyPr>
          <a:lstStyle>
            <a:lvl1pPr defTabSz="896938">
              <a:defRPr sz="1200">
                <a:latin typeface="Calibri" pitchFamily="34" charset="0"/>
              </a:defRPr>
            </a:lvl1pPr>
          </a:lstStyle>
          <a:p>
            <a:pPr>
              <a:defRPr/>
            </a:pPr>
            <a:endParaRPr lang="en-US"/>
          </a:p>
        </p:txBody>
      </p:sp>
      <p:sp>
        <p:nvSpPr>
          <p:cNvPr id="3" name="Date Placeholder 2"/>
          <p:cNvSpPr>
            <a:spLocks noGrp="1"/>
          </p:cNvSpPr>
          <p:nvPr>
            <p:ph type="dt" idx="1"/>
          </p:nvPr>
        </p:nvSpPr>
        <p:spPr bwMode="auto">
          <a:xfrm>
            <a:off x="3972560" y="0"/>
            <a:ext cx="3036218" cy="465138"/>
          </a:xfrm>
          <a:prstGeom prst="rect">
            <a:avLst/>
          </a:prstGeom>
          <a:noFill/>
          <a:ln w="9525">
            <a:noFill/>
            <a:miter lim="800000"/>
            <a:headEnd/>
            <a:tailEnd/>
          </a:ln>
        </p:spPr>
        <p:txBody>
          <a:bodyPr vert="horz" wrap="square" lIns="93160" tIns="46580" rIns="93160" bIns="46580" numCol="1" anchor="t" anchorCtr="0" compatLnSpc="1">
            <a:prstTxWarp prst="textNoShape">
              <a:avLst/>
            </a:prstTxWarp>
          </a:bodyPr>
          <a:lstStyle>
            <a:lvl1pPr algn="r" defTabSz="896938">
              <a:defRPr sz="1200">
                <a:latin typeface="Calibri" pitchFamily="34" charset="0"/>
              </a:defRPr>
            </a:lvl1pPr>
          </a:lstStyle>
          <a:p>
            <a:pPr>
              <a:defRPr/>
            </a:pPr>
            <a:fld id="{22F71EBF-D178-4BE5-B50B-EF6798A1FC03}" type="datetimeFigureOut">
              <a:rPr lang="en-US"/>
              <a:pPr>
                <a:defRPr/>
              </a:pPr>
              <a:t>10/27/2010</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5052" tIns="47526" rIns="95052" bIns="47526" rtlCol="0" anchor="ctr"/>
          <a:lstStyle/>
          <a:p>
            <a:pPr lvl="0"/>
            <a:endParaRPr lang="en-US" noProof="0" dirty="0"/>
          </a:p>
        </p:txBody>
      </p:sp>
      <p:sp>
        <p:nvSpPr>
          <p:cNvPr id="5" name="Notes Placeholder 4"/>
          <p:cNvSpPr>
            <a:spLocks noGrp="1"/>
          </p:cNvSpPr>
          <p:nvPr>
            <p:ph type="body" sz="quarter" idx="3"/>
          </p:nvPr>
        </p:nvSpPr>
        <p:spPr bwMode="auto">
          <a:xfrm>
            <a:off x="701040" y="4414838"/>
            <a:ext cx="5608320" cy="4184650"/>
          </a:xfrm>
          <a:prstGeom prst="rect">
            <a:avLst/>
          </a:prstGeom>
          <a:noFill/>
          <a:ln w="9525">
            <a:noFill/>
            <a:miter lim="800000"/>
            <a:headEnd/>
            <a:tailEnd/>
          </a:ln>
        </p:spPr>
        <p:txBody>
          <a:bodyPr vert="horz" wrap="square" lIns="93160" tIns="46580" rIns="93160" bIns="4658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bwMode="auto">
          <a:xfrm>
            <a:off x="0" y="8829675"/>
            <a:ext cx="3036218" cy="465138"/>
          </a:xfrm>
          <a:prstGeom prst="rect">
            <a:avLst/>
          </a:prstGeom>
          <a:noFill/>
          <a:ln w="9525">
            <a:noFill/>
            <a:miter lim="800000"/>
            <a:headEnd/>
            <a:tailEnd/>
          </a:ln>
        </p:spPr>
        <p:txBody>
          <a:bodyPr vert="horz" wrap="square" lIns="93160" tIns="46580" rIns="93160" bIns="46580" numCol="1" anchor="b" anchorCtr="0" compatLnSpc="1">
            <a:prstTxWarp prst="textNoShape">
              <a:avLst/>
            </a:prstTxWarp>
          </a:bodyPr>
          <a:lstStyle>
            <a:lvl1pPr defTabSz="896938">
              <a:defRPr sz="1200">
                <a:latin typeface="Calibri" pitchFamily="34" charset="0"/>
              </a:defRPr>
            </a:lvl1pPr>
          </a:lstStyle>
          <a:p>
            <a:pPr>
              <a:defRPr/>
            </a:pPr>
            <a:endParaRPr lang="en-US"/>
          </a:p>
        </p:txBody>
      </p:sp>
      <p:sp>
        <p:nvSpPr>
          <p:cNvPr id="7" name="Slide Number Placeholder 6"/>
          <p:cNvSpPr>
            <a:spLocks noGrp="1"/>
          </p:cNvSpPr>
          <p:nvPr>
            <p:ph type="sldNum" sz="quarter" idx="5"/>
          </p:nvPr>
        </p:nvSpPr>
        <p:spPr bwMode="auto">
          <a:xfrm>
            <a:off x="3972560" y="8829675"/>
            <a:ext cx="3036218" cy="465138"/>
          </a:xfrm>
          <a:prstGeom prst="rect">
            <a:avLst/>
          </a:prstGeom>
          <a:noFill/>
          <a:ln w="9525">
            <a:noFill/>
            <a:miter lim="800000"/>
            <a:headEnd/>
            <a:tailEnd/>
          </a:ln>
        </p:spPr>
        <p:txBody>
          <a:bodyPr vert="horz" wrap="square" lIns="93160" tIns="46580" rIns="93160" bIns="46580" numCol="1" anchor="b" anchorCtr="0" compatLnSpc="1">
            <a:prstTxWarp prst="textNoShape">
              <a:avLst/>
            </a:prstTxWarp>
          </a:bodyPr>
          <a:lstStyle>
            <a:lvl1pPr algn="r" defTabSz="896938">
              <a:defRPr sz="1200">
                <a:latin typeface="Calibri" pitchFamily="34" charset="0"/>
              </a:defRPr>
            </a:lvl1pPr>
          </a:lstStyle>
          <a:p>
            <a:pPr>
              <a:defRPr/>
            </a:pPr>
            <a:fld id="{308E055D-094E-4AF0-BE47-670FCD5DC95E}"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b="1" kern="1200">
        <a:solidFill>
          <a:schemeClr val="tx1"/>
        </a:solidFill>
        <a:latin typeface="+mn-lt"/>
        <a:ea typeface="+mn-ea"/>
        <a:cs typeface="+mn-cs"/>
      </a:defRPr>
    </a:lvl1pPr>
    <a:lvl2pPr marL="457200" algn="l" rtl="0" eaLnBrk="0" fontAlgn="base" hangingPunct="0">
      <a:spcBef>
        <a:spcPct val="30000"/>
      </a:spcBef>
      <a:spcAft>
        <a:spcPct val="0"/>
      </a:spcAft>
      <a:defRPr sz="1600" b="1" kern="1200">
        <a:solidFill>
          <a:schemeClr val="tx1"/>
        </a:solidFill>
        <a:latin typeface="+mn-lt"/>
        <a:ea typeface="+mn-ea"/>
        <a:cs typeface="+mn-cs"/>
      </a:defRPr>
    </a:lvl2pPr>
    <a:lvl3pPr marL="914400" algn="l" rtl="0" eaLnBrk="0" fontAlgn="base" hangingPunct="0">
      <a:spcBef>
        <a:spcPct val="30000"/>
      </a:spcBef>
      <a:spcAft>
        <a:spcPct val="0"/>
      </a:spcAft>
      <a:defRPr sz="1600" b="1" kern="1200">
        <a:solidFill>
          <a:schemeClr val="tx1"/>
        </a:solidFill>
        <a:latin typeface="+mn-lt"/>
        <a:ea typeface="+mn-ea"/>
        <a:cs typeface="+mn-cs"/>
      </a:defRPr>
    </a:lvl3pPr>
    <a:lvl4pPr marL="1371600" algn="l" rtl="0" eaLnBrk="0" fontAlgn="base" hangingPunct="0">
      <a:spcBef>
        <a:spcPct val="30000"/>
      </a:spcBef>
      <a:spcAft>
        <a:spcPct val="0"/>
      </a:spcAft>
      <a:defRPr sz="1600" b="1" kern="1200">
        <a:solidFill>
          <a:schemeClr val="tx1"/>
        </a:solidFill>
        <a:latin typeface="+mn-lt"/>
        <a:ea typeface="+mn-ea"/>
        <a:cs typeface="+mn-cs"/>
      </a:defRPr>
    </a:lvl4pPr>
    <a:lvl5pPr marL="1828800" algn="l" rtl="0" eaLnBrk="0" fontAlgn="base" hangingPunct="0">
      <a:spcBef>
        <a:spcPct val="30000"/>
      </a:spcBef>
      <a:spcAft>
        <a:spcPct val="0"/>
      </a:spcAft>
      <a:defRPr sz="1600" b="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p:spPr>
      </p:sp>
      <p:sp>
        <p:nvSpPr>
          <p:cNvPr id="39939" name="Notes Placeholder 2"/>
          <p:cNvSpPr>
            <a:spLocks noGrp="1"/>
          </p:cNvSpPr>
          <p:nvPr>
            <p:ph type="body" idx="1"/>
          </p:nvPr>
        </p:nvSpPr>
        <p:spPr>
          <a:noFill/>
          <a:ln/>
        </p:spPr>
        <p:txBody>
          <a:bodyPr/>
          <a:lstStyle/>
          <a:p>
            <a:endParaRPr lang="en-US" smtClean="0"/>
          </a:p>
        </p:txBody>
      </p:sp>
      <p:sp>
        <p:nvSpPr>
          <p:cNvPr id="39940" name="Slide Number Placeholder 3"/>
          <p:cNvSpPr>
            <a:spLocks noGrp="1"/>
          </p:cNvSpPr>
          <p:nvPr>
            <p:ph type="sldNum" sz="quarter" idx="5"/>
          </p:nvPr>
        </p:nvSpPr>
        <p:spPr>
          <a:noFill/>
        </p:spPr>
        <p:txBody>
          <a:bodyPr/>
          <a:lstStyle/>
          <a:p>
            <a:fld id="{19D30F64-5194-4748-9644-6D827678F59D}"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p:spPr>
      </p:sp>
      <p:sp>
        <p:nvSpPr>
          <p:cNvPr id="50179" name="Notes Placeholder 2"/>
          <p:cNvSpPr>
            <a:spLocks noGrp="1"/>
          </p:cNvSpPr>
          <p:nvPr>
            <p:ph type="body" idx="1"/>
          </p:nvPr>
        </p:nvSpPr>
        <p:spPr>
          <a:noFill/>
          <a:ln/>
        </p:spPr>
        <p:txBody>
          <a:bodyPr/>
          <a:lstStyle/>
          <a:p>
            <a:r>
              <a:rPr lang="en-US" smtClean="0"/>
              <a:t>We have developed a definition that is based on products and service produced, or duties performed, and their impact on the environment. </a:t>
            </a:r>
          </a:p>
          <a:p>
            <a:r>
              <a:rPr lang="en-US" smtClean="0"/>
              <a:t>We do not consider job aspects that are sometimes mentioned in the context of green jobs. The reason for excluding these things is to maintain objectivity. It not appropriate for BLS to make judgments about, for example,  how high a wage is high enough for a job to be included as green. </a:t>
            </a:r>
          </a:p>
          <a:p>
            <a:r>
              <a:rPr lang="en-US" smtClean="0"/>
              <a:t>If data users want to consider these factors, they will be able to analyze data about wages, worker safety, and so forth, along with the BLS green jobs data. </a:t>
            </a:r>
          </a:p>
          <a:p>
            <a:r>
              <a:rPr lang="en-US" smtClean="0"/>
              <a:t> </a:t>
            </a:r>
          </a:p>
        </p:txBody>
      </p:sp>
      <p:sp>
        <p:nvSpPr>
          <p:cNvPr id="50180" name="Slide Number Placeholder 3"/>
          <p:cNvSpPr>
            <a:spLocks noGrp="1"/>
          </p:cNvSpPr>
          <p:nvPr>
            <p:ph type="sldNum" sz="quarter" idx="5"/>
          </p:nvPr>
        </p:nvSpPr>
        <p:spPr>
          <a:noFill/>
        </p:spPr>
        <p:txBody>
          <a:bodyPr/>
          <a:lstStyle/>
          <a:p>
            <a:fld id="{A963AE54-2486-42C4-A481-22B954A32231}" type="slidenum">
              <a:rPr lang="en-US" smtClean="0"/>
              <a:pPr/>
              <a:t>10</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p:spPr>
      </p:sp>
      <p:sp>
        <p:nvSpPr>
          <p:cNvPr id="52227" name="Notes Placeholder 2"/>
          <p:cNvSpPr>
            <a:spLocks noGrp="1"/>
          </p:cNvSpPr>
          <p:nvPr>
            <p:ph type="body" idx="1"/>
          </p:nvPr>
        </p:nvSpPr>
        <p:spPr>
          <a:xfrm>
            <a:off x="701040" y="4225925"/>
            <a:ext cx="5608320" cy="4184650"/>
          </a:xfrm>
          <a:noFill/>
          <a:ln/>
        </p:spPr>
        <p:txBody>
          <a:bodyPr/>
          <a:lstStyle/>
          <a:p>
            <a:r>
              <a:rPr lang="en-US" dirty="0" smtClean="0"/>
              <a:t>Let me turn now to our measurement plans. As mentioned earlier, we have two measurement activities planned: one for the output approach, one for the process approach. </a:t>
            </a:r>
          </a:p>
          <a:p>
            <a:endParaRPr lang="en-US" dirty="0" smtClean="0"/>
          </a:p>
          <a:p>
            <a:r>
              <a:rPr lang="en-US" dirty="0" smtClean="0"/>
              <a:t>In general, the BLS approach is to designate as green only those goods and services that directly benefit the environment or preserve natural resources.  The BLS approach does not (automatically) designate as green the goods and services produced by industries that supply inputs to or distribute the outputs from green producing industries.  Instead, BLS first evaluates those supplier and distributor industry goods and services for whether they </a:t>
            </a:r>
            <a:r>
              <a:rPr lang="en-US" u="sng" dirty="0" smtClean="0"/>
              <a:t>directly</a:t>
            </a:r>
            <a:r>
              <a:rPr lang="en-US" dirty="0" smtClean="0"/>
              <a:t> benefit the environment or preserve natural resources.  Green goods and services may be sold to intermediate demand or to final demand. </a:t>
            </a:r>
          </a:p>
          <a:p>
            <a:endParaRPr lang="en-US" dirty="0" smtClean="0"/>
          </a:p>
          <a:p>
            <a:r>
              <a:rPr lang="en-US" dirty="0" smtClean="0"/>
              <a:t>In the output approach, we have identified industries where green goods and services are classified. We identified 333 detailed (six-digit) NAICS industries, that included nearly 2.2 million establishments in 2009 that potentially produce green goods and services. </a:t>
            </a:r>
          </a:p>
          <a:p>
            <a:endParaRPr lang="en-US" dirty="0" smtClean="0"/>
          </a:p>
          <a:p>
            <a:r>
              <a:rPr lang="en-US" dirty="0" smtClean="0"/>
              <a:t>The industry list is available on the BLS web site. The industry list is relevant ONLY for the green goods and services survey, and defines the industry scope for that survey. </a:t>
            </a:r>
          </a:p>
          <a:p>
            <a:endParaRPr lang="en-US" dirty="0" smtClean="0"/>
          </a:p>
          <a:p>
            <a:r>
              <a:rPr lang="en-US" dirty="0" smtClean="0"/>
              <a:t> </a:t>
            </a:r>
          </a:p>
          <a:p>
            <a:endParaRPr lang="en-US" dirty="0" smtClean="0"/>
          </a:p>
          <a:p>
            <a:endParaRPr lang="en-US" dirty="0" smtClean="0"/>
          </a:p>
          <a:p>
            <a:endParaRPr lang="en-US" dirty="0" smtClean="0"/>
          </a:p>
          <a:p>
            <a:endParaRPr lang="en-US" dirty="0" smtClean="0"/>
          </a:p>
        </p:txBody>
      </p:sp>
      <p:sp>
        <p:nvSpPr>
          <p:cNvPr id="52228" name="Slide Number Placeholder 3"/>
          <p:cNvSpPr>
            <a:spLocks noGrp="1"/>
          </p:cNvSpPr>
          <p:nvPr>
            <p:ph type="sldNum" sz="quarter" idx="5"/>
          </p:nvPr>
        </p:nvSpPr>
        <p:spPr>
          <a:noFill/>
        </p:spPr>
        <p:txBody>
          <a:bodyPr/>
          <a:lstStyle/>
          <a:p>
            <a:fld id="{F73F14E6-4B01-4828-9B94-E90138ECF3EC}" type="slidenum">
              <a:rPr lang="en-US" smtClean="0"/>
              <a:pPr/>
              <a:t>11</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a:xfrm>
            <a:off x="701040" y="4225925"/>
            <a:ext cx="5608320" cy="4184650"/>
          </a:xfrm>
          <a:noFill/>
          <a:ln/>
        </p:spPr>
        <p:txBody>
          <a:bodyPr/>
          <a:lstStyle/>
          <a:p>
            <a:r>
              <a:rPr lang="en-US" smtClean="0"/>
              <a:t>Let me turn now to our measurement plans. As mentioned earlier, we have two measurement activities planned: one for the output approach, one for the process approach. </a:t>
            </a:r>
          </a:p>
          <a:p>
            <a:endParaRPr lang="en-US" smtClean="0"/>
          </a:p>
          <a:p>
            <a:r>
              <a:rPr lang="en-US" smtClean="0"/>
              <a:t>In general, the BLS approach is to designate as green only those goods and services that directly benefit the environment or preserve natural resources.  The BLS approach does not (automatically) designate as green the goods and services produced by industries that supply inputs to or distribute the outputs from green producing industries.  Instead, BLS first evaluates those supplier and distributor industry goods and services for whether they </a:t>
            </a:r>
            <a:r>
              <a:rPr lang="en-US" u="sng" smtClean="0"/>
              <a:t>directly</a:t>
            </a:r>
            <a:r>
              <a:rPr lang="en-US" smtClean="0"/>
              <a:t> benefit the environment or preserve natural resources.  Green goods and services may be sold to intermediate demand or to final demand. </a:t>
            </a:r>
          </a:p>
          <a:p>
            <a:endParaRPr lang="en-US" smtClean="0"/>
          </a:p>
          <a:p>
            <a:r>
              <a:rPr lang="en-US" smtClean="0"/>
              <a:t>In the output approach, we have identified industries where green goods and services are classified. We identified 333 detailed (six-digit) NAICS industries, that included nearly 2.2 million establishments in 2009 that potentially produce green goods and services. </a:t>
            </a:r>
          </a:p>
          <a:p>
            <a:endParaRPr lang="en-US" smtClean="0"/>
          </a:p>
          <a:p>
            <a:r>
              <a:rPr lang="en-US" smtClean="0"/>
              <a:t>The industry list is available on the BLS web site. The industry list is relevant ONLY for the green goods and services survey, and defines the industry scope for that survey. </a:t>
            </a:r>
          </a:p>
          <a:p>
            <a:endParaRPr lang="en-US" smtClean="0"/>
          </a:p>
          <a:p>
            <a:r>
              <a:rPr lang="en-US" smtClean="0"/>
              <a:t> </a:t>
            </a:r>
          </a:p>
          <a:p>
            <a:endParaRPr lang="en-US" smtClean="0"/>
          </a:p>
          <a:p>
            <a:endParaRPr lang="en-US" smtClean="0"/>
          </a:p>
          <a:p>
            <a:endParaRPr lang="en-US" smtClean="0"/>
          </a:p>
          <a:p>
            <a:endParaRPr lang="en-US" smtClean="0"/>
          </a:p>
        </p:txBody>
      </p:sp>
      <p:sp>
        <p:nvSpPr>
          <p:cNvPr id="53252" name="Slide Number Placeholder 3"/>
          <p:cNvSpPr>
            <a:spLocks noGrp="1"/>
          </p:cNvSpPr>
          <p:nvPr>
            <p:ph type="sldNum" sz="quarter" idx="5"/>
          </p:nvPr>
        </p:nvSpPr>
        <p:spPr>
          <a:noFill/>
        </p:spPr>
        <p:txBody>
          <a:bodyPr/>
          <a:lstStyle/>
          <a:p>
            <a:fld id="{31A93BA1-2649-42E6-85B3-E68CCC830887}" type="slidenum">
              <a:rPr lang="en-US" smtClean="0"/>
              <a:pPr/>
              <a:t>12</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308E055D-094E-4AF0-BE47-670FCD5DC95E}" type="slidenum">
              <a:rPr lang="en-US" smtClean="0"/>
              <a:pPr>
                <a:defRPr/>
              </a:pPr>
              <a:t>13</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p:spPr>
      </p:sp>
      <p:sp>
        <p:nvSpPr>
          <p:cNvPr id="54275" name="Notes Placeholder 2"/>
          <p:cNvSpPr>
            <a:spLocks noGrp="1"/>
          </p:cNvSpPr>
          <p:nvPr>
            <p:ph type="body" idx="1"/>
          </p:nvPr>
        </p:nvSpPr>
        <p:spPr>
          <a:noFill/>
          <a:ln/>
        </p:spPr>
        <p:txBody>
          <a:bodyPr/>
          <a:lstStyle/>
          <a:p>
            <a:r>
              <a:rPr lang="en-US" smtClean="0"/>
              <a:t>Some limitations or things we need to work on:</a:t>
            </a:r>
          </a:p>
          <a:p>
            <a:endParaRPr lang="en-US" smtClean="0"/>
          </a:p>
          <a:p>
            <a:r>
              <a:rPr lang="en-US" smtClean="0"/>
              <a:t>“Net impact” – some refer to this is the life cycle of a good or service. </a:t>
            </a:r>
          </a:p>
          <a:p>
            <a:r>
              <a:rPr lang="en-US" smtClean="0"/>
              <a:t>An example is solar panels. We have included this as a clearly identifiable green good. They are produced specifically for the purpose of generating energy from renewable sources, one of our “green” economic activities.</a:t>
            </a:r>
          </a:p>
          <a:p>
            <a:r>
              <a:rPr lang="en-US" smtClean="0"/>
              <a:t>But producing solar panels involves use of toxic chemicals, a negative environmental impact. Does this offset their positive environmental impact?  There are probably hundreds or even thousands of other examples.</a:t>
            </a:r>
          </a:p>
          <a:p>
            <a:r>
              <a:rPr lang="en-US" smtClean="0"/>
              <a:t>BLS does not have the expertise to make these judgments.  </a:t>
            </a:r>
          </a:p>
        </p:txBody>
      </p:sp>
      <p:sp>
        <p:nvSpPr>
          <p:cNvPr id="54276" name="Slide Number Placeholder 3"/>
          <p:cNvSpPr>
            <a:spLocks noGrp="1"/>
          </p:cNvSpPr>
          <p:nvPr>
            <p:ph type="sldNum" sz="quarter" idx="5"/>
          </p:nvPr>
        </p:nvSpPr>
        <p:spPr>
          <a:noFill/>
        </p:spPr>
        <p:txBody>
          <a:bodyPr/>
          <a:lstStyle/>
          <a:p>
            <a:fld id="{6172C98D-E993-41C6-B89C-88DCEB7B09C3}" type="slidenum">
              <a:rPr lang="en-US" smtClean="0"/>
              <a:pPr/>
              <a:t>14</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74755" name="Notes Placeholder 2"/>
          <p:cNvSpPr>
            <a:spLocks noGrp="1"/>
          </p:cNvSpPr>
          <p:nvPr>
            <p:ph type="body" idx="1"/>
          </p:nvPr>
        </p:nvSpPr>
        <p:spPr>
          <a:ln/>
        </p:spPr>
        <p:txBody>
          <a:bodyPr/>
          <a:lstStyle/>
          <a:p>
            <a:pPr>
              <a:defRPr/>
            </a:pPr>
            <a:r>
              <a:rPr lang="en-US" dirty="0" smtClean="0"/>
              <a:t>We will survey a sample of establishments in the listed industries to find out: </a:t>
            </a:r>
          </a:p>
          <a:p>
            <a:pPr marL="91440">
              <a:buFont typeface="Arial" pitchFamily="34" charset="0"/>
              <a:buChar char="•"/>
              <a:defRPr/>
            </a:pPr>
            <a:r>
              <a:rPr lang="en-US" dirty="0" smtClean="0"/>
              <a:t> whether the establishment does produce the good or service, </a:t>
            </a:r>
          </a:p>
          <a:p>
            <a:pPr marL="91440">
              <a:buFont typeface="Arial" pitchFamily="34" charset="0"/>
              <a:buChar char="•"/>
              <a:defRPr/>
            </a:pPr>
            <a:r>
              <a:rPr lang="en-US" dirty="0" smtClean="0"/>
              <a:t>if yes, what share of their revenue is from these outputs. </a:t>
            </a:r>
          </a:p>
          <a:p>
            <a:pPr>
              <a:defRPr/>
            </a:pPr>
            <a:r>
              <a:rPr lang="en-US" dirty="0" smtClean="0"/>
              <a:t>We will use the share of revenue as a proxy for the share of employment.  This approach is based on two sources of information about collectability of employment share:  </a:t>
            </a:r>
          </a:p>
          <a:p>
            <a:pPr>
              <a:buFontTx/>
              <a:buChar char="•"/>
              <a:defRPr/>
            </a:pPr>
            <a:r>
              <a:rPr lang="en-US" dirty="0" smtClean="0"/>
              <a:t>First, Statistics Canada attempted a similar survey and asked for share of employment, which was unsuccessful – high item non-response – but found they could collect share of revenue.</a:t>
            </a:r>
          </a:p>
          <a:p>
            <a:pPr>
              <a:buFontTx/>
              <a:buChar char="•"/>
              <a:defRPr/>
            </a:pPr>
            <a:r>
              <a:rPr lang="en-US" dirty="0" smtClean="0"/>
              <a:t>Second, our field testing indicates that share of employment would be difficult to collect. </a:t>
            </a:r>
          </a:p>
          <a:p>
            <a:pPr>
              <a:defRPr/>
            </a:pPr>
            <a:r>
              <a:rPr lang="en-US" dirty="0" smtClean="0"/>
              <a:t>Share of revenue will only be needed where the establishment produces both green and non-green outputs. </a:t>
            </a:r>
          </a:p>
        </p:txBody>
      </p:sp>
      <p:sp>
        <p:nvSpPr>
          <p:cNvPr id="55300" name="Slide Number Placeholder 3"/>
          <p:cNvSpPr>
            <a:spLocks noGrp="1"/>
          </p:cNvSpPr>
          <p:nvPr>
            <p:ph type="sldNum" sz="quarter" idx="5"/>
          </p:nvPr>
        </p:nvSpPr>
        <p:spPr>
          <a:noFill/>
        </p:spPr>
        <p:txBody>
          <a:bodyPr/>
          <a:lstStyle/>
          <a:p>
            <a:fld id="{9A49E3AB-E3CF-4C41-8825-BCAB36A7BC62}" type="slidenum">
              <a:rPr lang="en-US" smtClean="0"/>
              <a:pPr/>
              <a:t>15</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p:spPr>
      </p:sp>
      <p:sp>
        <p:nvSpPr>
          <p:cNvPr id="56323" name="Notes Placeholder 2"/>
          <p:cNvSpPr>
            <a:spLocks noGrp="1"/>
          </p:cNvSpPr>
          <p:nvPr>
            <p:ph type="body" idx="1"/>
          </p:nvPr>
        </p:nvSpPr>
        <p:spPr>
          <a:noFill/>
          <a:ln/>
        </p:spPr>
        <p:txBody>
          <a:bodyPr/>
          <a:lstStyle/>
          <a:p>
            <a:r>
              <a:rPr lang="en-US" smtClean="0"/>
              <a:t>Here’s an illustration the industry data we expect to publish from this survey. </a:t>
            </a:r>
          </a:p>
          <a:p>
            <a:r>
              <a:rPr lang="en-US" smtClean="0"/>
              <a:t>We have enough funding for a fairly large national sample – around 120,000 units. We expect to publish data for States at the supersector level. </a:t>
            </a:r>
          </a:p>
        </p:txBody>
      </p:sp>
      <p:sp>
        <p:nvSpPr>
          <p:cNvPr id="56324" name="Slide Number Placeholder 3"/>
          <p:cNvSpPr>
            <a:spLocks noGrp="1"/>
          </p:cNvSpPr>
          <p:nvPr>
            <p:ph type="sldNum" sz="quarter" idx="5"/>
          </p:nvPr>
        </p:nvSpPr>
        <p:spPr>
          <a:noFill/>
        </p:spPr>
        <p:txBody>
          <a:bodyPr/>
          <a:lstStyle/>
          <a:p>
            <a:fld id="{DB1C24B3-D66D-4FCE-9CBF-C45CA46D8B69}" type="slidenum">
              <a:rPr lang="en-US" smtClean="0"/>
              <a:pPr/>
              <a:t>16</a:t>
            </a:fld>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bwMode="auto">
          <a:noFill/>
          <a:ln>
            <a:solidFill>
              <a:srgbClr val="000000"/>
            </a:solidFill>
            <a:miter lim="800000"/>
            <a:headEnd/>
            <a:tailEnd/>
          </a:ln>
        </p:spPr>
      </p:sp>
      <p:sp>
        <p:nvSpPr>
          <p:cNvPr id="57347" name="Notes Placeholder 2"/>
          <p:cNvSpPr>
            <a:spLocks noGrp="1"/>
          </p:cNvSpPr>
          <p:nvPr>
            <p:ph type="body" idx="1"/>
          </p:nvPr>
        </p:nvSpPr>
        <p:spPr>
          <a:noFill/>
          <a:ln/>
        </p:spPr>
        <p:txBody>
          <a:bodyPr/>
          <a:lstStyle/>
          <a:p>
            <a:r>
              <a:rPr lang="en-US" smtClean="0"/>
              <a:t>Here’s the schedule for the Green Goods and Services survey. </a:t>
            </a:r>
          </a:p>
        </p:txBody>
      </p:sp>
      <p:sp>
        <p:nvSpPr>
          <p:cNvPr id="57348" name="Slide Number Placeholder 3"/>
          <p:cNvSpPr>
            <a:spLocks noGrp="1"/>
          </p:cNvSpPr>
          <p:nvPr>
            <p:ph type="sldNum" sz="quarter" idx="5"/>
          </p:nvPr>
        </p:nvSpPr>
        <p:spPr>
          <a:noFill/>
        </p:spPr>
        <p:txBody>
          <a:bodyPr/>
          <a:lstStyle/>
          <a:p>
            <a:fld id="{27CB520E-B76F-4EE5-9FAF-0B0A07D51550}" type="slidenum">
              <a:rPr lang="en-US" smtClean="0"/>
              <a:pPr/>
              <a:t>17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a:noFill/>
          <a:ln/>
        </p:spPr>
        <p:txBody>
          <a:bodyPr/>
          <a:lstStyle/>
          <a:p>
            <a:r>
              <a:rPr lang="en-US" smtClean="0"/>
              <a:t>In addition to the Green Goods and Services survey, we will collect employment and wages by occupation from the establishments included in the GGS survey sample. </a:t>
            </a:r>
          </a:p>
          <a:p>
            <a:r>
              <a:rPr lang="en-US" smtClean="0"/>
              <a:t>We will be collecting occupational data on all jobs in the establishment, not just those with particular skills or activities that some might consider “green.”  Data users will be able to select from the data the occupations they are interested in.   </a:t>
            </a:r>
          </a:p>
          <a:p>
            <a:r>
              <a:rPr lang="en-US" smtClean="0"/>
              <a:t>We also expect be able to look at whether staffing patterns differ by whether the output is green or not. </a:t>
            </a:r>
          </a:p>
          <a:p>
            <a:r>
              <a:rPr lang="en-US" smtClean="0"/>
              <a:t>The sample design will overlap with our regular OES survey sample, to minimize additional collection effort and respondent burden. </a:t>
            </a:r>
          </a:p>
        </p:txBody>
      </p:sp>
      <p:sp>
        <p:nvSpPr>
          <p:cNvPr id="62468" name="Slide Number Placeholder 3"/>
          <p:cNvSpPr>
            <a:spLocks noGrp="1"/>
          </p:cNvSpPr>
          <p:nvPr>
            <p:ph type="sldNum" sz="quarter" idx="5"/>
          </p:nvPr>
        </p:nvSpPr>
        <p:spPr>
          <a:noFill/>
        </p:spPr>
        <p:txBody>
          <a:bodyPr/>
          <a:lstStyle/>
          <a:p>
            <a:fld id="{B43ED3DF-A3B7-4F72-8CC0-5841F9B07D76}" type="slidenum">
              <a:rPr lang="en-US" smtClean="0"/>
              <a:pPr/>
              <a:t>18</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p:spPr>
      </p:sp>
      <p:sp>
        <p:nvSpPr>
          <p:cNvPr id="66563" name="Notes Placeholder 2"/>
          <p:cNvSpPr>
            <a:spLocks noGrp="1"/>
          </p:cNvSpPr>
          <p:nvPr>
            <p:ph type="body" idx="1"/>
          </p:nvPr>
        </p:nvSpPr>
        <p:spPr>
          <a:noFill/>
          <a:ln/>
        </p:spPr>
        <p:txBody>
          <a:bodyPr/>
          <a:lstStyle/>
          <a:p>
            <a:r>
              <a:rPr lang="en-US" smtClean="0"/>
              <a:t>Development of the process survey is on a somewhat later track than the GGS survey.  </a:t>
            </a:r>
          </a:p>
          <a:p>
            <a:endParaRPr lang="en-US" smtClean="0"/>
          </a:p>
        </p:txBody>
      </p:sp>
      <p:sp>
        <p:nvSpPr>
          <p:cNvPr id="66564" name="Slide Number Placeholder 3"/>
          <p:cNvSpPr>
            <a:spLocks noGrp="1"/>
          </p:cNvSpPr>
          <p:nvPr>
            <p:ph type="sldNum" sz="quarter" idx="5"/>
          </p:nvPr>
        </p:nvSpPr>
        <p:spPr>
          <a:noFill/>
        </p:spPr>
        <p:txBody>
          <a:bodyPr/>
          <a:lstStyle/>
          <a:p>
            <a:fld id="{15BA3FDF-9745-417A-BD66-1BA4EC14898E}" type="slidenum">
              <a:rPr lang="en-US" smtClean="0"/>
              <a:pPr/>
              <a:t>20</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a:defRPr/>
            </a:pPr>
            <a:r>
              <a:rPr lang="en-US" dirty="0" smtClean="0"/>
              <a:t> </a:t>
            </a:r>
          </a:p>
          <a:p>
            <a:pPr>
              <a:defRPr/>
            </a:pPr>
            <a:r>
              <a:rPr lang="en-US" dirty="0" smtClean="0"/>
              <a:t>We are working toward providing three types of information:</a:t>
            </a:r>
          </a:p>
          <a:p>
            <a:pPr marL="342900" indent="-342900">
              <a:buFont typeface="+mj-lt"/>
              <a:buAutoNum type="arabicPeriod"/>
              <a:defRPr/>
            </a:pPr>
            <a:r>
              <a:rPr lang="en-US" dirty="0" smtClean="0"/>
              <a:t>How many green jobs are there and how this changes over time</a:t>
            </a:r>
          </a:p>
          <a:p>
            <a:pPr marL="342900" indent="-342900">
              <a:buFont typeface="+mj-lt"/>
              <a:buAutoNum type="arabicPeriod"/>
              <a:defRPr/>
            </a:pPr>
            <a:r>
              <a:rPr lang="en-US" dirty="0" smtClean="0"/>
              <a:t>Where these jobs are found by industry, occupation and geography</a:t>
            </a:r>
          </a:p>
          <a:p>
            <a:pPr marL="342900" indent="-342900">
              <a:buFont typeface="+mj-lt"/>
              <a:buAutoNum type="arabicPeriod"/>
              <a:defRPr/>
            </a:pPr>
            <a:r>
              <a:rPr lang="en-US" dirty="0" smtClean="0"/>
              <a:t>What these jobs pay.  </a:t>
            </a:r>
          </a:p>
          <a:p>
            <a:pPr marL="342900" indent="-342900">
              <a:buFont typeface="+mj-lt"/>
              <a:buAutoNum type="arabicPeriod"/>
              <a:defRPr/>
            </a:pPr>
            <a:endParaRPr lang="en-US" dirty="0" smtClean="0"/>
          </a:p>
          <a:p>
            <a:pPr marL="342900" indent="-342900">
              <a:defRPr/>
            </a:pPr>
            <a:r>
              <a:rPr lang="en-US" dirty="0" smtClean="0"/>
              <a:t>Beginning in FY2010, the BLS budget includes $7.8 Million for BLS to gather new data on green jobs.</a:t>
            </a:r>
          </a:p>
          <a:p>
            <a:pPr marL="342900" indent="-342900">
              <a:buFont typeface="+mj-lt"/>
              <a:buAutoNum type="arabicPeriod"/>
              <a:defRPr/>
            </a:pPr>
            <a:endParaRPr lang="en-US" dirty="0" smtClean="0"/>
          </a:p>
          <a:p>
            <a:pPr>
              <a:defRPr/>
            </a:pPr>
            <a:endParaRPr lang="en-US" dirty="0"/>
          </a:p>
        </p:txBody>
      </p:sp>
      <p:sp>
        <p:nvSpPr>
          <p:cNvPr id="40964" name="Slide Number Placeholder 3"/>
          <p:cNvSpPr>
            <a:spLocks noGrp="1"/>
          </p:cNvSpPr>
          <p:nvPr>
            <p:ph type="sldNum" sz="quarter" idx="5"/>
          </p:nvPr>
        </p:nvSpPr>
        <p:spPr>
          <a:noFill/>
        </p:spPr>
        <p:txBody>
          <a:bodyPr/>
          <a:lstStyle/>
          <a:p>
            <a:fld id="{86847CC0-7B36-4707-9C40-7E34A12255C9}" type="slidenum">
              <a:rPr lang="en-US" smtClean="0"/>
              <a:pPr/>
              <a:t>2</a:t>
            </a:fld>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p:spPr>
      </p:sp>
      <p:sp>
        <p:nvSpPr>
          <p:cNvPr id="67587" name="Notes Placeholder 2"/>
          <p:cNvSpPr>
            <a:spLocks noGrp="1"/>
          </p:cNvSpPr>
          <p:nvPr>
            <p:ph type="body" idx="1"/>
          </p:nvPr>
        </p:nvSpPr>
        <p:spPr>
          <a:noFill/>
          <a:ln/>
        </p:spPr>
        <p:txBody>
          <a:bodyPr/>
          <a:lstStyle/>
          <a:p>
            <a:endParaRPr lang="en-US" smtClean="0"/>
          </a:p>
          <a:p>
            <a:r>
              <a:rPr lang="en-US" smtClean="0"/>
              <a:t>We also are working on some new career information products, with wind energy as the first topic. </a:t>
            </a:r>
          </a:p>
        </p:txBody>
      </p:sp>
      <p:sp>
        <p:nvSpPr>
          <p:cNvPr id="67588" name="Slide Number Placeholder 3"/>
          <p:cNvSpPr>
            <a:spLocks noGrp="1"/>
          </p:cNvSpPr>
          <p:nvPr>
            <p:ph type="sldNum" sz="quarter" idx="5"/>
          </p:nvPr>
        </p:nvSpPr>
        <p:spPr>
          <a:noFill/>
        </p:spPr>
        <p:txBody>
          <a:bodyPr/>
          <a:lstStyle/>
          <a:p>
            <a:fld id="{1F262AE3-9ADB-4F25-8443-32C746B0879B}" type="slidenum">
              <a:rPr lang="en-US" smtClean="0"/>
              <a:pPr/>
              <a:t>21</a:t>
            </a:fld>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671EE657-3D20-4C8E-BCE4-64EAB46EE950}" type="slidenum">
              <a:rPr lang="en-US" smtClean="0"/>
              <a:pPr/>
              <a:t>23</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a:noFill/>
          <a:ln/>
        </p:spPr>
        <p:txBody>
          <a:bodyPr/>
          <a:lstStyle/>
          <a:p>
            <a:r>
              <a:rPr lang="en-US" smtClean="0"/>
              <a:t>One of the first projects was to develop a definition of green jobs that we could use in data collection. BLS needs a definition that</a:t>
            </a:r>
          </a:p>
          <a:p>
            <a:pPr>
              <a:buFontTx/>
              <a:buChar char="•"/>
            </a:pPr>
            <a:r>
              <a:rPr lang="en-US" smtClean="0"/>
              <a:t>Is objective</a:t>
            </a:r>
          </a:p>
          <a:p>
            <a:pPr lvl="1">
              <a:buFontTx/>
              <a:buChar char="•"/>
            </a:pPr>
            <a:r>
              <a:rPr lang="en-US" smtClean="0"/>
              <a:t>This means the definition is not based on a particular policy position, an advocacy role, or , to the extent possible, on judgment calls</a:t>
            </a:r>
          </a:p>
          <a:p>
            <a:pPr>
              <a:buFontTx/>
              <a:buChar char="•"/>
            </a:pPr>
            <a:r>
              <a:rPr lang="en-US" smtClean="0"/>
              <a:t>Is measurable: i.e., we can actually use it collect and tabulate data</a:t>
            </a:r>
          </a:p>
          <a:p>
            <a:pPr lvl="1">
              <a:buFontTx/>
              <a:buChar char="•"/>
            </a:pPr>
            <a:r>
              <a:rPr lang="en-US" smtClean="0"/>
              <a:t>We must ask respondents for information they actually have and are willing to provide</a:t>
            </a:r>
          </a:p>
          <a:p>
            <a:pPr lvl="1">
              <a:buFontTx/>
              <a:buChar char="•"/>
            </a:pPr>
            <a:r>
              <a:rPr lang="en-US" smtClean="0"/>
              <a:t>Respondents  must be able to understand and accurately answer survey questions.</a:t>
            </a:r>
          </a:p>
          <a:p>
            <a:pPr>
              <a:buFontTx/>
              <a:buChar char="•"/>
            </a:pPr>
            <a:r>
              <a:rPr lang="en-US" smtClean="0"/>
              <a:t>Uses standard classifications so the results will be comparable to other data from BLS and other sources. </a:t>
            </a:r>
          </a:p>
          <a:p>
            <a:pPr lvl="1">
              <a:buFontTx/>
              <a:buChar char="•"/>
            </a:pPr>
            <a:r>
              <a:rPr lang="en-US" smtClean="0"/>
              <a:t>This means using the NAICS and SOC</a:t>
            </a:r>
          </a:p>
          <a:p>
            <a:pPr>
              <a:buFontTx/>
              <a:buChar char="•"/>
            </a:pPr>
            <a:endParaRPr lang="en-US" smtClean="0"/>
          </a:p>
          <a:p>
            <a:pPr>
              <a:buFontTx/>
              <a:buChar char="•"/>
            </a:pPr>
            <a:endParaRPr lang="en-US" smtClean="0"/>
          </a:p>
        </p:txBody>
      </p:sp>
      <p:sp>
        <p:nvSpPr>
          <p:cNvPr id="41988" name="Slide Number Placeholder 3"/>
          <p:cNvSpPr>
            <a:spLocks noGrp="1"/>
          </p:cNvSpPr>
          <p:nvPr>
            <p:ph type="sldNum" sz="quarter" idx="5"/>
          </p:nvPr>
        </p:nvSpPr>
        <p:spPr>
          <a:noFill/>
        </p:spPr>
        <p:txBody>
          <a:bodyPr/>
          <a:lstStyle/>
          <a:p>
            <a:fld id="{DDFCC5EE-84A2-4B43-876D-2EFF57C3FE07}" type="slidenum">
              <a:rPr lang="en-US" smtClean="0"/>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p:spPr>
      </p:sp>
      <p:sp>
        <p:nvSpPr>
          <p:cNvPr id="43011" name="Notes Placeholder 2"/>
          <p:cNvSpPr>
            <a:spLocks noGrp="1"/>
          </p:cNvSpPr>
          <p:nvPr>
            <p:ph type="body" idx="1"/>
          </p:nvPr>
        </p:nvSpPr>
        <p:spPr>
          <a:noFill/>
          <a:ln/>
        </p:spPr>
        <p:txBody>
          <a:bodyPr/>
          <a:lstStyle/>
          <a:p>
            <a:r>
              <a:rPr lang="en-US" smtClean="0"/>
              <a:t>In developing our definition, we did a lot of background work. </a:t>
            </a:r>
          </a:p>
          <a:p>
            <a:pPr>
              <a:buFontTx/>
              <a:buChar char="•"/>
            </a:pPr>
            <a:r>
              <a:rPr lang="en-US" smtClean="0"/>
              <a:t>We read a lot of literature to get ourselves informed. This review indicated that there was no widely accepted definition</a:t>
            </a:r>
          </a:p>
          <a:p>
            <a:pPr>
              <a:buFontTx/>
              <a:buChar char="•"/>
            </a:pPr>
            <a:r>
              <a:rPr lang="en-US" smtClean="0"/>
              <a:t>We looked at what others were doing regarding definition and measurement approaches, including the work of our friends at O*NET</a:t>
            </a:r>
          </a:p>
          <a:p>
            <a:pPr>
              <a:buFontTx/>
              <a:buChar char="•"/>
            </a:pPr>
            <a:r>
              <a:rPr lang="en-US" smtClean="0"/>
              <a:t>We also looked at international work, and were especially influenced by Statistics Canada’s environmental survey and Eurostat’s environmental statistics handbook. </a:t>
            </a:r>
          </a:p>
          <a:p>
            <a:pPr>
              <a:buFontTx/>
              <a:buChar char="•"/>
            </a:pPr>
            <a:r>
              <a:rPr lang="en-US" smtClean="0"/>
              <a:t>We consulted with stakeholders, including federal agencies, industry associations, and our state partners.</a:t>
            </a:r>
          </a:p>
          <a:p>
            <a:pPr>
              <a:buFontTx/>
              <a:buChar char="•"/>
            </a:pPr>
            <a:r>
              <a:rPr lang="en-US" smtClean="0"/>
              <a:t>BLS participated in the Workforce Information Council’s Green Jobs Study Group.   The Study Group report looks at definitions, existing surveys and studies, lessons learned, and action plan for the States. </a:t>
            </a:r>
          </a:p>
          <a:p>
            <a:endParaRPr lang="en-US" smtClean="0"/>
          </a:p>
          <a:p>
            <a:r>
              <a:rPr lang="en-US" smtClean="0"/>
              <a:t> </a:t>
            </a:r>
          </a:p>
          <a:p>
            <a:endParaRPr lang="en-US" smtClean="0"/>
          </a:p>
        </p:txBody>
      </p:sp>
      <p:sp>
        <p:nvSpPr>
          <p:cNvPr id="43012" name="Slide Number Placeholder 3"/>
          <p:cNvSpPr>
            <a:spLocks noGrp="1"/>
          </p:cNvSpPr>
          <p:nvPr>
            <p:ph type="sldNum" sz="quarter" idx="5"/>
          </p:nvPr>
        </p:nvSpPr>
        <p:spPr>
          <a:noFill/>
        </p:spPr>
        <p:txBody>
          <a:bodyPr/>
          <a:lstStyle/>
          <a:p>
            <a:fld id="{26D77D8B-07E7-417A-B154-27CE7CF754FE}"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a:noFill/>
          <a:ln/>
        </p:spPr>
        <p:txBody>
          <a:bodyPr/>
          <a:lstStyle/>
          <a:p>
            <a:r>
              <a:rPr lang="en-US" smtClean="0"/>
              <a:t>In March 2010, we published a proposed definition in the Federal Register and asked for public comments. </a:t>
            </a:r>
          </a:p>
          <a:p>
            <a:r>
              <a:rPr lang="en-US" smtClean="0"/>
              <a:t>During the comment period, we had further consultation with federal agencies. </a:t>
            </a:r>
          </a:p>
          <a:p>
            <a:r>
              <a:rPr lang="en-US" smtClean="0"/>
              <a:t>We received 156 comments which ranged from:</a:t>
            </a:r>
          </a:p>
          <a:p>
            <a:pPr lvl="1">
              <a:buFontTx/>
              <a:buChar char="•"/>
            </a:pPr>
            <a:r>
              <a:rPr lang="en-US" smtClean="0"/>
              <a:t>BLS should not be doing this, to</a:t>
            </a:r>
          </a:p>
          <a:p>
            <a:pPr lvl="1">
              <a:buFontTx/>
              <a:buChar char="•"/>
            </a:pPr>
            <a:r>
              <a:rPr lang="en-US" smtClean="0"/>
              <a:t>We are really glad you are doing this, to </a:t>
            </a:r>
          </a:p>
          <a:p>
            <a:pPr lvl="1">
              <a:buFontTx/>
              <a:buChar char="•"/>
            </a:pPr>
            <a:r>
              <a:rPr lang="en-US" smtClean="0"/>
              <a:t>From advocating for inclusion of a particular industry or group of occupations, to</a:t>
            </a:r>
          </a:p>
          <a:p>
            <a:pPr lvl="1">
              <a:buFontTx/>
              <a:buChar char="•"/>
            </a:pPr>
            <a:r>
              <a:rPr lang="en-US" smtClean="0"/>
              <a:t>Thoughtful comments on the concepts and methods and providing information that is helpful.</a:t>
            </a:r>
          </a:p>
          <a:p>
            <a:r>
              <a:rPr lang="en-US" smtClean="0"/>
              <a:t>On September 21, 2010, we published in the Federal Register the final definition, along with a summary of and response to the comments on the proposed definition. </a:t>
            </a:r>
          </a:p>
        </p:txBody>
      </p:sp>
      <p:sp>
        <p:nvSpPr>
          <p:cNvPr id="44036" name="Slide Number Placeholder 3"/>
          <p:cNvSpPr>
            <a:spLocks noGrp="1"/>
          </p:cNvSpPr>
          <p:nvPr>
            <p:ph type="sldNum" sz="quarter" idx="5"/>
          </p:nvPr>
        </p:nvSpPr>
        <p:spPr>
          <a:noFill/>
        </p:spPr>
        <p:txBody>
          <a:bodyPr/>
          <a:lstStyle/>
          <a:p>
            <a:fld id="{A6C559B1-99E9-4389-8C48-04D364AE277C}"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p:spPr>
      </p:sp>
      <p:sp>
        <p:nvSpPr>
          <p:cNvPr id="46083" name="Notes Placeholder 2"/>
          <p:cNvSpPr>
            <a:spLocks noGrp="1"/>
          </p:cNvSpPr>
          <p:nvPr>
            <p:ph type="body" idx="1"/>
          </p:nvPr>
        </p:nvSpPr>
        <p:spPr>
          <a:xfrm>
            <a:off x="762706" y="4414838"/>
            <a:ext cx="5608320" cy="4184650"/>
          </a:xfrm>
          <a:noFill/>
          <a:ln/>
        </p:spPr>
        <p:txBody>
          <a:bodyPr/>
          <a:lstStyle/>
          <a:p>
            <a:r>
              <a:rPr lang="en-US" smtClean="0"/>
              <a:t>Our final definition has two components, consistent with the output and process approaches. </a:t>
            </a:r>
          </a:p>
          <a:p>
            <a:endParaRPr lang="en-US" smtClean="0"/>
          </a:p>
          <a:p>
            <a:endParaRPr lang="en-US" smtClean="0"/>
          </a:p>
          <a:p>
            <a:endParaRPr lang="en-US" smtClean="0"/>
          </a:p>
        </p:txBody>
      </p:sp>
      <p:sp>
        <p:nvSpPr>
          <p:cNvPr id="46084" name="Slide Number Placeholder 3"/>
          <p:cNvSpPr>
            <a:spLocks noGrp="1"/>
          </p:cNvSpPr>
          <p:nvPr>
            <p:ph type="sldNum" sz="quarter" idx="5"/>
          </p:nvPr>
        </p:nvSpPr>
        <p:spPr>
          <a:noFill/>
        </p:spPr>
        <p:txBody>
          <a:bodyPr/>
          <a:lstStyle/>
          <a:p>
            <a:fld id="{AF38DCDA-4F6B-431F-9B77-189D8E0EEA04}"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701040" y="4414838"/>
            <a:ext cx="5608320" cy="4546600"/>
          </a:xfrm>
        </p:spPr>
        <p:txBody>
          <a:bodyPr>
            <a:normAutofit/>
          </a:bodyPr>
          <a:lstStyle/>
          <a:p>
            <a:pPr marL="228600" indent="-228600">
              <a:defRPr/>
            </a:pPr>
            <a:r>
              <a:rPr lang="en-US" dirty="0" smtClean="0"/>
              <a:t>For the goods and services, we have identified five categories of green products and services.  </a:t>
            </a:r>
          </a:p>
          <a:p>
            <a:pPr marL="228600" indent="-228600">
              <a:defRPr/>
            </a:pPr>
            <a:r>
              <a:rPr lang="en-US" sz="2200" dirty="0" smtClean="0"/>
              <a:t> </a:t>
            </a:r>
            <a:r>
              <a:rPr lang="en-US" dirty="0" smtClean="0"/>
              <a:t>1. Energy from renewable sources</a:t>
            </a:r>
          </a:p>
          <a:p>
            <a:pPr marL="457200" indent="-514350">
              <a:spcAft>
                <a:spcPts val="0"/>
              </a:spcAft>
              <a:buClr>
                <a:schemeClr val="bg1"/>
              </a:buClr>
              <a:defRPr/>
            </a:pPr>
            <a:r>
              <a:rPr lang="en-US" dirty="0" smtClean="0"/>
              <a:t>2. Energy efficiency </a:t>
            </a:r>
          </a:p>
          <a:p>
            <a:pPr marL="457200" indent="-514350">
              <a:spcAft>
                <a:spcPts val="0"/>
              </a:spcAft>
              <a:buClr>
                <a:schemeClr val="bg1"/>
              </a:buClr>
              <a:defRPr/>
            </a:pPr>
            <a:r>
              <a:rPr lang="en-US" dirty="0" smtClean="0"/>
              <a:t>3. Pollution reduction and removal, greenhouse gas reduction, and recycling and reuse</a:t>
            </a:r>
          </a:p>
          <a:p>
            <a:pPr marL="457200" indent="-514350">
              <a:spcAft>
                <a:spcPts val="0"/>
              </a:spcAft>
              <a:buClr>
                <a:schemeClr val="bg1"/>
              </a:buClr>
              <a:defRPr/>
            </a:pPr>
            <a:r>
              <a:rPr lang="en-US" dirty="0" smtClean="0"/>
              <a:t>4. Natural resources conservation </a:t>
            </a:r>
          </a:p>
          <a:p>
            <a:pPr marL="457200" indent="-514350">
              <a:spcAft>
                <a:spcPts val="0"/>
              </a:spcAft>
              <a:buClr>
                <a:schemeClr val="bg1"/>
              </a:buClr>
              <a:defRPr/>
            </a:pPr>
            <a:r>
              <a:rPr lang="en-US" dirty="0" smtClean="0"/>
              <a:t>5. Environmental compliance, education and training, and public awareness</a:t>
            </a:r>
          </a:p>
          <a:p>
            <a:pPr marL="228600" indent="-228600">
              <a:defRPr/>
            </a:pPr>
            <a:endParaRPr lang="en-US" dirty="0" smtClean="0"/>
          </a:p>
          <a:p>
            <a:pPr marL="228600" indent="-228600">
              <a:defRPr/>
            </a:pPr>
            <a:r>
              <a:rPr lang="en-US" dirty="0" smtClean="0"/>
              <a:t>Each of these is detailed in the definition document. </a:t>
            </a:r>
          </a:p>
        </p:txBody>
      </p:sp>
      <p:sp>
        <p:nvSpPr>
          <p:cNvPr id="47108" name="Slide Number Placeholder 3"/>
          <p:cNvSpPr>
            <a:spLocks noGrp="1"/>
          </p:cNvSpPr>
          <p:nvPr>
            <p:ph type="sldNum" sz="quarter" idx="5"/>
          </p:nvPr>
        </p:nvSpPr>
        <p:spPr>
          <a:noFill/>
        </p:spPr>
        <p:txBody>
          <a:bodyPr/>
          <a:lstStyle/>
          <a:p>
            <a:fld id="{8F2D21CE-E96E-4F66-87E4-5B24905EFDAD}" type="slidenum">
              <a:rPr lang="en-US" smtClean="0"/>
              <a:pPr/>
              <a:t>7</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a:xfrm>
            <a:off x="701040" y="4414838"/>
            <a:ext cx="5608320" cy="4546600"/>
          </a:xfrm>
        </p:spPr>
        <p:txBody>
          <a:bodyPr>
            <a:normAutofit/>
          </a:bodyPr>
          <a:lstStyle/>
          <a:p>
            <a:pPr marL="228600" indent="-228600">
              <a:defRPr/>
            </a:pPr>
            <a:r>
              <a:rPr lang="en-US" dirty="0" smtClean="0"/>
              <a:t>For the goods and services, we have identified five categories of green products and services.  </a:t>
            </a:r>
          </a:p>
          <a:p>
            <a:pPr marL="228600" indent="-228600">
              <a:defRPr/>
            </a:pPr>
            <a:r>
              <a:rPr lang="en-US" sz="2200" dirty="0" smtClean="0"/>
              <a:t> </a:t>
            </a:r>
            <a:r>
              <a:rPr lang="en-US" dirty="0" smtClean="0"/>
              <a:t>1. Energy from renewable sources</a:t>
            </a:r>
          </a:p>
          <a:p>
            <a:pPr marL="457200" indent="-514350">
              <a:spcAft>
                <a:spcPts val="0"/>
              </a:spcAft>
              <a:buClr>
                <a:schemeClr val="bg1"/>
              </a:buClr>
              <a:defRPr/>
            </a:pPr>
            <a:r>
              <a:rPr lang="en-US" dirty="0" smtClean="0"/>
              <a:t>2. Energy efficiency </a:t>
            </a:r>
          </a:p>
          <a:p>
            <a:pPr marL="457200" indent="-514350">
              <a:spcAft>
                <a:spcPts val="0"/>
              </a:spcAft>
              <a:buClr>
                <a:schemeClr val="bg1"/>
              </a:buClr>
              <a:defRPr/>
            </a:pPr>
            <a:r>
              <a:rPr lang="en-US" dirty="0" smtClean="0"/>
              <a:t>3. Pollution reduction and removal, greenhouse gas reduction, and recycling and reuse</a:t>
            </a:r>
          </a:p>
          <a:p>
            <a:pPr marL="457200" indent="-514350">
              <a:spcAft>
                <a:spcPts val="0"/>
              </a:spcAft>
              <a:buClr>
                <a:schemeClr val="bg1"/>
              </a:buClr>
              <a:defRPr/>
            </a:pPr>
            <a:r>
              <a:rPr lang="en-US" dirty="0" smtClean="0"/>
              <a:t>4. Natural resources conservation </a:t>
            </a:r>
          </a:p>
          <a:p>
            <a:pPr marL="457200" indent="-514350">
              <a:spcAft>
                <a:spcPts val="0"/>
              </a:spcAft>
              <a:buClr>
                <a:schemeClr val="bg1"/>
              </a:buClr>
              <a:defRPr/>
            </a:pPr>
            <a:r>
              <a:rPr lang="en-US" dirty="0" smtClean="0"/>
              <a:t>5. Environmental compliance, education and training, and public awareness</a:t>
            </a:r>
          </a:p>
          <a:p>
            <a:pPr marL="228600" indent="-228600">
              <a:defRPr/>
            </a:pPr>
            <a:endParaRPr lang="en-US" dirty="0" smtClean="0"/>
          </a:p>
          <a:p>
            <a:pPr marL="228600" indent="-228600">
              <a:defRPr/>
            </a:pPr>
            <a:r>
              <a:rPr lang="en-US" dirty="0" smtClean="0"/>
              <a:t>Each of these is detailed in the definition document. </a:t>
            </a:r>
          </a:p>
        </p:txBody>
      </p:sp>
      <p:sp>
        <p:nvSpPr>
          <p:cNvPr id="48132" name="Slide Number Placeholder 3"/>
          <p:cNvSpPr>
            <a:spLocks noGrp="1"/>
          </p:cNvSpPr>
          <p:nvPr>
            <p:ph type="sldNum" sz="quarter" idx="5"/>
          </p:nvPr>
        </p:nvSpPr>
        <p:spPr>
          <a:noFill/>
        </p:spPr>
        <p:txBody>
          <a:bodyPr/>
          <a:lstStyle/>
          <a:p>
            <a:fld id="{F0EAF0EE-D560-41CA-8BBA-BCD5FCA5020B}" type="slidenum">
              <a:rPr lang="en-US" smtClean="0"/>
              <a:pPr/>
              <a:t>8</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a:ln/>
        </p:spPr>
        <p:txBody>
          <a:bodyPr/>
          <a:lstStyle/>
          <a:p>
            <a:pPr>
              <a:defRPr/>
            </a:pPr>
            <a:r>
              <a:rPr lang="en-US" dirty="0" smtClean="0"/>
              <a:t>For green processes, we have identified five categories of processes – practices, technologies, methods.  </a:t>
            </a:r>
          </a:p>
          <a:p>
            <a:pPr marL="457200">
              <a:spcAft>
                <a:spcPts val="600"/>
              </a:spcAft>
              <a:buClr>
                <a:schemeClr val="bg1"/>
              </a:buClr>
              <a:defRPr/>
            </a:pPr>
            <a:r>
              <a:rPr lang="en-US" dirty="0" smtClean="0"/>
              <a:t>1. Energy from renewable sources </a:t>
            </a:r>
          </a:p>
          <a:p>
            <a:pPr marL="457200">
              <a:spcAft>
                <a:spcPts val="600"/>
              </a:spcAft>
              <a:buClr>
                <a:schemeClr val="bg1"/>
              </a:buClr>
              <a:defRPr/>
            </a:pPr>
            <a:r>
              <a:rPr lang="en-US" dirty="0" smtClean="0"/>
              <a:t>2. Energy efficiency</a:t>
            </a:r>
          </a:p>
          <a:p>
            <a:pPr marL="457200">
              <a:spcAft>
                <a:spcPts val="600"/>
              </a:spcAft>
              <a:buClr>
                <a:schemeClr val="bg1"/>
              </a:buClr>
              <a:defRPr/>
            </a:pPr>
            <a:r>
              <a:rPr lang="en-US" dirty="0" smtClean="0"/>
              <a:t>3. Pollution reduction and removal, greenhouse gas reduction, and recycling and reuse </a:t>
            </a:r>
          </a:p>
          <a:p>
            <a:pPr marL="457200">
              <a:spcAft>
                <a:spcPts val="600"/>
              </a:spcAft>
              <a:buClr>
                <a:schemeClr val="bg1"/>
              </a:buClr>
              <a:defRPr/>
            </a:pPr>
            <a:r>
              <a:rPr lang="en-US" dirty="0" smtClean="0"/>
              <a:t>4. Natural resources conservation</a:t>
            </a:r>
          </a:p>
          <a:p>
            <a:pPr>
              <a:spcAft>
                <a:spcPts val="600"/>
              </a:spcAft>
              <a:buClr>
                <a:schemeClr val="bg1"/>
              </a:buClr>
              <a:defRPr/>
            </a:pPr>
            <a:r>
              <a:rPr lang="en-US" dirty="0" smtClean="0"/>
              <a:t>You may notice that these are similar to the categories for green goods and services, except for the “Environmental compliance, education and training, and public awareness” category.  For green processes, we include internal training as it applies to all four categories. For example, if a business trains its staff in energy efficiency practices, this training is considered a green practice. </a:t>
            </a:r>
          </a:p>
          <a:p>
            <a:pPr marL="228600" indent="-228600">
              <a:defRPr/>
            </a:pPr>
            <a:endParaRPr lang="en-US" dirty="0" smtClean="0"/>
          </a:p>
          <a:p>
            <a:pPr>
              <a:defRPr/>
            </a:pPr>
            <a:endParaRPr lang="en-US" dirty="0" smtClean="0"/>
          </a:p>
          <a:p>
            <a:pPr>
              <a:defRPr/>
            </a:pPr>
            <a:endParaRPr lang="en-US" dirty="0" smtClean="0"/>
          </a:p>
        </p:txBody>
      </p:sp>
      <p:sp>
        <p:nvSpPr>
          <p:cNvPr id="49156" name="Slide Number Placeholder 3"/>
          <p:cNvSpPr>
            <a:spLocks noGrp="1"/>
          </p:cNvSpPr>
          <p:nvPr>
            <p:ph type="sldNum" sz="quarter" idx="5"/>
          </p:nvPr>
        </p:nvSpPr>
        <p:spPr>
          <a:noFill/>
        </p:spPr>
        <p:txBody>
          <a:bodyPr/>
          <a:lstStyle/>
          <a:p>
            <a:fld id="{A65F63C0-747E-4FD1-8893-EA9A6C662556}" type="slidenum">
              <a:rPr lang="en-US" smtClean="0"/>
              <a:pPr/>
              <a:t>9</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idx="1"/>
          </p:nvPr>
        </p:nvSpPr>
        <p:spPr>
          <a:xfrm>
            <a:off x="914400" y="1722437"/>
            <a:ext cx="7772400" cy="4525963"/>
          </a:xfrm>
        </p:spPr>
        <p:txBody>
          <a:bodyPr/>
          <a:lstStyle>
            <a:lvl1pPr>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buClr>
                <a:srgbClr val="CE1126"/>
              </a:buClr>
              <a:defRPr>
                <a:solidFill>
                  <a:srgbClr val="000000"/>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Date Placeholder 3"/>
          <p:cNvSpPr>
            <a:spLocks noGrp="1"/>
          </p:cNvSpPr>
          <p:nvPr>
            <p:ph type="dt" sz="half" idx="10"/>
          </p:nvPr>
        </p:nvSpPr>
        <p:spPr/>
        <p:txBody>
          <a:bodyPr/>
          <a:lstStyle>
            <a:lvl1pPr>
              <a:defRPr/>
            </a:lvl1pPr>
          </a:lstStyle>
          <a:p>
            <a:pPr>
              <a:defRPr/>
            </a:pPr>
            <a:fld id="{BBC96831-B060-4FA6-B700-A5EEE9A12279}" type="datetime1">
              <a:rPr lang="en-US"/>
              <a:pPr>
                <a:defRPr/>
              </a:pPr>
              <a:t>10/27/2010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FE2139-2C38-4D8B-96AB-D3E281952FCD}"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Presentation Title">
    <p:bg>
      <p:bgPr>
        <a:gradFill rotWithShape="1">
          <a:gsLst>
            <a:gs pos="0">
              <a:srgbClr val="192168"/>
            </a:gs>
            <a:gs pos="54000">
              <a:srgbClr val="192168">
                <a:alpha val="89000"/>
              </a:srgbClr>
            </a:gs>
            <a:gs pos="100000">
              <a:srgbClr val="969EE6">
                <a:alpha val="50000"/>
              </a:srgbClr>
            </a:gs>
          </a:gsLst>
          <a:lin ang="5400000" scaled="1"/>
        </a:gradFill>
        <a:effectLst/>
      </p:bgPr>
    </p:bg>
    <p:spTree>
      <p:nvGrpSpPr>
        <p:cNvPr id="1" name=""/>
        <p:cNvGrpSpPr/>
        <p:nvPr/>
      </p:nvGrpSpPr>
      <p:grpSpPr>
        <a:xfrm>
          <a:off x="0" y="0"/>
          <a:ext cx="0" cy="0"/>
          <a:chOff x="0" y="0"/>
          <a:chExt cx="0" cy="0"/>
        </a:xfrm>
      </p:grpSpPr>
      <p:sp>
        <p:nvSpPr>
          <p:cNvPr id="4" name="Line 4"/>
          <p:cNvSpPr>
            <a:spLocks noChangeShapeType="1"/>
          </p:cNvSpPr>
          <p:nvPr userDrawn="1"/>
        </p:nvSpPr>
        <p:spPr bwMode="auto">
          <a:xfrm>
            <a:off x="685800" y="2895600"/>
            <a:ext cx="7797800" cy="0"/>
          </a:xfrm>
          <a:prstGeom prst="line">
            <a:avLst/>
          </a:prstGeom>
          <a:noFill/>
          <a:ln w="76200">
            <a:solidFill>
              <a:srgbClr val="CE1126"/>
            </a:solidFill>
            <a:round/>
            <a:headEnd/>
            <a:tailEnd/>
          </a:ln>
        </p:spPr>
        <p:txBody>
          <a:bodyPr anchor="ctr"/>
          <a:lstStyle/>
          <a:p>
            <a:pPr>
              <a:defRPr/>
            </a:pPr>
            <a:endParaRPr lang="en-US" dirty="0"/>
          </a:p>
        </p:txBody>
      </p:sp>
      <p:sp>
        <p:nvSpPr>
          <p:cNvPr id="3074" name="Rectangle 2"/>
          <p:cNvSpPr>
            <a:spLocks noGrp="1" noChangeArrowheads="1"/>
          </p:cNvSpPr>
          <p:nvPr>
            <p:ph type="ctrTitle"/>
          </p:nvPr>
        </p:nvSpPr>
        <p:spPr>
          <a:xfrm>
            <a:off x="685800" y="914400"/>
            <a:ext cx="7772400" cy="1828800"/>
          </a:xfrm>
          <a:prstGeom prst="rect">
            <a:avLst/>
          </a:prstGeom>
        </p:spPr>
        <p:txBody>
          <a:bodyPr anchor="b"/>
          <a:lstStyle>
            <a:lvl1pPr>
              <a:spcBef>
                <a:spcPts val="0"/>
              </a:spcBef>
              <a:defRPr sz="4400" baseline="0">
                <a:solidFill>
                  <a:schemeClr val="bg1"/>
                </a:solidFill>
                <a:latin typeface="Tahoma" pitchFamily="34" charset="0"/>
                <a:cs typeface="Tahoma" pitchFamily="34" charset="0"/>
              </a:defRPr>
            </a:lvl1pPr>
          </a:lstStyle>
          <a:p>
            <a:r>
              <a:rPr lang="en-US" dirty="0" smtClean="0"/>
              <a:t>Click to edit Master title style</a:t>
            </a:r>
            <a:endParaRPr lang="en-US" dirty="0"/>
          </a:p>
        </p:txBody>
      </p:sp>
      <p:sp>
        <p:nvSpPr>
          <p:cNvPr id="3075" name="Rectangle 3"/>
          <p:cNvSpPr>
            <a:spLocks noGrp="1" noChangeArrowheads="1"/>
          </p:cNvSpPr>
          <p:nvPr>
            <p:ph type="subTitle" idx="1"/>
          </p:nvPr>
        </p:nvSpPr>
        <p:spPr>
          <a:xfrm>
            <a:off x="1371600" y="3124200"/>
            <a:ext cx="6400800" cy="3581400"/>
          </a:xfrm>
          <a:prstGeom prst="rect">
            <a:avLst/>
          </a:prstGeom>
        </p:spPr>
        <p:txBody>
          <a:bodyPr/>
          <a:lstStyle>
            <a:lvl1pPr marL="0" indent="0" algn="ctr">
              <a:spcBef>
                <a:spcPts val="0"/>
              </a:spcBef>
              <a:buFont typeface="Wingdings" pitchFamily="2" charset="2"/>
              <a:buNone/>
              <a:defRPr sz="2800">
                <a:solidFill>
                  <a:schemeClr val="bg1"/>
                </a:solidFill>
                <a:latin typeface="Tahoma" pitchFamily="34" charset="0"/>
                <a:cs typeface="Tahoma" pitchFamily="34" charset="0"/>
              </a:defRPr>
            </a:lvl1pPr>
          </a:lstStyle>
          <a:p>
            <a:r>
              <a:rPr lang="en-US" dirty="0" smtClean="0"/>
              <a:t>Click to edit Master subtitle style</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act Info">
    <p:bg>
      <p:bgPr>
        <a:gradFill rotWithShape="1">
          <a:gsLst>
            <a:gs pos="0">
              <a:srgbClr val="192168"/>
            </a:gs>
            <a:gs pos="54000">
              <a:srgbClr val="192168">
                <a:alpha val="89000"/>
              </a:srgbClr>
            </a:gs>
            <a:gs pos="100000">
              <a:srgbClr val="969EE6">
                <a:alpha val="50000"/>
              </a:srgbClr>
            </a:gs>
          </a:gsLst>
          <a:lin ang="5400000" scaled="1"/>
        </a:gradFill>
        <a:effectLst/>
      </p:bgPr>
    </p:bg>
    <p:spTree>
      <p:nvGrpSpPr>
        <p:cNvPr id="1" name=""/>
        <p:cNvGrpSpPr/>
        <p:nvPr/>
      </p:nvGrpSpPr>
      <p:grpSpPr>
        <a:xfrm>
          <a:off x="0" y="0"/>
          <a:ext cx="0" cy="0"/>
          <a:chOff x="0" y="0"/>
          <a:chExt cx="0" cy="0"/>
        </a:xfrm>
      </p:grpSpPr>
      <p:sp>
        <p:nvSpPr>
          <p:cNvPr id="3" name="Line 4"/>
          <p:cNvSpPr>
            <a:spLocks noChangeShapeType="1"/>
          </p:cNvSpPr>
          <p:nvPr userDrawn="1"/>
        </p:nvSpPr>
        <p:spPr bwMode="auto">
          <a:xfrm>
            <a:off x="685800" y="1828800"/>
            <a:ext cx="7797800" cy="0"/>
          </a:xfrm>
          <a:prstGeom prst="line">
            <a:avLst/>
          </a:prstGeom>
          <a:noFill/>
          <a:ln w="76200">
            <a:solidFill>
              <a:srgbClr val="CE1126"/>
            </a:solidFill>
            <a:round/>
            <a:headEnd/>
            <a:tailEnd/>
          </a:ln>
        </p:spPr>
        <p:txBody>
          <a:bodyPr anchor="ctr"/>
          <a:lstStyle/>
          <a:p>
            <a:pPr>
              <a:defRPr/>
            </a:pPr>
            <a:endParaRPr lang="en-US" dirty="0"/>
          </a:p>
        </p:txBody>
      </p:sp>
      <p:sp>
        <p:nvSpPr>
          <p:cNvPr id="4" name="Rectangle 2"/>
          <p:cNvSpPr txBox="1">
            <a:spLocks noChangeArrowheads="1"/>
          </p:cNvSpPr>
          <p:nvPr userDrawn="1"/>
        </p:nvSpPr>
        <p:spPr bwMode="auto">
          <a:xfrm>
            <a:off x="762000" y="762000"/>
            <a:ext cx="7772400" cy="914400"/>
          </a:xfrm>
          <a:prstGeom prst="rect">
            <a:avLst/>
          </a:prstGeom>
          <a:noFill/>
          <a:ln w="9525">
            <a:noFill/>
            <a:miter lim="800000"/>
            <a:headEnd/>
            <a:tailEnd/>
          </a:ln>
        </p:spPr>
        <p:txBody>
          <a:bodyPr anchor="ctr"/>
          <a:lstStyle/>
          <a:p>
            <a:pPr algn="ctr">
              <a:defRPr/>
            </a:pPr>
            <a:r>
              <a:rPr lang="en-US" sz="4400" b="1" kern="0" dirty="0">
                <a:solidFill>
                  <a:schemeClr val="bg1"/>
                </a:solidFill>
                <a:latin typeface="Verdana" pitchFamily="34" charset="0"/>
                <a:ea typeface="+mj-ea"/>
                <a:cs typeface="+mj-cs"/>
              </a:rPr>
              <a:t>Contact Information</a:t>
            </a:r>
          </a:p>
        </p:txBody>
      </p:sp>
      <p:sp>
        <p:nvSpPr>
          <p:cNvPr id="3074" name="Rectangle 2"/>
          <p:cNvSpPr>
            <a:spLocks noGrp="1" noChangeArrowheads="1"/>
          </p:cNvSpPr>
          <p:nvPr>
            <p:ph type="ctrTitle"/>
          </p:nvPr>
        </p:nvSpPr>
        <p:spPr>
          <a:xfrm>
            <a:off x="685800" y="2057400"/>
            <a:ext cx="7772400" cy="3810000"/>
          </a:xfrm>
          <a:prstGeom prst="rect">
            <a:avLst/>
          </a:prstGeom>
        </p:spPr>
        <p:txBody>
          <a:bodyPr anchor="t">
            <a:normAutofit/>
          </a:bodyPr>
          <a:lstStyle>
            <a:lvl1pPr>
              <a:lnSpc>
                <a:spcPct val="100000"/>
              </a:lnSpc>
              <a:spcBef>
                <a:spcPts val="600"/>
              </a:spcBef>
              <a:defRPr sz="4000">
                <a:solidFill>
                  <a:schemeClr val="bg1"/>
                </a:solidFill>
                <a:latin typeface="Verdana" pitchFamily="34" charset="0"/>
                <a:cs typeface="Tahoma" pitchFamily="34" charset="0"/>
              </a:defRPr>
            </a:lvl1pPr>
          </a:lstStyle>
          <a:p>
            <a:r>
              <a:rPr lang="en-US" dirty="0"/>
              <a:t>Click to edit Master 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Content Placeholder 2"/>
          <p:cNvSpPr>
            <a:spLocks noGrp="1"/>
          </p:cNvSpPr>
          <p:nvPr>
            <p:ph sz="half" idx="1"/>
          </p:nvPr>
        </p:nvSpPr>
        <p:spPr>
          <a:xfrm>
            <a:off x="914400" y="1722437"/>
            <a:ext cx="3657600" cy="4525963"/>
          </a:xfrm>
        </p:spPr>
        <p:txBody>
          <a:bodyPr>
            <a:normAutofit/>
          </a:bodyPr>
          <a:lstStyle>
            <a:lvl1pPr>
              <a:buClr>
                <a:srgbClr val="9DA4E7"/>
              </a:buClr>
              <a:defRPr sz="2800">
                <a:solidFill>
                  <a:schemeClr val="bg1"/>
                </a:solidFill>
              </a:defRPr>
            </a:lvl1pPr>
            <a:lvl2pPr>
              <a:buClr>
                <a:srgbClr val="9DA4E7"/>
              </a:buClr>
              <a:defRPr sz="2400">
                <a:solidFill>
                  <a:schemeClr val="bg1"/>
                </a:solidFill>
              </a:defRPr>
            </a:lvl2pPr>
            <a:lvl3pPr marL="1143000" marR="0" indent="-228600" algn="l" defTabSz="914400" rtl="0" eaLnBrk="1" fontAlgn="auto" latinLnBrk="0" hangingPunct="1">
              <a:lnSpc>
                <a:spcPct val="100000"/>
              </a:lnSpc>
              <a:spcBef>
                <a:spcPct val="20000"/>
              </a:spcBef>
              <a:spcAft>
                <a:spcPts val="0"/>
              </a:spcAft>
              <a:buClr>
                <a:srgbClr val="9DA4E7"/>
              </a:buClr>
              <a:buSzTx/>
              <a:buFont typeface="Calibri" pitchFamily="34" charset="0"/>
              <a:buChar char="–"/>
              <a:tabLst/>
              <a:defRPr sz="2000">
                <a:solidFill>
                  <a:schemeClr val="bg1"/>
                </a:solidFill>
              </a:defRPr>
            </a:lvl3pPr>
            <a:lvl4pPr>
              <a:buClr>
                <a:srgbClr val="9DA4E7"/>
              </a:buClr>
              <a:buFont typeface="Arial" pitchFamily="34" charset="0"/>
              <a:buChar char="•"/>
              <a:defRPr sz="1800">
                <a:solidFill>
                  <a:schemeClr val="bg1"/>
                </a:solidFill>
              </a:defRPr>
            </a:lvl4pPr>
            <a:lvl5pPr>
              <a:defRPr sz="1800">
                <a:solidFill>
                  <a:srgbClr val="000000"/>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Content Placeholder 3"/>
          <p:cNvSpPr>
            <a:spLocks noGrp="1"/>
          </p:cNvSpPr>
          <p:nvPr>
            <p:ph sz="half" idx="2"/>
          </p:nvPr>
        </p:nvSpPr>
        <p:spPr>
          <a:xfrm>
            <a:off x="5029200" y="1722437"/>
            <a:ext cx="3642360" cy="4525963"/>
          </a:xfrm>
        </p:spPr>
        <p:txBody>
          <a:bodyPr/>
          <a:lstStyle>
            <a:lvl1pPr>
              <a:buClr>
                <a:srgbClr val="9DA4E7"/>
              </a:buClr>
              <a:defRPr sz="2800">
                <a:solidFill>
                  <a:schemeClr val="bg1"/>
                </a:solidFill>
              </a:defRPr>
            </a:lvl1pPr>
            <a:lvl2pPr>
              <a:buClr>
                <a:srgbClr val="9DA4E7"/>
              </a:buClr>
              <a:defRPr sz="2400">
                <a:solidFill>
                  <a:schemeClr val="bg1"/>
                </a:solidFill>
              </a:defRPr>
            </a:lvl2pPr>
            <a:lvl3pPr>
              <a:buClr>
                <a:srgbClr val="9DA4E7"/>
              </a:buClr>
              <a:defRPr sz="2000">
                <a:solidFill>
                  <a:schemeClr val="bg1"/>
                </a:solidFill>
              </a:defRPr>
            </a:lvl3pPr>
            <a:lvl4pPr>
              <a:buClr>
                <a:srgbClr val="9DA4E7"/>
              </a:buClr>
              <a:buFont typeface="Arial" pitchFamily="34" charset="0"/>
              <a:buChar char="•"/>
              <a:defRPr sz="1800">
                <a:solidFill>
                  <a:schemeClr val="bg1"/>
                </a:solidFill>
              </a:defRPr>
            </a:lvl4pPr>
            <a:lvl5pPr>
              <a:buNone/>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5" name="Date Placeholder 3"/>
          <p:cNvSpPr>
            <a:spLocks noGrp="1"/>
          </p:cNvSpPr>
          <p:nvPr>
            <p:ph type="dt" sz="half" idx="10"/>
          </p:nvPr>
        </p:nvSpPr>
        <p:spPr/>
        <p:txBody>
          <a:bodyPr/>
          <a:lstStyle>
            <a:lvl1pPr>
              <a:defRPr/>
            </a:lvl1pPr>
          </a:lstStyle>
          <a:p>
            <a:pPr>
              <a:defRPr/>
            </a:pPr>
            <a:fld id="{C8E539AA-244B-4F36-A0DE-8802FA45AE1A}" type="datetime1">
              <a:rPr lang="en-US"/>
              <a:pPr>
                <a:defRPr/>
              </a:pPr>
              <a:t>10/27/2010</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130A358A-6FA9-4725-93CF-BA051F9E2A8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14400" y="1646238"/>
            <a:ext cx="3657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914400" y="2285999"/>
            <a:ext cx="3657600" cy="3840163"/>
          </a:xfrm>
        </p:spPr>
        <p:txBody>
          <a:bodyPr/>
          <a:lstStyle>
            <a:lvl1pPr>
              <a:buClr>
                <a:srgbClr val="9DA4E7"/>
              </a:buClr>
              <a:defRPr sz="2400"/>
            </a:lvl1pPr>
            <a:lvl2pPr>
              <a:buClr>
                <a:srgbClr val="9DA4E7"/>
              </a:buClr>
              <a:defRPr sz="2000"/>
            </a:lvl2pPr>
            <a:lvl3pPr marL="1143000" marR="0" indent="-228600" algn="l" defTabSz="914400" rtl="0" eaLnBrk="0" fontAlgn="base" latinLnBrk="0" hangingPunct="0">
              <a:lnSpc>
                <a:spcPct val="100000"/>
              </a:lnSpc>
              <a:spcBef>
                <a:spcPct val="20000"/>
              </a:spcBef>
              <a:spcAft>
                <a:spcPct val="0"/>
              </a:spcAft>
              <a:buClr>
                <a:srgbClr val="9DA4E7"/>
              </a:buClr>
              <a:buSzTx/>
              <a:buFont typeface="Calibri" pitchFamily="34" charset="0"/>
              <a:buChar char="–"/>
              <a:tabLst/>
              <a:defRPr sz="1800" baseline="0"/>
            </a:lvl3pPr>
            <a:lvl4pPr>
              <a:buClr>
                <a:srgbClr val="9DA4E7"/>
              </a:buCl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3"/>
          </p:nvPr>
        </p:nvSpPr>
        <p:spPr>
          <a:xfrm>
            <a:off x="5029200" y="1646238"/>
            <a:ext cx="36576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2285999"/>
            <a:ext cx="3657600" cy="3840163"/>
          </a:xfrm>
        </p:spPr>
        <p:txBody>
          <a:bodyPr/>
          <a:lstStyle>
            <a:lvl1pPr>
              <a:buClr>
                <a:srgbClr val="9DA4E7"/>
              </a:buClr>
              <a:defRPr sz="2400"/>
            </a:lvl1pPr>
            <a:lvl2pPr marL="742950" marR="0" indent="-285750" algn="l" defTabSz="914400" rtl="0" eaLnBrk="1" fontAlgn="auto" latinLnBrk="0" hangingPunct="1">
              <a:lnSpc>
                <a:spcPct val="100000"/>
              </a:lnSpc>
              <a:spcBef>
                <a:spcPct val="20000"/>
              </a:spcBef>
              <a:spcAft>
                <a:spcPts val="0"/>
              </a:spcAft>
              <a:buClr>
                <a:srgbClr val="9DA4E7"/>
              </a:buClr>
              <a:buSzTx/>
              <a:buFont typeface="Wingdings 3" pitchFamily="18" charset="2"/>
              <a:buChar char=""/>
              <a:tabLst/>
              <a:defRPr sz="2000"/>
            </a:lvl2pPr>
            <a:lvl3pPr>
              <a:buClr>
                <a:srgbClr val="9DA4E7"/>
              </a:buClr>
              <a:buFont typeface="Tahoma" pitchFamily="34" charset="0"/>
              <a:buChar char="–"/>
              <a:defRPr sz="1800"/>
            </a:lvl3pPr>
            <a:lvl4pPr>
              <a:buClr>
                <a:srgbClr val="9DA4E7"/>
              </a:buCl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7" name="Date Placeholder 3"/>
          <p:cNvSpPr>
            <a:spLocks noGrp="1"/>
          </p:cNvSpPr>
          <p:nvPr>
            <p:ph type="dt" sz="half" idx="10"/>
          </p:nvPr>
        </p:nvSpPr>
        <p:spPr/>
        <p:txBody>
          <a:bodyPr/>
          <a:lstStyle>
            <a:lvl1pPr>
              <a:defRPr/>
            </a:lvl1pPr>
          </a:lstStyle>
          <a:p>
            <a:pPr>
              <a:defRPr/>
            </a:pPr>
            <a:fld id="{70524696-BB43-42AB-8B4F-E89492D8B8E2}" type="datetime1">
              <a:rPr lang="en-US"/>
              <a:pPr>
                <a:defRPr/>
              </a:pPr>
              <a:t>10/27/2010</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0295248F-21E5-4D35-B90A-7C143B41485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EAD5B5E-6344-493D-AC07-9FC15CD7C2C7}" type="datetime1">
              <a:rPr lang="en-US"/>
              <a:pPr>
                <a:defRPr/>
              </a:pPr>
              <a:t>10/27/2010</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AEC5361-07C9-4971-8F61-AFCCC368BFC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3" name="Text Box 26"/>
          <p:cNvSpPr txBox="1">
            <a:spLocks noChangeArrowheads="1"/>
          </p:cNvSpPr>
          <p:nvPr userDrawn="1"/>
        </p:nvSpPr>
        <p:spPr bwMode="auto">
          <a:xfrm>
            <a:off x="0" y="0"/>
            <a:ext cx="762000" cy="6858000"/>
          </a:xfrm>
          <a:prstGeom prst="rect">
            <a:avLst/>
          </a:prstGeom>
          <a:gradFill>
            <a:gsLst>
              <a:gs pos="0">
                <a:srgbClr val="192168"/>
              </a:gs>
              <a:gs pos="0">
                <a:srgbClr val="192168">
                  <a:alpha val="65000"/>
                </a:srgbClr>
              </a:gs>
              <a:gs pos="72000">
                <a:srgbClr val="969EE6"/>
              </a:gs>
              <a:gs pos="100000">
                <a:srgbClr val="CACEF2"/>
              </a:gs>
            </a:gsLst>
            <a:lin ang="5400000" scaled="1"/>
          </a:gradFill>
          <a:ln w="9525">
            <a:noFill/>
            <a:miter lim="800000"/>
            <a:headEnd/>
            <a:tailEnd/>
          </a:ln>
        </p:spPr>
        <p:txBody>
          <a:bodyPr lIns="18288" rIns="18288"/>
          <a:lstStyle/>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lgn="ctr">
              <a:defRPr/>
            </a:pPr>
            <a:endParaRPr lang="en-US" sz="900" b="1" dirty="0">
              <a:solidFill>
                <a:schemeClr val="bg1"/>
              </a:solidFill>
              <a:latin typeface="Bookman" pitchFamily="18" charset="0"/>
            </a:endParaRPr>
          </a:p>
          <a:p>
            <a:pPr algn="ctr">
              <a:defRPr/>
            </a:pPr>
            <a:endParaRPr lang="en-US" sz="1000" b="1" i="1" dirty="0">
              <a:solidFill>
                <a:schemeClr val="bg1"/>
              </a:solidFill>
            </a:endParaRPr>
          </a:p>
        </p:txBody>
      </p:sp>
      <p:pic>
        <p:nvPicPr>
          <p:cNvPr id="4" name="Picture 2" descr="C:\WINNT\Profiles\Himes_D\Desktop\logo_vert.png"/>
          <p:cNvPicPr>
            <a:picLocks noChangeAspect="1" noChangeArrowheads="1"/>
          </p:cNvPicPr>
          <p:nvPr userDrawn="1"/>
        </p:nvPicPr>
        <p:blipFill>
          <a:blip r:embed="rId2" cstate="print"/>
          <a:srcRect/>
          <a:stretch>
            <a:fillRect/>
          </a:stretch>
        </p:blipFill>
        <p:spPr bwMode="auto">
          <a:xfrm>
            <a:off x="0" y="5940425"/>
            <a:ext cx="762000" cy="917575"/>
          </a:xfrm>
          <a:prstGeom prst="rect">
            <a:avLst/>
          </a:prstGeom>
          <a:noFill/>
          <a:ln w="9525">
            <a:noFill/>
            <a:miter lim="800000"/>
            <a:headEnd/>
            <a:tailEnd/>
          </a:ln>
        </p:spPr>
      </p:pic>
      <p:sp>
        <p:nvSpPr>
          <p:cNvPr id="2" name="Title 1"/>
          <p:cNvSpPr>
            <a:spLocks noGrp="1"/>
          </p:cNvSpPr>
          <p:nvPr>
            <p:ph type="title"/>
          </p:nvPr>
        </p:nvSpPr>
        <p:spPr>
          <a:xfrm>
            <a:off x="914400" y="2103120"/>
            <a:ext cx="7772400" cy="2286000"/>
          </a:xfrm>
        </p:spPr>
        <p:txBody>
          <a:bodyPr anchor="ctr"/>
          <a:lstStyle>
            <a:lvl1pPr algn="ctr">
              <a:defRPr sz="4000" b="1" cap="all"/>
            </a:lvl1pPr>
          </a:lstStyle>
          <a:p>
            <a:r>
              <a:rPr lang="en-US" smtClean="0"/>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Blank (with banner)">
    <p:spTree>
      <p:nvGrpSpPr>
        <p:cNvPr id="1" name=""/>
        <p:cNvGrpSpPr/>
        <p:nvPr/>
      </p:nvGrpSpPr>
      <p:grpSpPr>
        <a:xfrm>
          <a:off x="0" y="0"/>
          <a:ext cx="0" cy="0"/>
          <a:chOff x="0" y="0"/>
          <a:chExt cx="0" cy="0"/>
        </a:xfrm>
      </p:grpSpPr>
      <p:sp>
        <p:nvSpPr>
          <p:cNvPr id="2" name="Text Box 26"/>
          <p:cNvSpPr txBox="1">
            <a:spLocks noChangeArrowheads="1"/>
          </p:cNvSpPr>
          <p:nvPr userDrawn="1"/>
        </p:nvSpPr>
        <p:spPr bwMode="auto">
          <a:xfrm>
            <a:off x="0" y="0"/>
            <a:ext cx="762000" cy="6858000"/>
          </a:xfrm>
          <a:prstGeom prst="rect">
            <a:avLst/>
          </a:prstGeom>
          <a:gradFill>
            <a:gsLst>
              <a:gs pos="0">
                <a:srgbClr val="192168"/>
              </a:gs>
              <a:gs pos="0">
                <a:srgbClr val="192168">
                  <a:alpha val="65000"/>
                </a:srgbClr>
              </a:gs>
              <a:gs pos="72000">
                <a:srgbClr val="969EE6"/>
              </a:gs>
              <a:gs pos="100000">
                <a:srgbClr val="CACEF2"/>
              </a:gs>
            </a:gsLst>
            <a:lin ang="5400000" scaled="1"/>
          </a:gradFill>
          <a:ln w="9525">
            <a:noFill/>
            <a:miter lim="800000"/>
            <a:headEnd/>
            <a:tailEnd/>
          </a:ln>
        </p:spPr>
        <p:txBody>
          <a:bodyPr lIns="18288" rIns="18288"/>
          <a:lstStyle/>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lgn="ctr">
              <a:defRPr/>
            </a:pPr>
            <a:endParaRPr lang="en-US" sz="900" b="1" dirty="0">
              <a:solidFill>
                <a:schemeClr val="bg1"/>
              </a:solidFill>
              <a:latin typeface="Bookman" pitchFamily="18" charset="0"/>
            </a:endParaRPr>
          </a:p>
          <a:p>
            <a:pPr algn="ctr">
              <a:defRPr/>
            </a:pPr>
            <a:endParaRPr lang="en-US" sz="1000" b="1" i="1" dirty="0">
              <a:solidFill>
                <a:schemeClr val="bg1"/>
              </a:solidFill>
            </a:endParaRPr>
          </a:p>
        </p:txBody>
      </p:sp>
      <p:pic>
        <p:nvPicPr>
          <p:cNvPr id="3" name="Picture 12" descr="C:\WINNT\Profiles\Himes_D\Desktop\logo_vert.png"/>
          <p:cNvPicPr>
            <a:picLocks noChangeAspect="1" noChangeArrowheads="1"/>
          </p:cNvPicPr>
          <p:nvPr userDrawn="1"/>
        </p:nvPicPr>
        <p:blipFill>
          <a:blip r:embed="rId2" cstate="print"/>
          <a:srcRect/>
          <a:stretch>
            <a:fillRect/>
          </a:stretch>
        </p:blipFill>
        <p:spPr bwMode="auto">
          <a:xfrm>
            <a:off x="0" y="5940425"/>
            <a:ext cx="762000" cy="917575"/>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Text Box 26"/>
          <p:cNvSpPr txBox="1">
            <a:spLocks noChangeArrowheads="1"/>
          </p:cNvSpPr>
          <p:nvPr userDrawn="1"/>
        </p:nvSpPr>
        <p:spPr bwMode="auto">
          <a:xfrm>
            <a:off x="0" y="0"/>
            <a:ext cx="762000" cy="6858000"/>
          </a:xfrm>
          <a:prstGeom prst="rect">
            <a:avLst/>
          </a:prstGeom>
          <a:gradFill>
            <a:gsLst>
              <a:gs pos="0">
                <a:srgbClr val="192168"/>
              </a:gs>
              <a:gs pos="0">
                <a:srgbClr val="192168">
                  <a:alpha val="65000"/>
                </a:srgbClr>
              </a:gs>
              <a:gs pos="72000">
                <a:srgbClr val="969EE6"/>
              </a:gs>
              <a:gs pos="100000">
                <a:srgbClr val="CACEF2"/>
              </a:gs>
            </a:gsLst>
            <a:lin ang="5400000" scaled="1"/>
          </a:gradFill>
          <a:ln w="9525">
            <a:noFill/>
            <a:miter lim="800000"/>
            <a:headEnd/>
            <a:tailEnd/>
          </a:ln>
        </p:spPr>
        <p:txBody>
          <a:bodyPr lIns="18288" rIns="18288"/>
          <a:lstStyle/>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lgn="ctr">
              <a:defRPr/>
            </a:pPr>
            <a:endParaRPr lang="en-US" sz="900" b="1" dirty="0">
              <a:solidFill>
                <a:schemeClr val="bg1"/>
              </a:solidFill>
              <a:latin typeface="Bookman" pitchFamily="18" charset="0"/>
            </a:endParaRPr>
          </a:p>
          <a:p>
            <a:pPr algn="ctr">
              <a:defRPr/>
            </a:pPr>
            <a:endParaRPr lang="en-US" sz="1000" b="1" i="1" dirty="0">
              <a:solidFill>
                <a:schemeClr val="bg1"/>
              </a:solidFill>
            </a:endParaRPr>
          </a:p>
        </p:txBody>
      </p:sp>
      <p:pic>
        <p:nvPicPr>
          <p:cNvPr id="6" name="Picture 2" descr="C:\WINNT\Profiles\Himes_D\Desktop\logo_vert.png"/>
          <p:cNvPicPr>
            <a:picLocks noChangeAspect="1" noChangeArrowheads="1"/>
          </p:cNvPicPr>
          <p:nvPr userDrawn="1"/>
        </p:nvPicPr>
        <p:blipFill>
          <a:blip r:embed="rId2" cstate="print"/>
          <a:srcRect/>
          <a:stretch>
            <a:fillRect/>
          </a:stretch>
        </p:blipFill>
        <p:spPr bwMode="auto">
          <a:xfrm>
            <a:off x="0" y="5949950"/>
            <a:ext cx="754063" cy="908050"/>
          </a:xfrm>
          <a:prstGeom prst="rect">
            <a:avLst/>
          </a:prstGeom>
          <a:noFill/>
          <a:ln w="9525">
            <a:noFill/>
            <a:miter lim="800000"/>
            <a:headEnd/>
            <a:tailEnd/>
          </a:ln>
        </p:spPr>
      </p:pic>
      <p:sp>
        <p:nvSpPr>
          <p:cNvPr id="2" name="Title 1"/>
          <p:cNvSpPr>
            <a:spLocks noGrp="1"/>
          </p:cNvSpPr>
          <p:nvPr>
            <p:ph type="title"/>
          </p:nvPr>
        </p:nvSpPr>
        <p:spPr>
          <a:xfrm>
            <a:off x="914400" y="273050"/>
            <a:ext cx="3160713" cy="1162050"/>
          </a:xfrm>
        </p:spPr>
        <p:txBody>
          <a:bodyPr>
            <a:noAutofit/>
          </a:bodyPr>
          <a:lstStyle>
            <a:lvl1pPr algn="l">
              <a:defRPr sz="3600" b="1"/>
            </a:lvl1pPr>
          </a:lstStyle>
          <a:p>
            <a:r>
              <a:rPr lang="en-US" smtClean="0"/>
              <a:t>Click to edit Master title style</a:t>
            </a:r>
            <a:endParaRPr lang="en-US" dirty="0"/>
          </a:p>
        </p:txBody>
      </p:sp>
      <p:sp>
        <p:nvSpPr>
          <p:cNvPr id="3" name="Content Placeholder 2"/>
          <p:cNvSpPr>
            <a:spLocks noGrp="1"/>
          </p:cNvSpPr>
          <p:nvPr>
            <p:ph idx="1"/>
          </p:nvPr>
        </p:nvSpPr>
        <p:spPr>
          <a:xfrm>
            <a:off x="4038600" y="273050"/>
            <a:ext cx="4648200" cy="5853113"/>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buClr>
                <a:srgbClr val="CE1126"/>
              </a:buClr>
              <a:defRPr sz="2000" baseline="0">
                <a:solidFill>
                  <a:srgbClr val="000000"/>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4" name="Text Placeholder 3"/>
          <p:cNvSpPr>
            <a:spLocks noGrp="1"/>
          </p:cNvSpPr>
          <p:nvPr>
            <p:ph type="body" sz="half" idx="2"/>
          </p:nvPr>
        </p:nvSpPr>
        <p:spPr>
          <a:xfrm>
            <a:off x="914400" y="1435100"/>
            <a:ext cx="3160713" cy="4691063"/>
          </a:xfrm>
        </p:spPr>
        <p:txBody>
          <a:bodyPr>
            <a:normAutofit/>
          </a:bodyPr>
          <a:lstStyle>
            <a:lvl1pPr marL="0" indent="0">
              <a:buNone/>
              <a:defRPr sz="20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65890143-0D06-4EFA-A9AE-DBAF6286BC60}" type="datetime1">
              <a:rPr lang="en-US"/>
              <a:pPr>
                <a:defRPr/>
              </a:pPr>
              <a:t>10/27/2010</a:t>
            </a:fld>
            <a:endParaRPr lang="en-US" dirty="0"/>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5EC52074-AA4C-47DB-8D50-81B064C1F68E}"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B5FCEF8-5985-45A3-8770-AA3A7BA9039A}" type="datetime1">
              <a:rPr lang="en-US"/>
              <a:pPr>
                <a:defRPr/>
              </a:pPr>
              <a:t>10/27/2010</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3438B89-37C7-49EA-B234-90728A4E0514}"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sp>
        <p:nvSpPr>
          <p:cNvPr id="3" name="Line 4"/>
          <p:cNvSpPr>
            <a:spLocks noChangeShapeType="1"/>
          </p:cNvSpPr>
          <p:nvPr userDrawn="1"/>
        </p:nvSpPr>
        <p:spPr bwMode="auto">
          <a:xfrm>
            <a:off x="685800" y="1828800"/>
            <a:ext cx="7797800" cy="0"/>
          </a:xfrm>
          <a:prstGeom prst="line">
            <a:avLst/>
          </a:prstGeom>
          <a:noFill/>
          <a:ln w="76200">
            <a:solidFill>
              <a:srgbClr val="CE1126"/>
            </a:solidFill>
            <a:round/>
            <a:headEnd/>
            <a:tailEnd/>
          </a:ln>
        </p:spPr>
        <p:txBody>
          <a:bodyPr anchor="ctr"/>
          <a:lstStyle/>
          <a:p>
            <a:pPr>
              <a:defRPr/>
            </a:pPr>
            <a:endParaRPr lang="en-US" dirty="0">
              <a:latin typeface="Arial" charset="0"/>
            </a:endParaRPr>
          </a:p>
        </p:txBody>
      </p:sp>
      <p:sp>
        <p:nvSpPr>
          <p:cNvPr id="9" name="Rectangle 2"/>
          <p:cNvSpPr>
            <a:spLocks noGrp="1" noChangeArrowheads="1"/>
          </p:cNvSpPr>
          <p:nvPr>
            <p:ph type="ctrTitle"/>
          </p:nvPr>
        </p:nvSpPr>
        <p:spPr>
          <a:xfrm>
            <a:off x="685800" y="2057400"/>
            <a:ext cx="7772400" cy="3810000"/>
          </a:xfrm>
          <a:prstGeom prst="rect">
            <a:avLst/>
          </a:prstGeom>
        </p:spPr>
        <p:txBody>
          <a:bodyPr anchor="t">
            <a:normAutofit/>
          </a:bodyPr>
          <a:lstStyle>
            <a:lvl1pPr>
              <a:lnSpc>
                <a:spcPct val="100000"/>
              </a:lnSpc>
              <a:spcBef>
                <a:spcPts val="600"/>
              </a:spcBef>
              <a:defRPr sz="4000">
                <a:solidFill>
                  <a:schemeClr val="bg1"/>
                </a:solidFill>
                <a:latin typeface="Verdana" pitchFamily="34" charset="0"/>
                <a:cs typeface="Tahoma" pitchFamily="34" charset="0"/>
              </a:defRPr>
            </a:lvl1pPr>
          </a:lstStyle>
          <a:p>
            <a:r>
              <a:rPr lang="en-US" dirty="0"/>
              <a:t>Click to edit Master title style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92168"/>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914400" y="274638"/>
            <a:ext cx="7772400" cy="109696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title</a:t>
            </a:r>
          </a:p>
        </p:txBody>
      </p:sp>
      <p:sp>
        <p:nvSpPr>
          <p:cNvPr id="1027" name="Text Placeholder 2"/>
          <p:cNvSpPr>
            <a:spLocks noGrp="1"/>
          </p:cNvSpPr>
          <p:nvPr>
            <p:ph type="body" idx="1"/>
          </p:nvPr>
        </p:nvSpPr>
        <p:spPr bwMode="auto">
          <a:xfrm>
            <a:off x="914400" y="1752600"/>
            <a:ext cx="77724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text</a:t>
            </a:r>
          </a:p>
          <a:p>
            <a:pPr lvl="1"/>
            <a:r>
              <a:rPr lang="en-US" smtClean="0"/>
              <a:t>Second level</a:t>
            </a:r>
          </a:p>
          <a:p>
            <a:pPr lvl="2"/>
            <a:r>
              <a:rPr lang="en-US" smtClean="0"/>
              <a:t>Third level</a:t>
            </a:r>
          </a:p>
          <a:p>
            <a:pPr lvl="3"/>
            <a:r>
              <a:rPr lang="en-US" smtClean="0"/>
              <a:t>Fourth level (not recommended)</a:t>
            </a:r>
          </a:p>
          <a:p>
            <a:pPr lvl="4"/>
            <a:endParaRPr lang="en-US" smtClean="0"/>
          </a:p>
          <a:p>
            <a:pPr lvl="3"/>
            <a:endParaRPr lang="en-US" smtClean="0"/>
          </a:p>
        </p:txBody>
      </p:sp>
      <p:sp>
        <p:nvSpPr>
          <p:cNvPr id="4" name="Date Placeholder 3"/>
          <p:cNvSpPr>
            <a:spLocks noGrp="1"/>
          </p:cNvSpPr>
          <p:nvPr>
            <p:ph type="dt" sz="half" idx="2"/>
          </p:nvPr>
        </p:nvSpPr>
        <p:spPr>
          <a:xfrm>
            <a:off x="6858000" y="6324600"/>
            <a:ext cx="11430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1"/>
                </a:solidFill>
                <a:latin typeface="Verdana" pitchFamily="34" charset="0"/>
                <a:cs typeface="Tahoma" pitchFamily="34" charset="0"/>
              </a:defRPr>
            </a:lvl1pPr>
          </a:lstStyle>
          <a:p>
            <a:pPr>
              <a:defRPr/>
            </a:pPr>
            <a:fld id="{8348F492-392A-4B0A-B513-FA6D9B0268A5}" type="datetime1">
              <a:rPr lang="en-US"/>
              <a:pPr>
                <a:defRPr/>
              </a:pPr>
              <a:t>10/27/2010</a:t>
            </a:fld>
            <a:endParaRPr lang="en-US" dirty="0"/>
          </a:p>
        </p:txBody>
      </p:sp>
      <p:sp>
        <p:nvSpPr>
          <p:cNvPr id="5" name="Footer Placeholder 4"/>
          <p:cNvSpPr>
            <a:spLocks noGrp="1"/>
          </p:cNvSpPr>
          <p:nvPr>
            <p:ph type="ftr" sz="quarter" idx="3"/>
          </p:nvPr>
        </p:nvSpPr>
        <p:spPr>
          <a:xfrm>
            <a:off x="914400" y="6324600"/>
            <a:ext cx="5943600" cy="365125"/>
          </a:xfrm>
          <a:prstGeom prst="rect">
            <a:avLst/>
          </a:prstGeom>
        </p:spPr>
        <p:txBody>
          <a:bodyPr vert="horz" lIns="91440" tIns="45720" rIns="91440" bIns="45720" rtlCol="0" anchor="ctr">
            <a:normAutofit/>
          </a:bodyPr>
          <a:lstStyle>
            <a:lvl1pPr algn="l" fontAlgn="auto">
              <a:spcBef>
                <a:spcPts val="0"/>
              </a:spcBef>
              <a:spcAft>
                <a:spcPts val="0"/>
              </a:spcAft>
              <a:defRPr sz="1200">
                <a:solidFill>
                  <a:schemeClr val="bg1"/>
                </a:solidFill>
                <a:latin typeface="Verdana" pitchFamily="34" charset="0"/>
                <a:cs typeface="Tahoma" pitchFamily="34" charset="0"/>
              </a:defRPr>
            </a:lvl1pPr>
          </a:lstStyle>
          <a:p>
            <a:pPr>
              <a:defRPr/>
            </a:pPr>
            <a:endParaRPr lang="en-US"/>
          </a:p>
        </p:txBody>
      </p:sp>
      <p:sp>
        <p:nvSpPr>
          <p:cNvPr id="6" name="Slide Number Placeholder 5"/>
          <p:cNvSpPr>
            <a:spLocks noGrp="1"/>
          </p:cNvSpPr>
          <p:nvPr>
            <p:ph type="sldNum" sz="quarter" idx="4"/>
          </p:nvPr>
        </p:nvSpPr>
        <p:spPr>
          <a:xfrm>
            <a:off x="8001000" y="6324600"/>
            <a:ext cx="685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bg1"/>
                </a:solidFill>
                <a:latin typeface="Verdana" pitchFamily="34" charset="0"/>
                <a:cs typeface="Tahoma" pitchFamily="34" charset="0"/>
              </a:defRPr>
            </a:lvl1pPr>
          </a:lstStyle>
          <a:p>
            <a:pPr>
              <a:defRPr/>
            </a:pPr>
            <a:fld id="{81119494-CA35-4862-A8CD-09FCB7A28E1C}" type="slidenum">
              <a:rPr lang="en-US"/>
              <a:pPr>
                <a:defRPr/>
              </a:pPr>
              <a:t>‹#›</a:t>
            </a:fld>
            <a:endParaRPr lang="en-US" dirty="0"/>
          </a:p>
        </p:txBody>
      </p:sp>
      <p:grpSp>
        <p:nvGrpSpPr>
          <p:cNvPr id="1031" name="Group 12"/>
          <p:cNvGrpSpPr>
            <a:grpSpLocks/>
          </p:cNvGrpSpPr>
          <p:nvPr/>
        </p:nvGrpSpPr>
        <p:grpSpPr bwMode="auto">
          <a:xfrm>
            <a:off x="0" y="0"/>
            <a:ext cx="8686800" cy="6858000"/>
            <a:chOff x="-126" y="0"/>
            <a:chExt cx="8686924" cy="6857999"/>
          </a:xfrm>
        </p:grpSpPr>
        <p:sp>
          <p:nvSpPr>
            <p:cNvPr id="16" name="Text Box 26"/>
            <p:cNvSpPr txBox="1">
              <a:spLocks noChangeArrowheads="1"/>
            </p:cNvSpPr>
            <p:nvPr userDrawn="1"/>
          </p:nvSpPr>
          <p:spPr bwMode="auto">
            <a:xfrm>
              <a:off x="0" y="0"/>
              <a:ext cx="762000" cy="6857999"/>
            </a:xfrm>
            <a:prstGeom prst="rect">
              <a:avLst/>
            </a:prstGeom>
            <a:gradFill>
              <a:gsLst>
                <a:gs pos="0">
                  <a:srgbClr val="192168"/>
                </a:gs>
                <a:gs pos="0">
                  <a:srgbClr val="192168">
                    <a:alpha val="65000"/>
                  </a:srgbClr>
                </a:gs>
                <a:gs pos="72000">
                  <a:srgbClr val="969EE6"/>
                </a:gs>
                <a:gs pos="100000">
                  <a:srgbClr val="CACEF2"/>
                </a:gs>
              </a:gsLst>
              <a:lin ang="5400000" scaled="1"/>
            </a:gradFill>
            <a:ln w="9525">
              <a:noFill/>
              <a:miter lim="800000"/>
              <a:headEnd/>
              <a:tailEnd/>
            </a:ln>
          </p:spPr>
          <p:txBody>
            <a:bodyPr lIns="18288" rIns="18288"/>
            <a:lstStyle/>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3600" b="1" dirty="0">
                <a:solidFill>
                  <a:srgbClr val="0000FF"/>
                </a:solidFill>
                <a:latin typeface="AvantGarde" pitchFamily="34" charset="0"/>
              </a:endParaRPr>
            </a:p>
            <a:p>
              <a:pPr>
                <a:defRPr/>
              </a:pPr>
              <a:endParaRPr lang="en-US" sz="2000" b="1" dirty="0">
                <a:solidFill>
                  <a:srgbClr val="0000FF"/>
                </a:solidFill>
                <a:latin typeface="AvantGarde" pitchFamily="34" charset="0"/>
              </a:endParaRPr>
            </a:p>
            <a:p>
              <a:pPr algn="ctr">
                <a:defRPr/>
              </a:pPr>
              <a:endParaRPr lang="en-US" sz="900" b="1" dirty="0">
                <a:solidFill>
                  <a:schemeClr val="bg1"/>
                </a:solidFill>
                <a:latin typeface="Bookman" pitchFamily="18" charset="0"/>
              </a:endParaRPr>
            </a:p>
            <a:p>
              <a:pPr algn="ctr">
                <a:defRPr/>
              </a:pPr>
              <a:endParaRPr lang="en-US" sz="1000" b="1" i="1" dirty="0">
                <a:solidFill>
                  <a:schemeClr val="bg1"/>
                </a:solidFill>
              </a:endParaRPr>
            </a:p>
          </p:txBody>
        </p:sp>
        <p:sp>
          <p:nvSpPr>
            <p:cNvPr id="11" name="Line 15"/>
            <p:cNvSpPr>
              <a:spLocks noChangeShapeType="1"/>
            </p:cNvSpPr>
            <p:nvPr userDrawn="1"/>
          </p:nvSpPr>
          <p:spPr bwMode="auto">
            <a:xfrm flipV="1">
              <a:off x="-126" y="1524000"/>
              <a:ext cx="8686924" cy="0"/>
            </a:xfrm>
            <a:prstGeom prst="line">
              <a:avLst/>
            </a:prstGeom>
            <a:noFill/>
            <a:ln w="76200">
              <a:solidFill>
                <a:srgbClr val="CE1126"/>
              </a:solidFill>
              <a:round/>
              <a:headEnd/>
              <a:tailEnd/>
            </a:ln>
            <a:effectLst/>
          </p:spPr>
          <p:txBody>
            <a:bodyPr anchor="ctr"/>
            <a:lstStyle/>
            <a:p>
              <a:pPr>
                <a:defRPr/>
              </a:pPr>
              <a:endParaRPr lang="en-US" dirty="0"/>
            </a:p>
          </p:txBody>
        </p:sp>
      </p:grpSp>
      <p:pic>
        <p:nvPicPr>
          <p:cNvPr id="1032" name="Picture 2" descr="C:\WINNT\Profiles\Himes_D\Desktop\logo_vert.png"/>
          <p:cNvPicPr>
            <a:picLocks noChangeAspect="1" noChangeArrowheads="1"/>
          </p:cNvPicPr>
          <p:nvPr userDrawn="1"/>
        </p:nvPicPr>
        <p:blipFill>
          <a:blip r:embed="rId11" cstate="print"/>
          <a:srcRect/>
          <a:stretch>
            <a:fillRect/>
          </a:stretch>
        </p:blipFill>
        <p:spPr bwMode="auto">
          <a:xfrm>
            <a:off x="0" y="5943600"/>
            <a:ext cx="762000" cy="9175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5966" r:id="rId1"/>
    <p:sldLayoutId id="2147485967" r:id="rId2"/>
    <p:sldLayoutId id="2147485968" r:id="rId3"/>
    <p:sldLayoutId id="2147485969" r:id="rId4"/>
    <p:sldLayoutId id="2147485971" r:id="rId5"/>
    <p:sldLayoutId id="2147485972" r:id="rId6"/>
    <p:sldLayoutId id="2147485973" r:id="rId7"/>
    <p:sldLayoutId id="2147485970" r:id="rId8"/>
    <p:sldLayoutId id="2147485974" r:id="rId9"/>
  </p:sldLayoutIdLst>
  <p:hf hdr="0" ftr="0" dt="0"/>
  <p:txStyles>
    <p:titleStyle>
      <a:lvl1pPr algn="ctr" rtl="0" eaLnBrk="0" fontAlgn="base" hangingPunct="0">
        <a:spcBef>
          <a:spcPct val="0"/>
        </a:spcBef>
        <a:spcAft>
          <a:spcPct val="0"/>
        </a:spcAft>
        <a:defRPr sz="4400" b="1" kern="1200">
          <a:solidFill>
            <a:schemeClr val="bg1"/>
          </a:solidFill>
          <a:latin typeface="Tahoma" pitchFamily="34" charset="0"/>
          <a:ea typeface="+mj-ea"/>
          <a:cs typeface="Tahoma" pitchFamily="34" charset="0"/>
        </a:defRPr>
      </a:lvl1pPr>
      <a:lvl2pPr algn="ctr" rtl="0" eaLnBrk="0" fontAlgn="base" hangingPunct="0">
        <a:spcBef>
          <a:spcPct val="0"/>
        </a:spcBef>
        <a:spcAft>
          <a:spcPct val="0"/>
        </a:spcAft>
        <a:defRPr sz="4400" b="1">
          <a:solidFill>
            <a:schemeClr val="bg1"/>
          </a:solidFill>
          <a:latin typeface="Tahoma" pitchFamily="34" charset="0"/>
          <a:cs typeface="Tahoma" pitchFamily="34" charset="0"/>
        </a:defRPr>
      </a:lvl2pPr>
      <a:lvl3pPr algn="ctr" rtl="0" eaLnBrk="0" fontAlgn="base" hangingPunct="0">
        <a:spcBef>
          <a:spcPct val="0"/>
        </a:spcBef>
        <a:spcAft>
          <a:spcPct val="0"/>
        </a:spcAft>
        <a:defRPr sz="4400" b="1">
          <a:solidFill>
            <a:schemeClr val="bg1"/>
          </a:solidFill>
          <a:latin typeface="Tahoma" pitchFamily="34" charset="0"/>
          <a:cs typeface="Tahoma" pitchFamily="34" charset="0"/>
        </a:defRPr>
      </a:lvl3pPr>
      <a:lvl4pPr algn="ctr" rtl="0" eaLnBrk="0" fontAlgn="base" hangingPunct="0">
        <a:spcBef>
          <a:spcPct val="0"/>
        </a:spcBef>
        <a:spcAft>
          <a:spcPct val="0"/>
        </a:spcAft>
        <a:defRPr sz="4400" b="1">
          <a:solidFill>
            <a:schemeClr val="bg1"/>
          </a:solidFill>
          <a:latin typeface="Tahoma" pitchFamily="34" charset="0"/>
          <a:cs typeface="Tahoma" pitchFamily="34" charset="0"/>
        </a:defRPr>
      </a:lvl4pPr>
      <a:lvl5pPr algn="ctr" rtl="0" eaLnBrk="0" fontAlgn="base" hangingPunct="0">
        <a:spcBef>
          <a:spcPct val="0"/>
        </a:spcBef>
        <a:spcAft>
          <a:spcPct val="0"/>
        </a:spcAft>
        <a:defRPr sz="4400" b="1">
          <a:solidFill>
            <a:schemeClr val="bg1"/>
          </a:solidFill>
          <a:latin typeface="Tahoma" pitchFamily="34" charset="0"/>
          <a:cs typeface="Tahoma" pitchFamily="34" charset="0"/>
        </a:defRPr>
      </a:lvl5pPr>
      <a:lvl6pPr marL="457200" algn="ctr" rtl="0" eaLnBrk="1" fontAlgn="base" hangingPunct="1">
        <a:spcBef>
          <a:spcPct val="0"/>
        </a:spcBef>
        <a:spcAft>
          <a:spcPct val="0"/>
        </a:spcAft>
        <a:defRPr sz="4400" b="1">
          <a:solidFill>
            <a:schemeClr val="bg1"/>
          </a:solidFill>
          <a:latin typeface="Tahoma" pitchFamily="34" charset="0"/>
          <a:cs typeface="Tahoma" pitchFamily="34" charset="0"/>
        </a:defRPr>
      </a:lvl6pPr>
      <a:lvl7pPr marL="914400" algn="ctr" rtl="0" eaLnBrk="1" fontAlgn="base" hangingPunct="1">
        <a:spcBef>
          <a:spcPct val="0"/>
        </a:spcBef>
        <a:spcAft>
          <a:spcPct val="0"/>
        </a:spcAft>
        <a:defRPr sz="4400" b="1">
          <a:solidFill>
            <a:schemeClr val="bg1"/>
          </a:solidFill>
          <a:latin typeface="Tahoma" pitchFamily="34" charset="0"/>
          <a:cs typeface="Tahoma" pitchFamily="34" charset="0"/>
        </a:defRPr>
      </a:lvl7pPr>
      <a:lvl8pPr marL="1371600" algn="ctr" rtl="0" eaLnBrk="1" fontAlgn="base" hangingPunct="1">
        <a:spcBef>
          <a:spcPct val="0"/>
        </a:spcBef>
        <a:spcAft>
          <a:spcPct val="0"/>
        </a:spcAft>
        <a:defRPr sz="4400" b="1">
          <a:solidFill>
            <a:schemeClr val="bg1"/>
          </a:solidFill>
          <a:latin typeface="Tahoma" pitchFamily="34" charset="0"/>
          <a:cs typeface="Tahoma" pitchFamily="34" charset="0"/>
        </a:defRPr>
      </a:lvl8pPr>
      <a:lvl9pPr marL="1828800" algn="ctr" rtl="0" eaLnBrk="1" fontAlgn="base" hangingPunct="1">
        <a:spcBef>
          <a:spcPct val="0"/>
        </a:spcBef>
        <a:spcAft>
          <a:spcPct val="0"/>
        </a:spcAft>
        <a:defRPr sz="4400" b="1">
          <a:solidFill>
            <a:schemeClr val="bg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Clr>
          <a:srgbClr val="9DA4E7"/>
        </a:buClr>
        <a:buSzPct val="80000"/>
        <a:buFont typeface="Wingdings" pitchFamily="2" charset="2"/>
        <a:buChar char=""/>
        <a:defRPr sz="3200" kern="1200">
          <a:solidFill>
            <a:schemeClr val="bg1"/>
          </a:solidFill>
          <a:latin typeface="Tahoma" pitchFamily="34" charset="0"/>
          <a:ea typeface="+mn-ea"/>
          <a:cs typeface="Tahoma" pitchFamily="34" charset="0"/>
        </a:defRPr>
      </a:lvl1pPr>
      <a:lvl2pPr marL="742950" indent="-285750" algn="l" rtl="0" eaLnBrk="0" fontAlgn="base" hangingPunct="0">
        <a:spcBef>
          <a:spcPct val="20000"/>
        </a:spcBef>
        <a:spcAft>
          <a:spcPct val="0"/>
        </a:spcAft>
        <a:buClr>
          <a:srgbClr val="9DA4E7"/>
        </a:buClr>
        <a:buFont typeface="Wingdings 3" pitchFamily="18" charset="2"/>
        <a:buChar char=""/>
        <a:defRPr sz="2800" kern="1200">
          <a:solidFill>
            <a:schemeClr val="bg1"/>
          </a:solidFill>
          <a:latin typeface="Tahoma" pitchFamily="34" charset="0"/>
          <a:ea typeface="+mn-ea"/>
          <a:cs typeface="Tahoma" pitchFamily="34" charset="0"/>
        </a:defRPr>
      </a:lvl2pPr>
      <a:lvl3pPr marL="1143000" indent="-228600" algn="l" rtl="0" eaLnBrk="0" fontAlgn="base" hangingPunct="0">
        <a:spcBef>
          <a:spcPct val="20000"/>
        </a:spcBef>
        <a:spcAft>
          <a:spcPct val="0"/>
        </a:spcAft>
        <a:buClr>
          <a:srgbClr val="9DA4E7"/>
        </a:buClr>
        <a:buFont typeface="Calibri" pitchFamily="34" charset="0"/>
        <a:buChar char="–"/>
        <a:defRPr sz="2400" kern="1200">
          <a:solidFill>
            <a:schemeClr val="bg1"/>
          </a:solidFill>
          <a:latin typeface="Tahoma" pitchFamily="34" charset="0"/>
          <a:ea typeface="+mn-ea"/>
          <a:cs typeface="Tahoma" pitchFamily="34" charset="0"/>
        </a:defRPr>
      </a:lvl3pPr>
      <a:lvl4pPr marL="1600200" indent="-228600" algn="l" rtl="0" eaLnBrk="0" fontAlgn="base" hangingPunct="0">
        <a:spcBef>
          <a:spcPct val="20000"/>
        </a:spcBef>
        <a:spcAft>
          <a:spcPct val="0"/>
        </a:spcAft>
        <a:buClr>
          <a:srgbClr val="9DA4E7"/>
        </a:buClr>
        <a:buSzPct val="125000"/>
        <a:buFont typeface="Arial" pitchFamily="34" charset="0"/>
        <a:buChar char="•"/>
        <a:defRPr sz="2000" kern="1200">
          <a:solidFill>
            <a:schemeClr val="bg1"/>
          </a:solidFill>
          <a:latin typeface="Tahoma" pitchFamily="34" charset="0"/>
          <a:ea typeface="+mn-ea"/>
          <a:cs typeface="Tahoma" pitchFamily="34" charset="0"/>
        </a:defRPr>
      </a:lvl4pPr>
      <a:lvl5pPr marL="2057400" indent="-228600" algn="l" rtl="0" eaLnBrk="0" fontAlgn="base" hangingPunct="0">
        <a:spcBef>
          <a:spcPct val="20000"/>
        </a:spcBef>
        <a:spcAft>
          <a:spcPct val="0"/>
        </a:spcAft>
        <a:buClr>
          <a:srgbClr val="9DA4E7"/>
        </a:buClr>
        <a:buFont typeface="Wingdings" pitchFamily="2" charset="2"/>
        <a:buChar char="v"/>
        <a:defRPr sz="2000" kern="1200">
          <a:solidFill>
            <a:schemeClr val="bg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192168"/>
            </a:gs>
            <a:gs pos="54000">
              <a:srgbClr val="192168">
                <a:alpha val="89000"/>
              </a:srgbClr>
            </a:gs>
            <a:gs pos="100000">
              <a:srgbClr val="969EE6">
                <a:alpha val="50000"/>
              </a:srgbClr>
            </a:gs>
          </a:gsLst>
          <a:lin ang="5400000" scaled="1"/>
        </a:gradFill>
        <a:effectLst/>
      </p:bgPr>
    </p:bg>
    <p:spTree>
      <p:nvGrpSpPr>
        <p:cNvPr id="1" name=""/>
        <p:cNvGrpSpPr/>
        <p:nvPr/>
      </p:nvGrpSpPr>
      <p:grpSpPr>
        <a:xfrm>
          <a:off x="0" y="0"/>
          <a:ext cx="0" cy="0"/>
          <a:chOff x="0" y="0"/>
          <a:chExt cx="0" cy="0"/>
        </a:xfrm>
      </p:grpSpPr>
      <p:pic>
        <p:nvPicPr>
          <p:cNvPr id="2050" name="Picture 3" descr="C:\WINNT\Profiles\Himes_D\Desktop\logo_wide.png"/>
          <p:cNvPicPr>
            <a:picLocks noChangeAspect="1" noChangeArrowheads="1"/>
          </p:cNvPicPr>
          <p:nvPr userDrawn="1"/>
        </p:nvPicPr>
        <p:blipFill>
          <a:blip r:embed="rId4" cstate="print"/>
          <a:srcRect/>
          <a:stretch>
            <a:fillRect/>
          </a:stretch>
        </p:blipFill>
        <p:spPr bwMode="auto">
          <a:xfrm>
            <a:off x="0" y="5310188"/>
            <a:ext cx="9144000" cy="1547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5975" r:id="rId1"/>
    <p:sldLayoutId id="2147485976" r:id="rId2"/>
  </p:sldLayoutIdLst>
  <p:txStyles>
    <p:titleStyle>
      <a:lvl1pPr algn="ctr" rtl="0" eaLnBrk="0" fontAlgn="base" hangingPunct="0">
        <a:spcBef>
          <a:spcPct val="0"/>
        </a:spcBef>
        <a:spcAft>
          <a:spcPct val="0"/>
        </a:spcAft>
        <a:defRPr sz="4400" kern="1200">
          <a:solidFill>
            <a:schemeClr val="tx1"/>
          </a:solidFill>
          <a:latin typeface="Tahoma" pitchFamily="34" charset="0"/>
          <a:ea typeface="+mj-ea"/>
          <a:cs typeface="Tahoma" pitchFamily="34" charset="0"/>
        </a:defRPr>
      </a:lvl1pPr>
      <a:lvl2pPr algn="ctr" rtl="0" eaLnBrk="0" fontAlgn="base" hangingPunct="0">
        <a:spcBef>
          <a:spcPct val="0"/>
        </a:spcBef>
        <a:spcAft>
          <a:spcPct val="0"/>
        </a:spcAft>
        <a:defRPr sz="4400">
          <a:solidFill>
            <a:schemeClr val="tx1"/>
          </a:solidFill>
          <a:latin typeface="Tahoma" pitchFamily="34" charset="0"/>
          <a:cs typeface="Tahoma" pitchFamily="34" charset="0"/>
        </a:defRPr>
      </a:lvl2pPr>
      <a:lvl3pPr algn="ctr" rtl="0" eaLnBrk="0" fontAlgn="base" hangingPunct="0">
        <a:spcBef>
          <a:spcPct val="0"/>
        </a:spcBef>
        <a:spcAft>
          <a:spcPct val="0"/>
        </a:spcAft>
        <a:defRPr sz="4400">
          <a:solidFill>
            <a:schemeClr val="tx1"/>
          </a:solidFill>
          <a:latin typeface="Tahoma" pitchFamily="34" charset="0"/>
          <a:cs typeface="Tahoma" pitchFamily="34" charset="0"/>
        </a:defRPr>
      </a:lvl3pPr>
      <a:lvl4pPr algn="ctr" rtl="0" eaLnBrk="0" fontAlgn="base" hangingPunct="0">
        <a:spcBef>
          <a:spcPct val="0"/>
        </a:spcBef>
        <a:spcAft>
          <a:spcPct val="0"/>
        </a:spcAft>
        <a:defRPr sz="4400">
          <a:solidFill>
            <a:schemeClr val="tx1"/>
          </a:solidFill>
          <a:latin typeface="Tahoma" pitchFamily="34" charset="0"/>
          <a:cs typeface="Tahoma" pitchFamily="34" charset="0"/>
        </a:defRPr>
      </a:lvl4pPr>
      <a:lvl5pPr algn="ctr" rtl="0" eaLnBrk="0" fontAlgn="base" hangingPunct="0">
        <a:spcBef>
          <a:spcPct val="0"/>
        </a:spcBef>
        <a:spcAft>
          <a:spcPct val="0"/>
        </a:spcAft>
        <a:defRPr sz="4400">
          <a:solidFill>
            <a:schemeClr val="tx1"/>
          </a:solidFill>
          <a:latin typeface="Tahoma" pitchFamily="34" charset="0"/>
          <a:cs typeface="Tahoma" pitchFamily="34" charset="0"/>
        </a:defRPr>
      </a:lvl5pPr>
      <a:lvl6pPr marL="457200" algn="ctr" rtl="0" fontAlgn="base">
        <a:spcBef>
          <a:spcPct val="0"/>
        </a:spcBef>
        <a:spcAft>
          <a:spcPct val="0"/>
        </a:spcAft>
        <a:defRPr sz="4400">
          <a:solidFill>
            <a:schemeClr val="tx1"/>
          </a:solidFill>
          <a:latin typeface="Tahoma" pitchFamily="34" charset="0"/>
          <a:cs typeface="Tahoma" pitchFamily="34" charset="0"/>
        </a:defRPr>
      </a:lvl6pPr>
      <a:lvl7pPr marL="914400" algn="ctr" rtl="0" fontAlgn="base">
        <a:spcBef>
          <a:spcPct val="0"/>
        </a:spcBef>
        <a:spcAft>
          <a:spcPct val="0"/>
        </a:spcAft>
        <a:defRPr sz="4400">
          <a:solidFill>
            <a:schemeClr val="tx1"/>
          </a:solidFill>
          <a:latin typeface="Tahoma" pitchFamily="34" charset="0"/>
          <a:cs typeface="Tahoma" pitchFamily="34" charset="0"/>
        </a:defRPr>
      </a:lvl7pPr>
      <a:lvl8pPr marL="1371600" algn="ctr" rtl="0" fontAlgn="base">
        <a:spcBef>
          <a:spcPct val="0"/>
        </a:spcBef>
        <a:spcAft>
          <a:spcPct val="0"/>
        </a:spcAft>
        <a:defRPr sz="4400">
          <a:solidFill>
            <a:schemeClr val="tx1"/>
          </a:solidFill>
          <a:latin typeface="Tahoma" pitchFamily="34" charset="0"/>
          <a:cs typeface="Tahoma" pitchFamily="34" charset="0"/>
        </a:defRPr>
      </a:lvl8pPr>
      <a:lvl9pPr marL="1828800" algn="ctr" rtl="0" fontAlgn="base">
        <a:spcBef>
          <a:spcPct val="0"/>
        </a:spcBef>
        <a:spcAft>
          <a:spcPct val="0"/>
        </a:spcAft>
        <a:defRPr sz="4400">
          <a:solidFill>
            <a:schemeClr val="tx1"/>
          </a:solidFill>
          <a:latin typeface="Tahoma" pitchFamily="34" charset="0"/>
          <a:cs typeface="Tahoma"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Tahoma" pitchFamily="34" charset="0"/>
          <a:ea typeface="+mn-ea"/>
          <a:cs typeface="Tahoma" pitchFamily="34" charset="0"/>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Tahoma" pitchFamily="34" charset="0"/>
          <a:ea typeface="+mn-ea"/>
          <a:cs typeface="Tahoma" pitchFamily="34" charset="0"/>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Tahoma" pitchFamily="34" charset="0"/>
          <a:ea typeface="+mn-ea"/>
          <a:cs typeface="Tahoma" pitchFamily="34" charset="0"/>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Tahoma" pitchFamily="34" charset="0"/>
          <a:ea typeface="+mn-ea"/>
          <a:cs typeface="Tahoma" pitchFamily="34" charset="0"/>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Tahoma" pitchFamily="34" charset="0"/>
          <a:ea typeface="+mn-ea"/>
          <a:cs typeface="Tahoma"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www.bls.gov/green"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p:cNvSpPr>
          <p:nvPr>
            <p:ph type="ctrTitle"/>
          </p:nvPr>
        </p:nvSpPr>
        <p:spPr bwMode="auto">
          <a:xfrm>
            <a:off x="685800" y="914400"/>
            <a:ext cx="7772400" cy="1473200"/>
          </a:xfrm>
          <a:noFill/>
          <a:ln>
            <a:miter lim="800000"/>
            <a:headEnd/>
            <a:tailEnd/>
          </a:ln>
        </p:spPr>
        <p:txBody>
          <a:bodyPr vert="horz" wrap="square" lIns="91440" tIns="45720" rIns="91440" bIns="45720" numCol="1" anchorCtr="0" compatLnSpc="1">
            <a:prstTxWarp prst="textNoShape">
              <a:avLst/>
            </a:prstTxWarp>
          </a:bodyPr>
          <a:lstStyle/>
          <a:p>
            <a:pPr>
              <a:spcBef>
                <a:spcPct val="0"/>
              </a:spcBef>
            </a:pPr>
            <a:r>
              <a:rPr lang="en-US" dirty="0" smtClean="0"/>
              <a:t>Bureau of Labor Statistics Green Jobs Initiative</a:t>
            </a:r>
          </a:p>
        </p:txBody>
      </p:sp>
      <p:sp>
        <p:nvSpPr>
          <p:cNvPr id="9219" name="Rectangle 3"/>
          <p:cNvSpPr>
            <a:spLocks noGrp="1"/>
          </p:cNvSpPr>
          <p:nvPr>
            <p:ph type="subTitle" idx="1"/>
          </p:nvPr>
        </p:nvSpPr>
        <p:spPr bwMode="auto">
          <a:xfrm>
            <a:off x="762000" y="2997200"/>
            <a:ext cx="7620000" cy="3708400"/>
          </a:xfrm>
          <a:noFill/>
          <a:ln>
            <a:miter lim="800000"/>
            <a:headEnd/>
            <a:tailEnd/>
          </a:ln>
        </p:spPr>
        <p:txBody>
          <a:bodyPr vert="horz" wrap="square" lIns="91440" tIns="45720" rIns="91440" bIns="45720" numCol="1" anchor="t" anchorCtr="0" compatLnSpc="1">
            <a:prstTxWarp prst="textNoShape">
              <a:avLst/>
            </a:prstTxWarp>
          </a:bodyPr>
          <a:lstStyle/>
          <a:p>
            <a:pPr>
              <a:spcBef>
                <a:spcPct val="0"/>
              </a:spcBef>
            </a:pPr>
            <a:endParaRPr lang="en-US" dirty="0" smtClean="0"/>
          </a:p>
          <a:p>
            <a:pPr>
              <a:spcBef>
                <a:spcPct val="0"/>
              </a:spcBef>
            </a:pPr>
            <a:endParaRPr lang="en-US" dirty="0" smtClean="0"/>
          </a:p>
          <a:p>
            <a:pPr>
              <a:spcBef>
                <a:spcPct val="0"/>
              </a:spcBef>
            </a:pPr>
            <a:r>
              <a:rPr lang="en-US" dirty="0" smtClean="0"/>
              <a:t>Construction Economics Research Network</a:t>
            </a:r>
          </a:p>
          <a:p>
            <a:pPr>
              <a:spcBef>
                <a:spcPct val="0"/>
              </a:spcBef>
            </a:pPr>
            <a:r>
              <a:rPr lang="en-US" dirty="0" smtClean="0"/>
              <a:t>October 28,2010</a:t>
            </a:r>
          </a:p>
          <a:p>
            <a:pPr>
              <a:spcBef>
                <a:spcPct val="0"/>
              </a:spcBef>
            </a:pPr>
            <a:endParaRPr lang="en-US" dirty="0" smtClean="0"/>
          </a:p>
          <a:p>
            <a:pPr>
              <a:spcBef>
                <a:spcPct val="0"/>
              </a:spcBef>
            </a:pPr>
            <a:r>
              <a:rPr lang="en-US" sz="2400" dirty="0" smtClean="0"/>
              <a:t>Rick Clayton</a:t>
            </a:r>
          </a:p>
          <a:p>
            <a:pPr>
              <a:spcBef>
                <a:spcPct val="0"/>
              </a:spcBef>
            </a:pPr>
            <a:r>
              <a:rPr lang="en-US" sz="2400" dirty="0" smtClean="0"/>
              <a:t>Chief, Division of Administrative Statistics and Labor Turnover  </a:t>
            </a:r>
          </a:p>
          <a:p>
            <a:pPr>
              <a:spcBef>
                <a:spcPct val="0"/>
              </a:spcBef>
            </a:pPr>
            <a:r>
              <a:rPr lang="en-US" sz="2400" dirty="0" smtClean="0"/>
              <a:t>Bureau of Labor Statistics</a:t>
            </a:r>
          </a:p>
          <a:p>
            <a:pPr>
              <a:spcBef>
                <a:spcPct val="0"/>
              </a:spcBef>
            </a:pPr>
            <a:endParaRPr lang="en-US" dirty="0" smtClean="0"/>
          </a:p>
          <a:p>
            <a:pPr>
              <a:spcBef>
                <a:spcPct val="0"/>
              </a:spcBef>
            </a:pPr>
            <a:endParaRPr lang="en-US" dirty="0" smtClean="0"/>
          </a:p>
          <a:p>
            <a:pPr>
              <a:spcBef>
                <a:spcPct val="0"/>
              </a:spcBef>
            </a:pP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Content Placeholder 2"/>
          <p:cNvSpPr>
            <a:spLocks noGrp="1"/>
          </p:cNvSpPr>
          <p:nvPr>
            <p:ph idx="1"/>
          </p:nvPr>
        </p:nvSpPr>
        <p:spPr>
          <a:xfrm>
            <a:off x="914400" y="1722438"/>
            <a:ext cx="7772400" cy="4525962"/>
          </a:xfrm>
        </p:spPr>
        <p:txBody>
          <a:bodyPr/>
          <a:lstStyle/>
          <a:p>
            <a:pPr eaLnBrk="1" hangingPunct="1"/>
            <a:r>
              <a:rPr lang="en-US" dirty="0" smtClean="0"/>
              <a:t>Based on products or services produced, or duties performed</a:t>
            </a:r>
          </a:p>
          <a:p>
            <a:pPr eaLnBrk="1" hangingPunct="1"/>
            <a:r>
              <a:rPr lang="en-US" dirty="0" smtClean="0"/>
              <a:t>Does not consider other job aspects</a:t>
            </a:r>
          </a:p>
          <a:p>
            <a:pPr lvl="1" eaLnBrk="1" hangingPunct="1"/>
            <a:r>
              <a:rPr lang="en-US" dirty="0" smtClean="0"/>
              <a:t>Not considering wages, union membership, worker safety, benefits, career ladders, or similar factors </a:t>
            </a:r>
          </a:p>
        </p:txBody>
      </p:sp>
      <p:sp>
        <p:nvSpPr>
          <p:cNvPr id="19459"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C995B2F5-24B2-4BE5-81A0-3C3C3675D100}" type="slidenum">
              <a:rPr lang="en-US" smtClean="0"/>
              <a:pPr fontAlgn="base">
                <a:spcBef>
                  <a:spcPct val="0"/>
                </a:spcBef>
                <a:spcAft>
                  <a:spcPct val="0"/>
                </a:spcAft>
              </a:pPr>
              <a:t>10</a:t>
            </a:fld>
            <a:endParaRPr lang="en-US" smtClean="0"/>
          </a:p>
        </p:txBody>
      </p:sp>
      <p:sp>
        <p:nvSpPr>
          <p:cNvPr id="19460" name="Title 1"/>
          <p:cNvSpPr>
            <a:spLocks noGrp="1"/>
          </p:cNvSpPr>
          <p:nvPr>
            <p:ph type="title"/>
          </p:nvPr>
        </p:nvSpPr>
        <p:spPr/>
        <p:txBody>
          <a:bodyPr/>
          <a:lstStyle/>
          <a:p>
            <a:pPr eaLnBrk="1" hangingPunct="1"/>
            <a:r>
              <a:rPr lang="en-US" sz="4000" smtClean="0"/>
              <a:t>About the BLS green jobs definition</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p:cNvSpPr>
          <p:nvPr>
            <p:ph type="title"/>
          </p:nvPr>
        </p:nvSpPr>
        <p:spPr/>
        <p:txBody>
          <a:bodyPr/>
          <a:lstStyle/>
          <a:p>
            <a:pPr eaLnBrk="1" hangingPunct="1"/>
            <a:r>
              <a:rPr lang="en-US" smtClean="0"/>
              <a:t>Identifying green goods and services</a:t>
            </a:r>
          </a:p>
        </p:txBody>
      </p:sp>
      <p:sp>
        <p:nvSpPr>
          <p:cNvPr id="21507" name="Rectangle 3"/>
          <p:cNvSpPr>
            <a:spLocks noGrp="1"/>
          </p:cNvSpPr>
          <p:nvPr>
            <p:ph idx="1"/>
          </p:nvPr>
        </p:nvSpPr>
        <p:spPr>
          <a:xfrm>
            <a:off x="914400" y="1722438"/>
            <a:ext cx="7772400" cy="4525962"/>
          </a:xfrm>
        </p:spPr>
        <p:txBody>
          <a:bodyPr/>
          <a:lstStyle/>
          <a:p>
            <a:pPr eaLnBrk="1" hangingPunct="1"/>
            <a:r>
              <a:rPr lang="en-US" smtClean="0"/>
              <a:t>Generally designated as green only goods and services that directly benefit the environment</a:t>
            </a:r>
          </a:p>
          <a:p>
            <a:pPr lvl="1" eaLnBrk="1" hangingPunct="1"/>
            <a:r>
              <a:rPr lang="en-US" smtClean="0"/>
              <a:t>Does not automatically include inputs or distribution of outputs, but evaluates these for direct environmental benefit</a:t>
            </a:r>
          </a:p>
          <a:p>
            <a:pPr eaLnBrk="1" hangingPunct="1"/>
            <a:r>
              <a:rPr lang="en-US" smtClean="0"/>
              <a:t>Identified 333 detailed NAICS industries where green goods and services are classified. See </a:t>
            </a:r>
            <a:r>
              <a:rPr lang="en-US" smtClean="0">
                <a:hlinkClick r:id="rId3"/>
              </a:rPr>
              <a:t>www.bls.gov/green</a:t>
            </a:r>
            <a:endParaRPr lang="en-US" smtClean="0"/>
          </a:p>
        </p:txBody>
      </p:sp>
      <p:sp>
        <p:nvSpPr>
          <p:cNvPr id="21508"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298F553-5830-4315-9D1B-278DAE6F8B55}" type="slidenum">
              <a:rPr lang="en-US" smtClean="0"/>
              <a:pPr fontAlgn="base">
                <a:spcBef>
                  <a:spcPct val="0"/>
                </a:spcBef>
                <a:spcAft>
                  <a:spcPct val="0"/>
                </a:spcAft>
              </a:pPr>
              <a:t>11</a:t>
            </a:fld>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p:nvPr>
        </p:nvSpPr>
        <p:spPr/>
        <p:txBody>
          <a:bodyPr/>
          <a:lstStyle/>
          <a:p>
            <a:pPr eaLnBrk="1" hangingPunct="1"/>
            <a:r>
              <a:rPr lang="en-US" sz="3600" dirty="0" smtClean="0"/>
              <a:t>Identifying green goods and services</a:t>
            </a:r>
            <a:r>
              <a:rPr lang="en-US" dirty="0" smtClean="0"/>
              <a:t/>
            </a:r>
            <a:br>
              <a:rPr lang="en-US" dirty="0" smtClean="0"/>
            </a:br>
            <a:r>
              <a:rPr lang="en-US" sz="1600" dirty="0" smtClean="0"/>
              <a:t>(for selected industries only) </a:t>
            </a:r>
          </a:p>
        </p:txBody>
      </p:sp>
      <p:sp>
        <p:nvSpPr>
          <p:cNvPr id="22531"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6BB6250-6208-4E76-A967-3E0DC67FF58F}" type="slidenum">
              <a:rPr lang="en-US" smtClean="0"/>
              <a:pPr fontAlgn="base">
                <a:spcBef>
                  <a:spcPct val="0"/>
                </a:spcBef>
                <a:spcAft>
                  <a:spcPct val="0"/>
                </a:spcAft>
              </a:pPr>
              <a:t>12</a:t>
            </a:fld>
            <a:endParaRPr lang="en-US" smtClean="0"/>
          </a:p>
        </p:txBody>
      </p:sp>
      <p:graphicFrame>
        <p:nvGraphicFramePr>
          <p:cNvPr id="5" name="Content Placeholder 4"/>
          <p:cNvGraphicFramePr>
            <a:graphicFrameLocks noGrp="1"/>
          </p:cNvGraphicFramePr>
          <p:nvPr>
            <p:ph idx="1"/>
          </p:nvPr>
        </p:nvGraphicFramePr>
        <p:xfrm>
          <a:off x="850900" y="1562100"/>
          <a:ext cx="7810500" cy="5295897"/>
        </p:xfrm>
        <a:graphic>
          <a:graphicData uri="http://schemas.openxmlformats.org/drawingml/2006/table">
            <a:tbl>
              <a:tblPr firstRow="1" bandRow="1">
                <a:tableStyleId>{5C22544A-7EE6-4342-B048-85BDC9FD1C3A}</a:tableStyleId>
              </a:tblPr>
              <a:tblGrid>
                <a:gridCol w="4556095"/>
                <a:gridCol w="1969160"/>
                <a:gridCol w="1285245"/>
              </a:tblGrid>
              <a:tr h="850853">
                <a:tc>
                  <a:txBody>
                    <a:bodyPr/>
                    <a:lstStyle/>
                    <a:p>
                      <a:pPr algn="ctr" fontAlgn="b"/>
                      <a:r>
                        <a:rPr lang="en-US" sz="1800" b="1" i="0" u="none" strike="noStrike" dirty="0">
                          <a:solidFill>
                            <a:schemeClr val="bg1"/>
                          </a:solidFill>
                          <a:latin typeface="Calibri"/>
                        </a:rPr>
                        <a:t>Industry sector</a:t>
                      </a:r>
                    </a:p>
                  </a:txBody>
                  <a:tcPr marL="9525" marR="9525" marT="9525" marB="0" anchor="b"/>
                </a:tc>
                <a:tc>
                  <a:txBody>
                    <a:bodyPr/>
                    <a:lstStyle/>
                    <a:p>
                      <a:pPr algn="ctr" fontAlgn="b"/>
                      <a:r>
                        <a:rPr lang="en-US" sz="1800" b="1" i="0" u="none" strike="noStrike" dirty="0">
                          <a:solidFill>
                            <a:schemeClr val="bg1"/>
                          </a:solidFill>
                          <a:latin typeface="Calibri"/>
                        </a:rPr>
                        <a:t>Number of establishments, 2009</a:t>
                      </a:r>
                    </a:p>
                  </a:txBody>
                  <a:tcPr marL="9525" marR="9525" marT="9525" marB="0" anchor="b"/>
                </a:tc>
                <a:tc>
                  <a:txBody>
                    <a:bodyPr/>
                    <a:lstStyle/>
                    <a:p>
                      <a:pPr algn="ctr" fontAlgn="b"/>
                      <a:r>
                        <a:rPr lang="en-US" sz="1800" b="1" i="0" u="none" strike="noStrike" dirty="0">
                          <a:solidFill>
                            <a:schemeClr val="bg1"/>
                          </a:solidFill>
                          <a:latin typeface="Calibri"/>
                        </a:rPr>
                        <a:t>Percent distribution</a:t>
                      </a:r>
                    </a:p>
                  </a:txBody>
                  <a:tcPr marL="9525" marR="9525" marT="9525" marB="0" anchor="b"/>
                </a:tc>
              </a:tr>
              <a:tr h="379022">
                <a:tc>
                  <a:txBody>
                    <a:bodyPr/>
                    <a:lstStyle/>
                    <a:p>
                      <a:pPr algn="l" fontAlgn="t"/>
                      <a:r>
                        <a:rPr lang="en-US" sz="1900" b="0" i="0" u="none" strike="noStrike" dirty="0">
                          <a:solidFill>
                            <a:srgbClr val="000000"/>
                          </a:solidFill>
                          <a:latin typeface="Calibri"/>
                        </a:rPr>
                        <a:t>Construction</a:t>
                      </a:r>
                    </a:p>
                  </a:txBody>
                  <a:tcPr marL="9525" marR="9525" marT="9525" marB="0"/>
                </a:tc>
                <a:tc>
                  <a:txBody>
                    <a:bodyPr/>
                    <a:lstStyle/>
                    <a:p>
                      <a:pPr algn="ctr" fontAlgn="t"/>
                      <a:r>
                        <a:rPr lang="en-US" sz="1900" b="0" i="0" u="none" strike="noStrike" dirty="0">
                          <a:solidFill>
                            <a:srgbClr val="000000"/>
                          </a:solidFill>
                          <a:latin typeface="Calibri"/>
                        </a:rPr>
                        <a:t>820,700</a:t>
                      </a:r>
                    </a:p>
                  </a:txBody>
                  <a:tcPr marL="9525" marR="9525" marT="9525" marB="0"/>
                </a:tc>
                <a:tc>
                  <a:txBody>
                    <a:bodyPr/>
                    <a:lstStyle/>
                    <a:p>
                      <a:pPr algn="ctr" fontAlgn="t"/>
                      <a:r>
                        <a:rPr lang="en-US" sz="1900" b="0" i="0" u="none" strike="noStrike" dirty="0">
                          <a:solidFill>
                            <a:srgbClr val="000000"/>
                          </a:solidFill>
                          <a:latin typeface="Calibri"/>
                        </a:rPr>
                        <a:t>38.1%</a:t>
                      </a:r>
                    </a:p>
                  </a:txBody>
                  <a:tcPr marL="9525" marR="9525" marT="9525" marB="0"/>
                </a:tc>
              </a:tr>
              <a:tr h="379022">
                <a:tc>
                  <a:txBody>
                    <a:bodyPr/>
                    <a:lstStyle/>
                    <a:p>
                      <a:pPr algn="l" fontAlgn="t"/>
                      <a:r>
                        <a:rPr lang="en-US" sz="1900" b="0" i="0" u="none" strike="noStrike" dirty="0">
                          <a:solidFill>
                            <a:srgbClr val="000000"/>
                          </a:solidFill>
                          <a:latin typeface="Calibri"/>
                        </a:rPr>
                        <a:t>Professional and business services</a:t>
                      </a:r>
                    </a:p>
                  </a:txBody>
                  <a:tcPr marL="9525" marR="9525" marT="9525" marB="0" anchor="ctr"/>
                </a:tc>
                <a:tc>
                  <a:txBody>
                    <a:bodyPr/>
                    <a:lstStyle/>
                    <a:p>
                      <a:pPr algn="ctr" fontAlgn="t"/>
                      <a:r>
                        <a:rPr lang="en-US" sz="1900" b="0" i="0" u="none" strike="noStrike" dirty="0">
                          <a:solidFill>
                            <a:srgbClr val="000000"/>
                          </a:solidFill>
                          <a:latin typeface="Calibri"/>
                        </a:rPr>
                        <a:t>779,100</a:t>
                      </a:r>
                    </a:p>
                  </a:txBody>
                  <a:tcPr marL="9525" marR="9525" marT="9525" marB="0"/>
                </a:tc>
                <a:tc>
                  <a:txBody>
                    <a:bodyPr/>
                    <a:lstStyle/>
                    <a:p>
                      <a:pPr algn="ctr" fontAlgn="t"/>
                      <a:r>
                        <a:rPr lang="en-US" sz="1900" b="0" i="0" u="none" strike="noStrike">
                          <a:solidFill>
                            <a:srgbClr val="000000"/>
                          </a:solidFill>
                          <a:latin typeface="Calibri"/>
                        </a:rPr>
                        <a:t>36.2%</a:t>
                      </a:r>
                    </a:p>
                  </a:txBody>
                  <a:tcPr marL="9525" marR="9525" marT="9525" marB="0"/>
                </a:tc>
              </a:tr>
              <a:tr h="601633">
                <a:tc>
                  <a:txBody>
                    <a:bodyPr/>
                    <a:lstStyle/>
                    <a:p>
                      <a:pPr algn="l" fontAlgn="t"/>
                      <a:r>
                        <a:rPr lang="en-US" sz="1900" b="0" i="0" u="none" strike="noStrike" dirty="0">
                          <a:solidFill>
                            <a:srgbClr val="000000"/>
                          </a:solidFill>
                          <a:latin typeface="Calibri"/>
                        </a:rPr>
                        <a:t>Other services (Repair and maintenance services, Professional organizations)</a:t>
                      </a:r>
                    </a:p>
                  </a:txBody>
                  <a:tcPr marL="9525" marR="9525" marT="9525" marB="0"/>
                </a:tc>
                <a:tc>
                  <a:txBody>
                    <a:bodyPr/>
                    <a:lstStyle/>
                    <a:p>
                      <a:pPr algn="ctr" fontAlgn="t"/>
                      <a:r>
                        <a:rPr lang="en-US" sz="1900" b="0" i="0" u="none" strike="noStrike" dirty="0">
                          <a:solidFill>
                            <a:srgbClr val="000000"/>
                          </a:solidFill>
                          <a:latin typeface="Calibri"/>
                        </a:rPr>
                        <a:t>183,300</a:t>
                      </a:r>
                    </a:p>
                  </a:txBody>
                  <a:tcPr marL="9525" marR="9525" marT="9525" marB="0"/>
                </a:tc>
                <a:tc>
                  <a:txBody>
                    <a:bodyPr/>
                    <a:lstStyle/>
                    <a:p>
                      <a:pPr algn="ctr" fontAlgn="t"/>
                      <a:r>
                        <a:rPr lang="en-US" sz="1900" b="0" i="0" u="none" strike="noStrike">
                          <a:solidFill>
                            <a:srgbClr val="000000"/>
                          </a:solidFill>
                          <a:latin typeface="Calibri"/>
                        </a:rPr>
                        <a:t>8.5%</a:t>
                      </a:r>
                    </a:p>
                  </a:txBody>
                  <a:tcPr marL="9525" marR="9525" marT="9525" marB="0"/>
                </a:tc>
              </a:tr>
              <a:tr h="379022">
                <a:tc>
                  <a:txBody>
                    <a:bodyPr/>
                    <a:lstStyle/>
                    <a:p>
                      <a:pPr algn="l" fontAlgn="t"/>
                      <a:r>
                        <a:rPr lang="en-US" sz="1900" b="0" i="0" u="none" strike="noStrike" dirty="0">
                          <a:solidFill>
                            <a:srgbClr val="000000"/>
                          </a:solidFill>
                          <a:latin typeface="Calibri"/>
                        </a:rPr>
                        <a:t>Natural resources and </a:t>
                      </a:r>
                      <a:r>
                        <a:rPr lang="en-US" sz="1900" b="0" i="0" u="none" strike="noStrike" dirty="0" smtClean="0">
                          <a:solidFill>
                            <a:srgbClr val="000000"/>
                          </a:solidFill>
                          <a:latin typeface="Calibri"/>
                        </a:rPr>
                        <a:t>mining (organic only</a:t>
                      </a:r>
                      <a:r>
                        <a:rPr lang="en-US" sz="1900" b="0" i="0" u="none" strike="noStrike" baseline="0" dirty="0" smtClean="0">
                          <a:solidFill>
                            <a:srgbClr val="000000"/>
                          </a:solidFill>
                          <a:latin typeface="Calibri"/>
                        </a:rPr>
                        <a:t>)</a:t>
                      </a:r>
                      <a:endParaRPr lang="en-US" sz="1900" b="0" i="0" u="none" strike="noStrike" dirty="0">
                        <a:solidFill>
                          <a:srgbClr val="000000"/>
                        </a:solidFill>
                        <a:latin typeface="Calibri"/>
                      </a:endParaRPr>
                    </a:p>
                  </a:txBody>
                  <a:tcPr marL="9525" marR="9525" marT="9525" marB="0"/>
                </a:tc>
                <a:tc>
                  <a:txBody>
                    <a:bodyPr/>
                    <a:lstStyle/>
                    <a:p>
                      <a:pPr algn="ctr" fontAlgn="t"/>
                      <a:r>
                        <a:rPr lang="en-US" sz="1900" b="0" i="0" u="none" strike="noStrike" dirty="0">
                          <a:solidFill>
                            <a:srgbClr val="000000"/>
                          </a:solidFill>
                          <a:latin typeface="Calibri"/>
                        </a:rPr>
                        <a:t>88,700</a:t>
                      </a:r>
                    </a:p>
                  </a:txBody>
                  <a:tcPr marL="9525" marR="9525" marT="9525" marB="0"/>
                </a:tc>
                <a:tc>
                  <a:txBody>
                    <a:bodyPr/>
                    <a:lstStyle/>
                    <a:p>
                      <a:pPr algn="ctr" fontAlgn="t"/>
                      <a:r>
                        <a:rPr lang="en-US" sz="1900" b="0" i="0" u="none" strike="noStrike">
                          <a:solidFill>
                            <a:srgbClr val="000000"/>
                          </a:solidFill>
                          <a:latin typeface="Calibri"/>
                        </a:rPr>
                        <a:t>4.1%</a:t>
                      </a:r>
                    </a:p>
                  </a:txBody>
                  <a:tcPr marL="9525" marR="9525" marT="9525" marB="0"/>
                </a:tc>
              </a:tr>
              <a:tr h="379022">
                <a:tc>
                  <a:txBody>
                    <a:bodyPr/>
                    <a:lstStyle/>
                    <a:p>
                      <a:pPr algn="l" fontAlgn="t"/>
                      <a:r>
                        <a:rPr lang="en-US" sz="1900" b="0" i="0" u="none" strike="noStrike" dirty="0">
                          <a:solidFill>
                            <a:srgbClr val="000000"/>
                          </a:solidFill>
                          <a:latin typeface="Calibri"/>
                        </a:rPr>
                        <a:t>Information</a:t>
                      </a:r>
                    </a:p>
                  </a:txBody>
                  <a:tcPr marL="9525" marR="9525" marT="9525" marB="0"/>
                </a:tc>
                <a:tc>
                  <a:txBody>
                    <a:bodyPr/>
                    <a:lstStyle/>
                    <a:p>
                      <a:pPr algn="ctr" fontAlgn="t"/>
                      <a:r>
                        <a:rPr lang="en-US" sz="1900" b="0" i="0" u="none" strike="noStrike" dirty="0">
                          <a:solidFill>
                            <a:srgbClr val="000000"/>
                          </a:solidFill>
                          <a:latin typeface="Calibri"/>
                        </a:rPr>
                        <a:t>77,000</a:t>
                      </a:r>
                    </a:p>
                  </a:txBody>
                  <a:tcPr marL="9525" marR="9525" marT="9525" marB="0"/>
                </a:tc>
                <a:tc>
                  <a:txBody>
                    <a:bodyPr/>
                    <a:lstStyle/>
                    <a:p>
                      <a:pPr algn="ctr" fontAlgn="t"/>
                      <a:r>
                        <a:rPr lang="en-US" sz="1900" b="0" i="0" u="none" strike="noStrike">
                          <a:solidFill>
                            <a:srgbClr val="000000"/>
                          </a:solidFill>
                          <a:latin typeface="Calibri"/>
                        </a:rPr>
                        <a:t>3.6%</a:t>
                      </a:r>
                    </a:p>
                  </a:txBody>
                  <a:tcPr marL="9525" marR="9525" marT="9525" marB="0"/>
                </a:tc>
              </a:tr>
              <a:tr h="379022">
                <a:tc>
                  <a:txBody>
                    <a:bodyPr/>
                    <a:lstStyle/>
                    <a:p>
                      <a:pPr algn="l" fontAlgn="t"/>
                      <a:r>
                        <a:rPr lang="en-US" sz="1900" b="0" i="0" u="none" strike="noStrike" dirty="0">
                          <a:solidFill>
                            <a:srgbClr val="000000"/>
                          </a:solidFill>
                          <a:latin typeface="Calibri"/>
                        </a:rPr>
                        <a:t>Manufacturing</a:t>
                      </a:r>
                    </a:p>
                  </a:txBody>
                  <a:tcPr marL="9525" marR="9525" marT="9525" marB="0"/>
                </a:tc>
                <a:tc>
                  <a:txBody>
                    <a:bodyPr/>
                    <a:lstStyle/>
                    <a:p>
                      <a:pPr algn="ctr" fontAlgn="t"/>
                      <a:r>
                        <a:rPr lang="en-US" sz="1900" b="0" i="0" u="none" strike="noStrike" dirty="0" smtClean="0">
                          <a:solidFill>
                            <a:srgbClr val="000000"/>
                          </a:solidFill>
                          <a:latin typeface="Calibri"/>
                        </a:rPr>
                        <a:t>77,700</a:t>
                      </a:r>
                      <a:endParaRPr lang="en-US" sz="1900" b="0" i="0" u="none" strike="noStrike" dirty="0">
                        <a:solidFill>
                          <a:srgbClr val="000000"/>
                        </a:solidFill>
                        <a:latin typeface="Calibri"/>
                      </a:endParaRPr>
                    </a:p>
                  </a:txBody>
                  <a:tcPr marL="9525" marR="9525" marT="9525" marB="0"/>
                </a:tc>
                <a:tc>
                  <a:txBody>
                    <a:bodyPr/>
                    <a:lstStyle/>
                    <a:p>
                      <a:pPr algn="ctr" fontAlgn="t"/>
                      <a:r>
                        <a:rPr lang="en-US" sz="1900" b="0" i="0" u="none" strike="noStrike">
                          <a:solidFill>
                            <a:srgbClr val="000000"/>
                          </a:solidFill>
                          <a:latin typeface="Calibri"/>
                        </a:rPr>
                        <a:t>3.6%</a:t>
                      </a:r>
                    </a:p>
                  </a:txBody>
                  <a:tcPr marL="9525" marR="9525" marT="9525" marB="0"/>
                </a:tc>
              </a:tr>
              <a:tr h="379022">
                <a:tc>
                  <a:txBody>
                    <a:bodyPr/>
                    <a:lstStyle/>
                    <a:p>
                      <a:pPr algn="l" fontAlgn="t"/>
                      <a:r>
                        <a:rPr lang="en-US" sz="1900" b="0" i="0" u="none" strike="noStrike" dirty="0">
                          <a:solidFill>
                            <a:srgbClr val="000000"/>
                          </a:solidFill>
                          <a:latin typeface="Calibri"/>
                        </a:rPr>
                        <a:t>Trade, transportation, and utilities</a:t>
                      </a:r>
                    </a:p>
                  </a:txBody>
                  <a:tcPr marL="9525" marR="9525" marT="9525" marB="0"/>
                </a:tc>
                <a:tc>
                  <a:txBody>
                    <a:bodyPr/>
                    <a:lstStyle/>
                    <a:p>
                      <a:pPr algn="ctr" fontAlgn="t"/>
                      <a:r>
                        <a:rPr lang="en-US" sz="1900" b="0" i="0" u="none" strike="noStrike" dirty="0">
                          <a:solidFill>
                            <a:srgbClr val="000000"/>
                          </a:solidFill>
                          <a:latin typeface="Calibri"/>
                        </a:rPr>
                        <a:t>49,300</a:t>
                      </a:r>
                    </a:p>
                  </a:txBody>
                  <a:tcPr marL="9525" marR="9525" marT="9525" marB="0"/>
                </a:tc>
                <a:tc>
                  <a:txBody>
                    <a:bodyPr/>
                    <a:lstStyle/>
                    <a:p>
                      <a:pPr algn="ctr" fontAlgn="t"/>
                      <a:r>
                        <a:rPr lang="en-US" sz="1900" b="0" i="0" u="none" strike="noStrike">
                          <a:solidFill>
                            <a:srgbClr val="000000"/>
                          </a:solidFill>
                          <a:latin typeface="Calibri"/>
                        </a:rPr>
                        <a:t>2.3%</a:t>
                      </a:r>
                    </a:p>
                  </a:txBody>
                  <a:tcPr marL="9525" marR="9525" marT="9525" marB="0"/>
                </a:tc>
              </a:tr>
              <a:tr h="379022">
                <a:tc>
                  <a:txBody>
                    <a:bodyPr/>
                    <a:lstStyle/>
                    <a:p>
                      <a:pPr algn="l" fontAlgn="t"/>
                      <a:r>
                        <a:rPr lang="en-US" sz="1900" b="0" i="0" u="none" strike="noStrike">
                          <a:solidFill>
                            <a:srgbClr val="000000"/>
                          </a:solidFill>
                          <a:latin typeface="Calibri"/>
                        </a:rPr>
                        <a:t>Public administration</a:t>
                      </a:r>
                    </a:p>
                  </a:txBody>
                  <a:tcPr marL="9525" marR="9525" marT="9525" marB="0"/>
                </a:tc>
                <a:tc>
                  <a:txBody>
                    <a:bodyPr/>
                    <a:lstStyle/>
                    <a:p>
                      <a:pPr algn="ctr" fontAlgn="t"/>
                      <a:r>
                        <a:rPr lang="en-US" sz="1900" b="0" i="0" u="none" strike="noStrike" dirty="0">
                          <a:solidFill>
                            <a:srgbClr val="000000"/>
                          </a:solidFill>
                          <a:latin typeface="Calibri"/>
                        </a:rPr>
                        <a:t>42,100</a:t>
                      </a:r>
                    </a:p>
                  </a:txBody>
                  <a:tcPr marL="9525" marR="9525" marT="9525" marB="0"/>
                </a:tc>
                <a:tc>
                  <a:txBody>
                    <a:bodyPr/>
                    <a:lstStyle/>
                    <a:p>
                      <a:pPr algn="ctr" fontAlgn="t"/>
                      <a:r>
                        <a:rPr lang="en-US" sz="1900" b="0" i="0" u="none" strike="noStrike">
                          <a:solidFill>
                            <a:srgbClr val="000000"/>
                          </a:solidFill>
                          <a:latin typeface="Calibri"/>
                        </a:rPr>
                        <a:t>2.0%</a:t>
                      </a:r>
                    </a:p>
                  </a:txBody>
                  <a:tcPr marL="9525" marR="9525" marT="9525" marB="0"/>
                </a:tc>
              </a:tr>
              <a:tr h="379022">
                <a:tc>
                  <a:txBody>
                    <a:bodyPr/>
                    <a:lstStyle/>
                    <a:p>
                      <a:pPr algn="l" fontAlgn="t"/>
                      <a:r>
                        <a:rPr lang="en-US" sz="1900" b="0" i="0" u="none" strike="noStrike" dirty="0">
                          <a:solidFill>
                            <a:srgbClr val="000000"/>
                          </a:solidFill>
                          <a:latin typeface="Calibri"/>
                        </a:rPr>
                        <a:t>Education and health services</a:t>
                      </a:r>
                    </a:p>
                  </a:txBody>
                  <a:tcPr marL="9525" marR="9525" marT="9525" marB="0"/>
                </a:tc>
                <a:tc>
                  <a:txBody>
                    <a:bodyPr/>
                    <a:lstStyle/>
                    <a:p>
                      <a:pPr algn="ctr" fontAlgn="t"/>
                      <a:r>
                        <a:rPr lang="en-US" sz="1900" b="0" i="0" u="none" strike="noStrike" dirty="0">
                          <a:solidFill>
                            <a:srgbClr val="000000"/>
                          </a:solidFill>
                          <a:latin typeface="Calibri"/>
                        </a:rPr>
                        <a:t>26,400</a:t>
                      </a:r>
                    </a:p>
                  </a:txBody>
                  <a:tcPr marL="9525" marR="9525" marT="9525" marB="0"/>
                </a:tc>
                <a:tc>
                  <a:txBody>
                    <a:bodyPr/>
                    <a:lstStyle/>
                    <a:p>
                      <a:pPr algn="ctr" fontAlgn="t"/>
                      <a:r>
                        <a:rPr lang="en-US" sz="1900" b="0" i="0" u="none" strike="noStrike">
                          <a:solidFill>
                            <a:srgbClr val="000000"/>
                          </a:solidFill>
                          <a:latin typeface="Calibri"/>
                        </a:rPr>
                        <a:t>1.2%</a:t>
                      </a:r>
                    </a:p>
                  </a:txBody>
                  <a:tcPr marL="9525" marR="9525" marT="9525" marB="0"/>
                </a:tc>
              </a:tr>
              <a:tr h="379022">
                <a:tc>
                  <a:txBody>
                    <a:bodyPr/>
                    <a:lstStyle/>
                    <a:p>
                      <a:pPr algn="l" fontAlgn="t"/>
                      <a:r>
                        <a:rPr lang="en-US" sz="1900" b="0" i="0" u="none" strike="noStrike">
                          <a:solidFill>
                            <a:srgbClr val="000000"/>
                          </a:solidFill>
                          <a:latin typeface="Calibri"/>
                        </a:rPr>
                        <a:t>All other sectors</a:t>
                      </a:r>
                    </a:p>
                  </a:txBody>
                  <a:tcPr marL="9525" marR="9525" marT="9525" marB="0"/>
                </a:tc>
                <a:tc>
                  <a:txBody>
                    <a:bodyPr/>
                    <a:lstStyle/>
                    <a:p>
                      <a:pPr algn="ctr" fontAlgn="t"/>
                      <a:r>
                        <a:rPr lang="en-US" sz="1900" b="0" i="0" u="none" strike="noStrike" dirty="0">
                          <a:solidFill>
                            <a:srgbClr val="000000"/>
                          </a:solidFill>
                          <a:latin typeface="Calibri"/>
                        </a:rPr>
                        <a:t>10,400</a:t>
                      </a:r>
                    </a:p>
                  </a:txBody>
                  <a:tcPr marL="9525" marR="9525" marT="9525" marB="0"/>
                </a:tc>
                <a:tc>
                  <a:txBody>
                    <a:bodyPr/>
                    <a:lstStyle/>
                    <a:p>
                      <a:pPr algn="ctr" fontAlgn="t"/>
                      <a:r>
                        <a:rPr lang="en-US" sz="1900" b="0" i="0" u="none" strike="noStrike" dirty="0">
                          <a:solidFill>
                            <a:srgbClr val="000000"/>
                          </a:solidFill>
                          <a:latin typeface="Calibri"/>
                        </a:rPr>
                        <a:t>0.5%</a:t>
                      </a:r>
                    </a:p>
                  </a:txBody>
                  <a:tcPr marL="9525" marR="9525" marT="9525" marB="0"/>
                </a:tc>
              </a:tr>
              <a:tr h="432213">
                <a:tc>
                  <a:txBody>
                    <a:bodyPr/>
                    <a:lstStyle/>
                    <a:p>
                      <a:pPr algn="l" fontAlgn="t"/>
                      <a:r>
                        <a:rPr lang="en-US" sz="1900" b="0" i="0" u="none" strike="noStrike" dirty="0">
                          <a:solidFill>
                            <a:srgbClr val="000000"/>
                          </a:solidFill>
                          <a:latin typeface="Calibri"/>
                        </a:rPr>
                        <a:t>Total</a:t>
                      </a:r>
                    </a:p>
                  </a:txBody>
                  <a:tcPr marL="9525" marR="9525" marT="9525" marB="0"/>
                </a:tc>
                <a:tc>
                  <a:txBody>
                    <a:bodyPr/>
                    <a:lstStyle/>
                    <a:p>
                      <a:pPr algn="ctr" fontAlgn="t"/>
                      <a:r>
                        <a:rPr lang="en-US" sz="1900" b="0" i="0" u="none" strike="noStrike" dirty="0" smtClean="0">
                          <a:solidFill>
                            <a:srgbClr val="000000"/>
                          </a:solidFill>
                          <a:latin typeface="Calibri"/>
                        </a:rPr>
                        <a:t>2,154,700</a:t>
                      </a:r>
                      <a:endParaRPr lang="en-US" sz="1900" b="0" i="0" u="none" strike="noStrike" dirty="0">
                        <a:solidFill>
                          <a:srgbClr val="000000"/>
                        </a:solidFill>
                        <a:latin typeface="Calibri"/>
                      </a:endParaRPr>
                    </a:p>
                  </a:txBody>
                  <a:tcPr marL="9525" marR="9525" marT="9525" marB="0"/>
                </a:tc>
                <a:tc>
                  <a:txBody>
                    <a:bodyPr/>
                    <a:lstStyle/>
                    <a:p>
                      <a:pPr algn="ctr" fontAlgn="t"/>
                      <a:r>
                        <a:rPr lang="en-US" sz="1900" b="0" i="0" u="none" strike="noStrike" dirty="0">
                          <a:solidFill>
                            <a:srgbClr val="000000"/>
                          </a:solidFill>
                          <a:latin typeface="Calibri"/>
                        </a:rPr>
                        <a:t>100.0%</a:t>
                      </a:r>
                    </a:p>
                  </a:txBody>
                  <a:tcPr marL="9525" marR="9525" marT="9525" marB="0"/>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Examples of Industries with green content</a:t>
            </a:r>
            <a:endParaRPr lang="en-US" dirty="0"/>
          </a:p>
        </p:txBody>
      </p:sp>
      <p:sp>
        <p:nvSpPr>
          <p:cNvPr id="7" name="Content Placeholder 6"/>
          <p:cNvSpPr>
            <a:spLocks noGrp="1"/>
          </p:cNvSpPr>
          <p:nvPr>
            <p:ph idx="1"/>
          </p:nvPr>
        </p:nvSpPr>
        <p:spPr/>
        <p:txBody>
          <a:bodyPr/>
          <a:lstStyle/>
          <a:p>
            <a:r>
              <a:rPr lang="en-US" sz="1700" dirty="0" smtClean="0"/>
              <a:t>Organic corn production (anything organic)</a:t>
            </a:r>
          </a:p>
          <a:p>
            <a:r>
              <a:rPr lang="en-US" sz="1700" dirty="0" smtClean="0"/>
              <a:t>Logging (wood chips for biomass)</a:t>
            </a:r>
          </a:p>
          <a:p>
            <a:r>
              <a:rPr lang="en-US" sz="1700" dirty="0" smtClean="0"/>
              <a:t>Electric power production from wind, solar, biomass, hydroelectric sources, etc.</a:t>
            </a:r>
          </a:p>
          <a:p>
            <a:r>
              <a:rPr lang="en-US" sz="1700" dirty="0" smtClean="0"/>
              <a:t>Nuclear power production</a:t>
            </a:r>
          </a:p>
          <a:p>
            <a:r>
              <a:rPr lang="en-US" sz="1700" dirty="0" smtClean="0"/>
              <a:t>Sewage treatment facilities</a:t>
            </a:r>
          </a:p>
          <a:p>
            <a:r>
              <a:rPr lang="en-US" sz="1700" dirty="0" smtClean="0"/>
              <a:t>Construction of renewable energy </a:t>
            </a:r>
            <a:r>
              <a:rPr lang="en-US" sz="1700" dirty="0" smtClean="0"/>
              <a:t>plants or nuclear plants</a:t>
            </a:r>
            <a:endParaRPr lang="en-US" sz="1700" dirty="0" smtClean="0"/>
          </a:p>
          <a:p>
            <a:r>
              <a:rPr lang="en-US" sz="1700" dirty="0" smtClean="0"/>
              <a:t>Construction using LEEDS or Green Globes</a:t>
            </a:r>
          </a:p>
          <a:p>
            <a:r>
              <a:rPr lang="en-US" sz="1700" dirty="0" smtClean="0"/>
              <a:t>Installation of products eligible for use in LEEDS, </a:t>
            </a:r>
            <a:r>
              <a:rPr lang="en-US" sz="1700" dirty="0" err="1" smtClean="0"/>
              <a:t>EnergyStar</a:t>
            </a:r>
            <a:r>
              <a:rPr lang="en-US" sz="1700" dirty="0" smtClean="0"/>
              <a:t>, or Green Globe certified buildings</a:t>
            </a:r>
          </a:p>
          <a:p>
            <a:r>
              <a:rPr lang="en-US" sz="1700" dirty="0" smtClean="0"/>
              <a:t>Weatherization or retrofitting of existing buildings</a:t>
            </a:r>
          </a:p>
          <a:p>
            <a:r>
              <a:rPr lang="en-US" sz="1700" dirty="0" smtClean="0"/>
              <a:t>Installation of pollution control devices</a:t>
            </a:r>
          </a:p>
          <a:p>
            <a:r>
              <a:rPr lang="en-US" sz="1700" dirty="0" smtClean="0"/>
              <a:t>Deconstructing existing structures and salvaging parts for reuse</a:t>
            </a:r>
          </a:p>
          <a:p>
            <a:r>
              <a:rPr lang="en-US" sz="1700" dirty="0" smtClean="0"/>
              <a:t>Construction of storm water management structures and systems</a:t>
            </a:r>
          </a:p>
          <a:p>
            <a:r>
              <a:rPr lang="en-US" sz="1700" dirty="0" smtClean="0"/>
              <a:t>Manuf. of Energy Star appliances, computers, etc</a:t>
            </a:r>
          </a:p>
          <a:p>
            <a:r>
              <a:rPr lang="en-US" sz="1700" dirty="0" smtClean="0"/>
              <a:t>Aluminum smelting  - reintroducing recycled cans</a:t>
            </a:r>
          </a:p>
          <a:p>
            <a:endParaRPr lang="en-US" sz="2400" dirty="0" smtClean="0"/>
          </a:p>
          <a:p>
            <a:endParaRPr lang="en-US" sz="2400" dirty="0" smtClean="0"/>
          </a:p>
          <a:p>
            <a:endParaRPr lang="en-US" dirty="0" smtClean="0"/>
          </a:p>
          <a:p>
            <a:endParaRPr lang="en-US" dirty="0"/>
          </a:p>
        </p:txBody>
      </p:sp>
      <p:sp>
        <p:nvSpPr>
          <p:cNvPr id="5" name="Slide Number Placeholder 4"/>
          <p:cNvSpPr>
            <a:spLocks noGrp="1"/>
          </p:cNvSpPr>
          <p:nvPr>
            <p:ph type="sldNum" sz="quarter" idx="12"/>
          </p:nvPr>
        </p:nvSpPr>
        <p:spPr/>
        <p:txBody>
          <a:bodyPr/>
          <a:lstStyle/>
          <a:p>
            <a:pPr>
              <a:defRPr/>
            </a:pPr>
            <a:fld id="{130A358A-6FA9-4725-93CF-BA051F9E2A86}"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2"/>
          <p:cNvSpPr>
            <a:spLocks noGrp="1"/>
          </p:cNvSpPr>
          <p:nvPr>
            <p:ph idx="1"/>
          </p:nvPr>
        </p:nvSpPr>
        <p:spPr>
          <a:xfrm>
            <a:off x="914400" y="1722438"/>
            <a:ext cx="7772400" cy="4525962"/>
          </a:xfrm>
        </p:spPr>
        <p:txBody>
          <a:bodyPr/>
          <a:lstStyle/>
          <a:p>
            <a:pPr eaLnBrk="1" hangingPunct="1"/>
            <a:r>
              <a:rPr lang="en-US" dirty="0" smtClean="0"/>
              <a:t>Using well-established, well-recognized “standards” for consistency</a:t>
            </a:r>
          </a:p>
          <a:p>
            <a:pPr eaLnBrk="1" hangingPunct="1"/>
            <a:r>
              <a:rPr lang="en-US" dirty="0" smtClean="0"/>
              <a:t>Do not have sufficient information and expertise to use a “net impact on the environment” concept to classify goods and services as green or not green</a:t>
            </a:r>
          </a:p>
          <a:p>
            <a:pPr eaLnBrk="1" hangingPunct="1"/>
            <a:r>
              <a:rPr lang="en-US" dirty="0" smtClean="0"/>
              <a:t>Will need to update as the set of green goods and services evolves over time (e.g., hybrids may become the norm). </a:t>
            </a:r>
          </a:p>
        </p:txBody>
      </p:sp>
      <p:sp>
        <p:nvSpPr>
          <p:cNvPr id="23555"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F94BE75-7129-4D2A-8175-6ED9F5E185C8}" type="slidenum">
              <a:rPr lang="en-US" smtClean="0"/>
              <a:pPr fontAlgn="base">
                <a:spcBef>
                  <a:spcPct val="0"/>
                </a:spcBef>
                <a:spcAft>
                  <a:spcPct val="0"/>
                </a:spcAft>
              </a:pPr>
              <a:t>14</a:t>
            </a:fld>
            <a:endParaRPr lang="en-US" smtClean="0"/>
          </a:p>
        </p:txBody>
      </p:sp>
      <p:sp>
        <p:nvSpPr>
          <p:cNvPr id="23556" name="Title 1"/>
          <p:cNvSpPr>
            <a:spLocks noGrp="1"/>
          </p:cNvSpPr>
          <p:nvPr>
            <p:ph type="title"/>
          </p:nvPr>
        </p:nvSpPr>
        <p:spPr/>
        <p:txBody>
          <a:bodyPr/>
          <a:lstStyle/>
          <a:p>
            <a:pPr eaLnBrk="1" hangingPunct="1"/>
            <a:r>
              <a:rPr lang="en-US" smtClean="0"/>
              <a:t>Identifying green goods and services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p:cNvSpPr>
          <p:nvPr>
            <p:ph type="title"/>
          </p:nvPr>
        </p:nvSpPr>
        <p:spPr/>
        <p:txBody>
          <a:bodyPr/>
          <a:lstStyle/>
          <a:p>
            <a:pPr eaLnBrk="1" hangingPunct="1"/>
            <a:r>
              <a:rPr lang="en-US" smtClean="0"/>
              <a:t>Measuring green goods and services jobs</a:t>
            </a:r>
          </a:p>
        </p:txBody>
      </p:sp>
      <p:sp>
        <p:nvSpPr>
          <p:cNvPr id="24579" name="Rectangle 3"/>
          <p:cNvSpPr>
            <a:spLocks noGrp="1"/>
          </p:cNvSpPr>
          <p:nvPr>
            <p:ph idx="1"/>
          </p:nvPr>
        </p:nvSpPr>
        <p:spPr>
          <a:xfrm>
            <a:off x="914400" y="1722438"/>
            <a:ext cx="7772400" cy="4525962"/>
          </a:xfrm>
        </p:spPr>
        <p:txBody>
          <a:bodyPr/>
          <a:lstStyle/>
          <a:p>
            <a:pPr eaLnBrk="1" hangingPunct="1">
              <a:lnSpc>
                <a:spcPct val="98000"/>
              </a:lnSpc>
              <a:spcBef>
                <a:spcPts val="713"/>
              </a:spcBef>
            </a:pPr>
            <a:r>
              <a:rPr lang="en-US" dirty="0" smtClean="0"/>
              <a:t>Green Goods and Services (GGS) survey</a:t>
            </a:r>
          </a:p>
          <a:p>
            <a:pPr lvl="1" eaLnBrk="1" hangingPunct="1">
              <a:lnSpc>
                <a:spcPct val="93000"/>
              </a:lnSpc>
              <a:spcBef>
                <a:spcPts val="700"/>
              </a:spcBef>
            </a:pPr>
            <a:r>
              <a:rPr lang="en-US" dirty="0" smtClean="0"/>
              <a:t>Sample establishments in industries where green goods and services are classified </a:t>
            </a:r>
          </a:p>
          <a:p>
            <a:pPr lvl="1" eaLnBrk="1" hangingPunct="1">
              <a:lnSpc>
                <a:spcPct val="93000"/>
              </a:lnSpc>
              <a:spcBef>
                <a:spcPts val="700"/>
              </a:spcBef>
            </a:pPr>
            <a:r>
              <a:rPr lang="en-US" dirty="0" smtClean="0"/>
              <a:t>Present to respondents a description of green products or services classified in their industry</a:t>
            </a:r>
          </a:p>
          <a:p>
            <a:pPr lvl="1" eaLnBrk="1" hangingPunct="1">
              <a:lnSpc>
                <a:spcPct val="93000"/>
              </a:lnSpc>
              <a:spcBef>
                <a:spcPts val="700"/>
              </a:spcBef>
            </a:pPr>
            <a:r>
              <a:rPr lang="en-US" dirty="0" smtClean="0"/>
              <a:t>Request </a:t>
            </a:r>
            <a:r>
              <a:rPr lang="en-US" u="sng" dirty="0" smtClean="0"/>
              <a:t>share of revenue</a:t>
            </a:r>
            <a:r>
              <a:rPr lang="en-US" dirty="0" smtClean="0"/>
              <a:t> accounted for by sale of green goods and services</a:t>
            </a:r>
          </a:p>
          <a:p>
            <a:pPr lvl="1" eaLnBrk="1" hangingPunct="1">
              <a:lnSpc>
                <a:spcPct val="93000"/>
              </a:lnSpc>
              <a:spcBef>
                <a:spcPts val="700"/>
              </a:spcBef>
            </a:pPr>
            <a:r>
              <a:rPr lang="en-US" dirty="0" smtClean="0"/>
              <a:t>Use share of revenue as proxy for share of employment</a:t>
            </a:r>
          </a:p>
          <a:p>
            <a:pPr eaLnBrk="1" hangingPunct="1">
              <a:lnSpc>
                <a:spcPct val="98000"/>
              </a:lnSpc>
              <a:spcBef>
                <a:spcPts val="713"/>
              </a:spcBef>
            </a:pPr>
            <a:endParaRPr lang="en-US" dirty="0" smtClean="0"/>
          </a:p>
        </p:txBody>
      </p:sp>
      <p:sp>
        <p:nvSpPr>
          <p:cNvPr id="24580"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F2A80C2-8A5F-46F9-B555-F1FEE9A65931}" type="slidenum">
              <a:rPr lang="en-US" smtClean="0"/>
              <a:pPr fontAlgn="base">
                <a:spcBef>
                  <a:spcPct val="0"/>
                </a:spcBef>
                <a:spcAft>
                  <a:spcPct val="0"/>
                </a:spcAft>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smtClean="0"/>
              <a:t>Measuring green goods and services jobs</a:t>
            </a:r>
          </a:p>
        </p:txBody>
      </p:sp>
      <p:sp>
        <p:nvSpPr>
          <p:cNvPr id="25603" name="Content Placeholder 2"/>
          <p:cNvSpPr>
            <a:spLocks noGrp="1"/>
          </p:cNvSpPr>
          <p:nvPr>
            <p:ph idx="1"/>
          </p:nvPr>
        </p:nvSpPr>
        <p:spPr>
          <a:xfrm>
            <a:off x="914400" y="1722438"/>
            <a:ext cx="7772400" cy="4525962"/>
          </a:xfrm>
        </p:spPr>
        <p:txBody>
          <a:bodyPr/>
          <a:lstStyle/>
          <a:p>
            <a:pPr eaLnBrk="1" hangingPunct="1"/>
            <a:r>
              <a:rPr lang="en-US" sz="2800" dirty="0" smtClean="0"/>
              <a:t>Publication goal and </a:t>
            </a:r>
            <a:r>
              <a:rPr lang="en-US" sz="2800" u="sng" dirty="0" smtClean="0"/>
              <a:t>example</a:t>
            </a:r>
          </a:p>
          <a:p>
            <a:pPr lvl="1" eaLnBrk="1" hangingPunct="1"/>
            <a:r>
              <a:rPr lang="en-US" sz="2400" dirty="0" smtClean="0"/>
              <a:t>For all NAICS codes where green products and services found, publish one or more categories of green employment. </a:t>
            </a:r>
          </a:p>
          <a:p>
            <a:pPr eaLnBrk="1" hangingPunct="1">
              <a:buFont typeface="Wingdings" pitchFamily="2" charset="2"/>
              <a:buNone/>
            </a:pPr>
            <a:r>
              <a:rPr lang="en-US" sz="2800" dirty="0" smtClean="0">
                <a:solidFill>
                  <a:srgbClr val="192168"/>
                </a:solidFill>
              </a:rPr>
              <a:t>	</a:t>
            </a:r>
            <a:endParaRPr lang="en-US" dirty="0" smtClean="0"/>
          </a:p>
        </p:txBody>
      </p:sp>
      <p:sp>
        <p:nvSpPr>
          <p:cNvPr id="2560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1BA59E41-48AA-4729-B986-7E2E57E4652F}" type="slidenum">
              <a:rPr lang="en-US" smtClean="0"/>
              <a:pPr fontAlgn="base">
                <a:spcBef>
                  <a:spcPct val="0"/>
                </a:spcBef>
                <a:spcAft>
                  <a:spcPct val="0"/>
                </a:spcAft>
              </a:pPr>
              <a:t>16</a:t>
            </a:fld>
            <a:endParaRPr lang="en-US" smtClean="0"/>
          </a:p>
        </p:txBody>
      </p:sp>
      <p:graphicFrame>
        <p:nvGraphicFramePr>
          <p:cNvPr id="5" name="Table 4"/>
          <p:cNvGraphicFramePr>
            <a:graphicFrameLocks noGrp="1"/>
          </p:cNvGraphicFramePr>
          <p:nvPr/>
        </p:nvGraphicFramePr>
        <p:xfrm>
          <a:off x="1295400" y="3429000"/>
          <a:ext cx="7315200" cy="3169920"/>
        </p:xfrm>
        <a:graphic>
          <a:graphicData uri="http://schemas.openxmlformats.org/drawingml/2006/table">
            <a:tbl>
              <a:tblPr firstRow="1" bandRow="1">
                <a:tableStyleId>{5C22544A-7EE6-4342-B048-85BDC9FD1C3A}</a:tableStyleId>
              </a:tblPr>
              <a:tblGrid>
                <a:gridCol w="1343025"/>
                <a:gridCol w="4295775"/>
                <a:gridCol w="1676400"/>
              </a:tblGrid>
              <a:tr h="274320">
                <a:tc>
                  <a:txBody>
                    <a:bodyPr/>
                    <a:lstStyle/>
                    <a:p>
                      <a:r>
                        <a:rPr lang="en-US" sz="2000" dirty="0" smtClean="0"/>
                        <a:t>NAICS</a:t>
                      </a:r>
                      <a:endParaRPr lang="en-US" sz="2000" dirty="0"/>
                    </a:p>
                  </a:txBody>
                  <a:tcPr/>
                </a:tc>
                <a:tc>
                  <a:txBody>
                    <a:bodyPr/>
                    <a:lstStyle/>
                    <a:p>
                      <a:r>
                        <a:rPr lang="en-US" sz="2000" dirty="0" smtClean="0"/>
                        <a:t>Industry</a:t>
                      </a:r>
                      <a:endParaRPr lang="en-US" sz="2000" dirty="0"/>
                    </a:p>
                  </a:txBody>
                  <a:tcPr/>
                </a:tc>
                <a:tc>
                  <a:txBody>
                    <a:bodyPr/>
                    <a:lstStyle/>
                    <a:p>
                      <a:r>
                        <a:rPr lang="en-US" sz="2000" dirty="0" smtClean="0"/>
                        <a:t>Employment</a:t>
                      </a:r>
                      <a:endParaRPr lang="en-US" sz="2000" dirty="0"/>
                    </a:p>
                  </a:txBody>
                  <a:tcPr/>
                </a:tc>
              </a:tr>
              <a:tr h="274320">
                <a:tc>
                  <a:txBody>
                    <a:bodyPr/>
                    <a:lstStyle/>
                    <a:p>
                      <a:r>
                        <a:rPr lang="en-US" sz="2000" dirty="0" smtClean="0">
                          <a:solidFill>
                            <a:srgbClr val="192168"/>
                          </a:solidFill>
                        </a:rPr>
                        <a:t>221119</a:t>
                      </a:r>
                      <a:endParaRPr lang="en-US" sz="2000" dirty="0"/>
                    </a:p>
                  </a:txBody>
                  <a:tcPr/>
                </a:tc>
                <a:tc>
                  <a:txBody>
                    <a:bodyPr/>
                    <a:lstStyle/>
                    <a:p>
                      <a:r>
                        <a:rPr lang="en-US" sz="2000" dirty="0" smtClean="0">
                          <a:solidFill>
                            <a:srgbClr val="192168"/>
                          </a:solidFill>
                        </a:rPr>
                        <a:t>Other electric power generation </a:t>
                      </a:r>
                      <a:endParaRPr lang="en-US" sz="2000" dirty="0"/>
                    </a:p>
                  </a:txBody>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dirty="0" smtClean="0">
                          <a:solidFill>
                            <a:srgbClr val="192168"/>
                          </a:solidFill>
                        </a:rPr>
                        <a:t>xx,xxx</a:t>
                      </a:r>
                      <a:endParaRPr lang="en-US" sz="2000" dirty="0"/>
                    </a:p>
                  </a:txBody>
                  <a:tcPr/>
                </a:tc>
              </a:tr>
              <a:tr h="274320">
                <a:tc>
                  <a:txBody>
                    <a:bodyPr/>
                    <a:lstStyle/>
                    <a:p>
                      <a:endParaRPr lang="en-US" sz="2000" dirty="0"/>
                    </a:p>
                  </a:txBody>
                  <a:tcPr/>
                </a:tc>
                <a:tc>
                  <a:txBody>
                    <a:bodyPr/>
                    <a:lstStyle/>
                    <a:p>
                      <a:r>
                        <a:rPr lang="en-US" sz="2000" dirty="0" smtClean="0">
                          <a:solidFill>
                            <a:srgbClr val="192168"/>
                          </a:solidFill>
                        </a:rPr>
                        <a:t>- Solar power generation </a:t>
                      </a:r>
                      <a:endParaRPr lang="en-US" sz="2000" dirty="0"/>
                    </a:p>
                  </a:txBody>
                  <a:tcPr/>
                </a:tc>
                <a:tc>
                  <a:txBody>
                    <a:bodyPr/>
                    <a:lstStyle/>
                    <a:p>
                      <a:pPr algn="r"/>
                      <a:r>
                        <a:rPr lang="en-US" sz="2000" dirty="0" smtClean="0">
                          <a:solidFill>
                            <a:srgbClr val="192168"/>
                          </a:solidFill>
                        </a:rPr>
                        <a:t>x,xxx</a:t>
                      </a:r>
                      <a:endParaRPr lang="en-US" sz="2000" dirty="0"/>
                    </a:p>
                  </a:txBody>
                  <a:tcPr/>
                </a:tc>
              </a:tr>
              <a:tr h="274320">
                <a:tc>
                  <a:txBody>
                    <a:bodyPr/>
                    <a:lstStyle/>
                    <a:p>
                      <a:endParaRPr lang="en-US" sz="2000" dirty="0"/>
                    </a:p>
                  </a:txBody>
                  <a:tcPr/>
                </a:tc>
                <a:tc>
                  <a:txBody>
                    <a:bodyPr/>
                    <a:lstStyle/>
                    <a:p>
                      <a:r>
                        <a:rPr lang="en-US" sz="2000" dirty="0" smtClean="0">
                          <a:solidFill>
                            <a:srgbClr val="192168"/>
                          </a:solidFill>
                        </a:rPr>
                        <a:t>- Wind power generation </a:t>
                      </a:r>
                      <a:endParaRPr lang="en-US" sz="2000" dirty="0"/>
                    </a:p>
                  </a:txBody>
                  <a:tcPr/>
                </a:tc>
                <a:tc>
                  <a:txBody>
                    <a:bodyPr/>
                    <a:lstStyle/>
                    <a:p>
                      <a:pPr algn="r"/>
                      <a:r>
                        <a:rPr lang="en-US" sz="2000" dirty="0" smtClean="0">
                          <a:solidFill>
                            <a:srgbClr val="192168"/>
                          </a:solidFill>
                        </a:rPr>
                        <a:t>x,xxx</a:t>
                      </a:r>
                      <a:endParaRPr lang="en-US" sz="2000" dirty="0"/>
                    </a:p>
                  </a:txBody>
                  <a:tcPr/>
                </a:tc>
              </a:tr>
              <a:tr h="274320">
                <a:tc>
                  <a:txBody>
                    <a:bodyPr/>
                    <a:lstStyle/>
                    <a:p>
                      <a:endParaRPr lang="en-US" sz="2000" dirty="0"/>
                    </a:p>
                  </a:txBody>
                  <a:tcPr/>
                </a:tc>
                <a:tc>
                  <a:txBody>
                    <a:bodyPr/>
                    <a:lstStyle/>
                    <a:p>
                      <a:r>
                        <a:rPr lang="en-US" sz="2000" dirty="0" smtClean="0"/>
                        <a:t>-Geothermal power generation</a:t>
                      </a:r>
                      <a:endParaRPr lang="en-US" sz="2000" dirty="0"/>
                    </a:p>
                  </a:txBody>
                  <a:tcPr/>
                </a:tc>
                <a:tc>
                  <a:txBody>
                    <a:bodyPr/>
                    <a:lstStyle/>
                    <a:p>
                      <a:pPr algn="r"/>
                      <a:r>
                        <a:rPr lang="en-US" sz="2000" dirty="0" smtClean="0">
                          <a:solidFill>
                            <a:srgbClr val="192168"/>
                          </a:solidFill>
                        </a:rPr>
                        <a:t>x,xxx</a:t>
                      </a:r>
                      <a:endParaRPr lang="en-US" sz="2000" dirty="0"/>
                    </a:p>
                  </a:txBody>
                  <a:tcPr/>
                </a:tc>
              </a:tr>
              <a:tr h="274320">
                <a:tc>
                  <a:txBody>
                    <a:bodyPr/>
                    <a:lstStyle/>
                    <a:p>
                      <a:endParaRPr lang="en-US" sz="2000" dirty="0"/>
                    </a:p>
                  </a:txBody>
                  <a:tcPr/>
                </a:tc>
                <a:tc>
                  <a:txBody>
                    <a:bodyPr/>
                    <a:lstStyle/>
                    <a:p>
                      <a:r>
                        <a:rPr lang="en-US" sz="2000" dirty="0" smtClean="0"/>
                        <a:t>-Other renewable power generation</a:t>
                      </a:r>
                      <a:endParaRPr lang="en-US" sz="2000" dirty="0"/>
                    </a:p>
                  </a:txBody>
                  <a:tcPr/>
                </a:tc>
                <a:tc>
                  <a:txBody>
                    <a:bodyPr/>
                    <a:lstStyle/>
                    <a:p>
                      <a:pPr algn="r"/>
                      <a:r>
                        <a:rPr lang="en-US" sz="2000" dirty="0" smtClean="0">
                          <a:solidFill>
                            <a:srgbClr val="192168"/>
                          </a:solidFill>
                        </a:rPr>
                        <a:t>x,xxx</a:t>
                      </a:r>
                      <a:endParaRPr lang="en-US" sz="2000" dirty="0"/>
                    </a:p>
                  </a:txBody>
                  <a:tcPr/>
                </a:tc>
              </a:tr>
              <a:tr h="274320">
                <a:tc>
                  <a:txBody>
                    <a:bodyPr/>
                    <a:lstStyle/>
                    <a:p>
                      <a:r>
                        <a:rPr lang="en-US" sz="2000" dirty="0" smtClean="0">
                          <a:solidFill>
                            <a:srgbClr val="192168"/>
                          </a:solidFill>
                        </a:rPr>
                        <a:t>236118</a:t>
                      </a:r>
                      <a:endParaRPr lang="en-US" sz="2000" dirty="0"/>
                    </a:p>
                  </a:txBody>
                  <a:tcPr/>
                </a:tc>
                <a:tc>
                  <a:txBody>
                    <a:bodyPr/>
                    <a:lstStyle/>
                    <a:p>
                      <a:r>
                        <a:rPr lang="en-US" sz="2000" dirty="0" smtClean="0">
                          <a:solidFill>
                            <a:srgbClr val="192168"/>
                          </a:solidFill>
                        </a:rPr>
                        <a:t>Residential remodelers </a:t>
                      </a:r>
                      <a:endParaRPr lang="en-US" sz="2000" dirty="0"/>
                    </a:p>
                  </a:txBody>
                  <a:tcPr/>
                </a:tc>
                <a:tc>
                  <a:txBody>
                    <a:bodyPr/>
                    <a:lstStyle/>
                    <a:p>
                      <a:pPr algn="r"/>
                      <a:r>
                        <a:rPr lang="en-US" sz="2000" dirty="0" smtClean="0">
                          <a:solidFill>
                            <a:srgbClr val="192168"/>
                          </a:solidFill>
                        </a:rPr>
                        <a:t>xxx,xxx</a:t>
                      </a:r>
                      <a:endParaRPr lang="en-US" sz="2000" dirty="0"/>
                    </a:p>
                  </a:txBody>
                  <a:tcPr/>
                </a:tc>
              </a:tr>
              <a:tr h="274320">
                <a:tc>
                  <a:txBody>
                    <a:bodyPr/>
                    <a:lstStyle/>
                    <a:p>
                      <a:endParaRPr lang="en-US" sz="2000" dirty="0"/>
                    </a:p>
                  </a:txBody>
                  <a:tcPr/>
                </a:tc>
                <a:tc>
                  <a:txBody>
                    <a:bodyPr/>
                    <a:lstStyle/>
                    <a:p>
                      <a:r>
                        <a:rPr lang="en-US" sz="2000" dirty="0" smtClean="0">
                          <a:solidFill>
                            <a:srgbClr val="192168"/>
                          </a:solidFill>
                        </a:rPr>
                        <a:t>- Green residential remodelers </a:t>
                      </a:r>
                      <a:endParaRPr lang="en-US" sz="2000" dirty="0"/>
                    </a:p>
                  </a:txBody>
                  <a:tcPr/>
                </a:tc>
                <a:tc>
                  <a:txBody>
                    <a:bodyPr/>
                    <a:lstStyle/>
                    <a:p>
                      <a:pPr algn="r"/>
                      <a:r>
                        <a:rPr lang="en-US" sz="2000" dirty="0" smtClean="0">
                          <a:solidFill>
                            <a:srgbClr val="192168"/>
                          </a:solidFill>
                        </a:rPr>
                        <a:t>xx,xxx</a:t>
                      </a:r>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smtClean="0"/>
              <a:t>Measuring green goods and services jobs</a:t>
            </a:r>
          </a:p>
        </p:txBody>
      </p:sp>
      <p:sp>
        <p:nvSpPr>
          <p:cNvPr id="26627" name="Content Placeholder 2"/>
          <p:cNvSpPr>
            <a:spLocks noGrp="1"/>
          </p:cNvSpPr>
          <p:nvPr>
            <p:ph idx="1"/>
          </p:nvPr>
        </p:nvSpPr>
        <p:spPr>
          <a:xfrm>
            <a:off x="914400" y="1722438"/>
            <a:ext cx="7772400" cy="4525962"/>
          </a:xfrm>
        </p:spPr>
        <p:txBody>
          <a:bodyPr/>
          <a:lstStyle/>
          <a:p>
            <a:pPr eaLnBrk="1" hangingPunct="1">
              <a:lnSpc>
                <a:spcPct val="98000"/>
              </a:lnSpc>
              <a:spcBef>
                <a:spcPts val="713"/>
              </a:spcBef>
            </a:pPr>
            <a:r>
              <a:rPr lang="en-US" dirty="0" smtClean="0"/>
              <a:t>Green Goods and Services (GGS) survey</a:t>
            </a:r>
          </a:p>
          <a:p>
            <a:pPr lvl="1" eaLnBrk="1" hangingPunct="1"/>
            <a:r>
              <a:rPr lang="en-US" dirty="0" smtClean="0"/>
              <a:t>Survey instrument development and field testing underway</a:t>
            </a:r>
          </a:p>
          <a:p>
            <a:pPr lvl="1" eaLnBrk="1" hangingPunct="1"/>
            <a:r>
              <a:rPr lang="en-US" dirty="0" smtClean="0"/>
              <a:t>Sample design underway</a:t>
            </a:r>
          </a:p>
          <a:p>
            <a:pPr lvl="1" eaLnBrk="1" hangingPunct="1"/>
            <a:r>
              <a:rPr lang="en-US" dirty="0" smtClean="0"/>
              <a:t>Survey collection during FY2011</a:t>
            </a:r>
          </a:p>
          <a:p>
            <a:pPr lvl="1" eaLnBrk="1" hangingPunct="1"/>
            <a:r>
              <a:rPr lang="en-US" dirty="0" smtClean="0"/>
              <a:t>Targeting 120,000 units</a:t>
            </a:r>
          </a:p>
          <a:p>
            <a:pPr lvl="1" eaLnBrk="1" hangingPunct="1"/>
            <a:r>
              <a:rPr lang="en-US" dirty="0" smtClean="0"/>
              <a:t>Results in FY2012</a:t>
            </a:r>
          </a:p>
          <a:p>
            <a:pPr lvl="1" eaLnBrk="1" hangingPunct="1"/>
            <a:r>
              <a:rPr lang="en-US" dirty="0" smtClean="0"/>
              <a:t>Ongoing annual survey, quarterly updates</a:t>
            </a:r>
          </a:p>
        </p:txBody>
      </p:sp>
      <p:sp>
        <p:nvSpPr>
          <p:cNvPr id="2662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1032099-8EEB-404C-84D8-EEAC4132E02F}" type="slidenum">
              <a:rPr lang="en-US" smtClean="0"/>
              <a:pPr fontAlgn="base">
                <a:spcBef>
                  <a:spcPct val="0"/>
                </a:spcBef>
                <a:spcAft>
                  <a:spcPct val="0"/>
                </a:spcAft>
              </a:pPr>
              <a:t>17</a:t>
            </a:fld>
            <a:endParaRPr lang="en-US"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p:cNvSpPr>
          <p:nvPr>
            <p:ph type="title"/>
          </p:nvPr>
        </p:nvSpPr>
        <p:spPr/>
        <p:txBody>
          <a:bodyPr/>
          <a:lstStyle/>
          <a:p>
            <a:pPr eaLnBrk="1" hangingPunct="1"/>
            <a:r>
              <a:rPr lang="en-US" smtClean="0"/>
              <a:t>Measuring green goods and services jobs</a:t>
            </a:r>
          </a:p>
        </p:txBody>
      </p:sp>
      <p:sp>
        <p:nvSpPr>
          <p:cNvPr id="31747" name="Rectangle 3"/>
          <p:cNvSpPr>
            <a:spLocks noGrp="1"/>
          </p:cNvSpPr>
          <p:nvPr>
            <p:ph idx="1"/>
          </p:nvPr>
        </p:nvSpPr>
        <p:spPr>
          <a:xfrm>
            <a:off x="914400" y="1722438"/>
            <a:ext cx="7772400" cy="4525962"/>
          </a:xfrm>
        </p:spPr>
        <p:txBody>
          <a:bodyPr/>
          <a:lstStyle/>
          <a:p>
            <a:pPr eaLnBrk="1" hangingPunct="1"/>
            <a:r>
              <a:rPr lang="en-US" smtClean="0"/>
              <a:t>Administer the Occupational Employment Statistics (OES) survey to establishments in the industry survey sample</a:t>
            </a:r>
          </a:p>
          <a:p>
            <a:pPr lvl="1" eaLnBrk="1" hangingPunct="1"/>
            <a:r>
              <a:rPr lang="en-US" smtClean="0"/>
              <a:t>Obtain occupational staffing patterns and wages</a:t>
            </a:r>
          </a:p>
          <a:p>
            <a:pPr lvl="1" eaLnBrk="1" hangingPunct="1"/>
            <a:r>
              <a:rPr lang="en-US" smtClean="0"/>
              <a:t>Overlap of green goods and services survey sample with regular OES sample</a:t>
            </a:r>
          </a:p>
          <a:p>
            <a:pPr lvl="1" eaLnBrk="1" hangingPunct="1"/>
            <a:r>
              <a:rPr lang="en-US" smtClean="0"/>
              <a:t>Expand OES sample as needed</a:t>
            </a:r>
          </a:p>
          <a:p>
            <a:pPr eaLnBrk="1" hangingPunct="1"/>
            <a:endParaRPr lang="en-US" smtClean="0"/>
          </a:p>
        </p:txBody>
      </p:sp>
      <p:sp>
        <p:nvSpPr>
          <p:cNvPr id="31748"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8DDA79F3-761D-4344-AC6B-98DC9CFD2ECC}" type="slidenum">
              <a:rPr lang="en-US" smtClean="0"/>
              <a:pPr fontAlgn="base">
                <a:spcBef>
                  <a:spcPct val="0"/>
                </a:spcBef>
                <a:spcAft>
                  <a:spcPct val="0"/>
                </a:spcAft>
              </a:pPr>
              <a:t>18</a:t>
            </a:fld>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GGS:  Industry data timetable</a:t>
            </a:r>
            <a:endParaRPr lang="en-US" dirty="0"/>
          </a:p>
        </p:txBody>
      </p:sp>
      <p:sp>
        <p:nvSpPr>
          <p:cNvPr id="7" name="Content Placeholder 6"/>
          <p:cNvSpPr>
            <a:spLocks noGrp="1"/>
          </p:cNvSpPr>
          <p:nvPr>
            <p:ph idx="1"/>
          </p:nvPr>
        </p:nvSpPr>
        <p:spPr/>
        <p:txBody>
          <a:bodyPr/>
          <a:lstStyle/>
          <a:p>
            <a:r>
              <a:rPr lang="en-US" dirty="0" smtClean="0"/>
              <a:t>OMB clearance 		Nov – March</a:t>
            </a:r>
          </a:p>
          <a:p>
            <a:r>
              <a:rPr lang="en-US" dirty="0" smtClean="0"/>
              <a:t>Contractor obtained	Nov – Feb</a:t>
            </a:r>
          </a:p>
          <a:p>
            <a:r>
              <a:rPr lang="en-US" dirty="0" err="1" smtClean="0"/>
              <a:t>Mailout</a:t>
            </a:r>
            <a:r>
              <a:rPr lang="en-US" dirty="0" smtClean="0"/>
              <a:t>				March</a:t>
            </a:r>
          </a:p>
          <a:p>
            <a:r>
              <a:rPr lang="en-US" dirty="0" smtClean="0"/>
              <a:t>Collection			April -…..</a:t>
            </a:r>
          </a:p>
          <a:p>
            <a:r>
              <a:rPr lang="en-US" dirty="0" smtClean="0"/>
              <a:t>Tabulation/publication  NLT March 2012</a:t>
            </a:r>
          </a:p>
          <a:p>
            <a:r>
              <a:rPr lang="en-US" dirty="0" smtClean="0"/>
              <a:t>Quarterly updates based on QCEW</a:t>
            </a:r>
          </a:p>
        </p:txBody>
      </p:sp>
      <p:sp>
        <p:nvSpPr>
          <p:cNvPr id="5" name="Slide Number Placeholder 4"/>
          <p:cNvSpPr>
            <a:spLocks noGrp="1"/>
          </p:cNvSpPr>
          <p:nvPr>
            <p:ph type="sldNum" sz="quarter" idx="12"/>
          </p:nvPr>
        </p:nvSpPr>
        <p:spPr/>
        <p:txBody>
          <a:bodyPr/>
          <a:lstStyle/>
          <a:p>
            <a:pPr>
              <a:defRPr/>
            </a:pPr>
            <a:fld id="{130A358A-6FA9-4725-93CF-BA051F9E2A86}"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p:cNvSpPr>
          <p:nvPr>
            <p:ph type="title"/>
          </p:nvPr>
        </p:nvSpPr>
        <p:spPr/>
        <p:txBody>
          <a:bodyPr/>
          <a:lstStyle/>
          <a:p>
            <a:pPr eaLnBrk="1" hangingPunct="1"/>
            <a:r>
              <a:rPr lang="en-US" smtClean="0"/>
              <a:t>BLS green jobs initiative</a:t>
            </a:r>
          </a:p>
        </p:txBody>
      </p:sp>
      <p:sp>
        <p:nvSpPr>
          <p:cNvPr id="10243" name="Rectangle 3"/>
          <p:cNvSpPr>
            <a:spLocks noGrp="1"/>
          </p:cNvSpPr>
          <p:nvPr>
            <p:ph idx="1"/>
          </p:nvPr>
        </p:nvSpPr>
        <p:spPr>
          <a:xfrm>
            <a:off x="914400" y="1722438"/>
            <a:ext cx="7772400" cy="4525962"/>
          </a:xfrm>
        </p:spPr>
        <p:txBody>
          <a:bodyPr/>
          <a:lstStyle/>
          <a:p>
            <a:pPr eaLnBrk="1" hangingPunct="1"/>
            <a:r>
              <a:rPr lang="en-US" dirty="0" smtClean="0"/>
              <a:t>Goals are to provide information on:</a:t>
            </a:r>
          </a:p>
          <a:p>
            <a:pPr lvl="1" eaLnBrk="1" hangingPunct="1"/>
            <a:r>
              <a:rPr lang="en-US" dirty="0" smtClean="0"/>
              <a:t>Number of green jobs and trends over time</a:t>
            </a:r>
          </a:p>
          <a:p>
            <a:pPr lvl="1" eaLnBrk="1" hangingPunct="1"/>
            <a:r>
              <a:rPr lang="en-US" dirty="0" smtClean="0"/>
              <a:t>Industrial, occupational, and geographic distribution of these jobs</a:t>
            </a:r>
          </a:p>
          <a:p>
            <a:pPr lvl="1" eaLnBrk="1" hangingPunct="1"/>
            <a:r>
              <a:rPr lang="en-US" dirty="0" smtClean="0"/>
              <a:t>What these jobs pay</a:t>
            </a:r>
          </a:p>
          <a:p>
            <a:pPr lvl="1" eaLnBrk="1" hangingPunct="1"/>
            <a:r>
              <a:rPr lang="en-US" dirty="0" smtClean="0"/>
              <a:t>Career information on green jobs</a:t>
            </a:r>
          </a:p>
          <a:p>
            <a:pPr lvl="1" eaLnBrk="1" hangingPunct="1"/>
            <a:endParaRPr lang="en-US" dirty="0" smtClean="0"/>
          </a:p>
          <a:p>
            <a:pPr eaLnBrk="1" hangingPunct="1"/>
            <a:r>
              <a:rPr lang="en-US" dirty="0" smtClean="0"/>
              <a:t>Work began in FY 2010</a:t>
            </a:r>
          </a:p>
          <a:p>
            <a:pPr eaLnBrk="1" hangingPunct="1">
              <a:buFont typeface="Wingdings" pitchFamily="2" charset="2"/>
              <a:buNone/>
            </a:pPr>
            <a:endParaRPr lang="en-US" dirty="0" smtClean="0"/>
          </a:p>
        </p:txBody>
      </p:sp>
      <p:sp>
        <p:nvSpPr>
          <p:cNvPr id="10244"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2A56F54-195A-48AC-858A-BB04D770F30A}" type="slidenum">
              <a:rPr lang="en-US" smtClean="0"/>
              <a:pPr fontAlgn="base">
                <a:spcBef>
                  <a:spcPct val="0"/>
                </a:spcBef>
                <a:spcAft>
                  <a:spcPct val="0"/>
                </a:spcAft>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dirty="0" smtClean="0"/>
              <a:t>Measuring green  production </a:t>
            </a:r>
            <a:r>
              <a:rPr lang="en-US" u="sng" dirty="0" smtClean="0"/>
              <a:t>process</a:t>
            </a:r>
            <a:r>
              <a:rPr lang="en-US" dirty="0" smtClean="0"/>
              <a:t> jobs</a:t>
            </a:r>
          </a:p>
        </p:txBody>
      </p:sp>
      <p:sp>
        <p:nvSpPr>
          <p:cNvPr id="35843" name="Content Placeholder 2"/>
          <p:cNvSpPr>
            <a:spLocks noGrp="1"/>
          </p:cNvSpPr>
          <p:nvPr>
            <p:ph idx="1"/>
          </p:nvPr>
        </p:nvSpPr>
        <p:spPr>
          <a:xfrm>
            <a:off x="914400" y="1722438"/>
            <a:ext cx="7772400" cy="4525962"/>
          </a:xfrm>
        </p:spPr>
        <p:txBody>
          <a:bodyPr/>
          <a:lstStyle/>
          <a:p>
            <a:pPr eaLnBrk="1" hangingPunct="1"/>
            <a:r>
              <a:rPr lang="en-US" dirty="0" smtClean="0"/>
              <a:t>Process approach data collection</a:t>
            </a:r>
          </a:p>
          <a:p>
            <a:pPr lvl="1" eaLnBrk="1" hangingPunct="1"/>
            <a:r>
              <a:rPr lang="en-US" dirty="0" smtClean="0"/>
              <a:t>Initial development underway</a:t>
            </a:r>
          </a:p>
          <a:p>
            <a:pPr lvl="2" eaLnBrk="1" hangingPunct="1"/>
            <a:r>
              <a:rPr lang="en-US" dirty="0" smtClean="0"/>
              <a:t>Field testing started fall 2010</a:t>
            </a:r>
          </a:p>
          <a:p>
            <a:pPr lvl="1" eaLnBrk="1" hangingPunct="1"/>
            <a:r>
              <a:rPr lang="en-US" dirty="0" smtClean="0"/>
              <a:t>Public comment on approach and OMB clearance</a:t>
            </a:r>
          </a:p>
          <a:p>
            <a:pPr lvl="1" eaLnBrk="1" hangingPunct="1"/>
            <a:r>
              <a:rPr lang="en-US" dirty="0" smtClean="0"/>
              <a:t>Survey collection during FY2011</a:t>
            </a:r>
          </a:p>
          <a:p>
            <a:pPr lvl="1" eaLnBrk="1" hangingPunct="1"/>
            <a:r>
              <a:rPr lang="en-US" dirty="0" smtClean="0"/>
              <a:t>Results in FY2012</a:t>
            </a:r>
          </a:p>
          <a:p>
            <a:pPr lvl="1" eaLnBrk="1" hangingPunct="1"/>
            <a:r>
              <a:rPr lang="en-US" dirty="0" smtClean="0"/>
              <a:t>May be replicated over time</a:t>
            </a:r>
          </a:p>
        </p:txBody>
      </p:sp>
      <p:sp>
        <p:nvSpPr>
          <p:cNvPr id="3584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BFE594D-D02D-4FAF-B465-EF0445E472B2}" type="slidenum">
              <a:rPr lang="en-US" smtClean="0"/>
              <a:pPr fontAlgn="base">
                <a:spcBef>
                  <a:spcPct val="0"/>
                </a:spcBef>
                <a:spcAft>
                  <a:spcPct val="0"/>
                </a:spcAft>
              </a:pPr>
              <a:t>20</a:t>
            </a:fld>
            <a:endParaRPr lang="en-US"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pPr eaLnBrk="1" hangingPunct="1"/>
            <a:r>
              <a:rPr lang="en-US" smtClean="0"/>
              <a:t>Career information</a:t>
            </a:r>
          </a:p>
        </p:txBody>
      </p:sp>
      <p:sp>
        <p:nvSpPr>
          <p:cNvPr id="36867" name="Content Placeholder 2"/>
          <p:cNvSpPr>
            <a:spLocks noGrp="1"/>
          </p:cNvSpPr>
          <p:nvPr>
            <p:ph idx="1"/>
          </p:nvPr>
        </p:nvSpPr>
        <p:spPr>
          <a:xfrm>
            <a:off x="914400" y="1722438"/>
            <a:ext cx="7772400" cy="4525962"/>
          </a:xfrm>
        </p:spPr>
        <p:txBody>
          <a:bodyPr/>
          <a:lstStyle/>
          <a:p>
            <a:pPr eaLnBrk="1" hangingPunct="1"/>
            <a:r>
              <a:rPr lang="en-US" smtClean="0"/>
              <a:t>New career information products </a:t>
            </a:r>
          </a:p>
          <a:p>
            <a:pPr lvl="1" eaLnBrk="1" hangingPunct="1"/>
            <a:r>
              <a:rPr lang="en-US" smtClean="0"/>
              <a:t>Careers in the wind energy industry, published on the web in September 2010</a:t>
            </a:r>
          </a:p>
          <a:p>
            <a:pPr lvl="2" eaLnBrk="1" hangingPunct="1"/>
            <a:r>
              <a:rPr lang="en-US" sz="2100" smtClean="0">
                <a:solidFill>
                  <a:srgbClr val="FFC000"/>
                </a:solidFill>
              </a:rPr>
              <a:t>http://www.bls.gov/green/wind_energy/home.htm</a:t>
            </a:r>
          </a:p>
          <a:p>
            <a:pPr lvl="1" eaLnBrk="1" hangingPunct="1"/>
            <a:r>
              <a:rPr lang="en-US" smtClean="0"/>
              <a:t>Additional products planned for FY2011 and later </a:t>
            </a:r>
          </a:p>
          <a:p>
            <a:pPr eaLnBrk="1" hangingPunct="1"/>
            <a:endParaRPr lang="en-US" smtClean="0"/>
          </a:p>
        </p:txBody>
      </p:sp>
      <p:sp>
        <p:nvSpPr>
          <p:cNvPr id="3686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653F67B5-7CD1-42D9-B41F-4EC8B9793CC2}" type="slidenum">
              <a:rPr lang="en-US" smtClean="0"/>
              <a:pPr fontAlgn="base">
                <a:spcBef>
                  <a:spcPct val="0"/>
                </a:spcBef>
                <a:spcAft>
                  <a:spcPct val="0"/>
                </a:spcAft>
              </a:pPr>
              <a:t>21</a:t>
            </a:fld>
            <a:endParaRPr lang="en-US"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BLS Green Products</a:t>
            </a:r>
            <a:endParaRPr lang="en-US" dirty="0"/>
          </a:p>
        </p:txBody>
      </p:sp>
      <p:sp>
        <p:nvSpPr>
          <p:cNvPr id="7" name="Content Placeholder 6"/>
          <p:cNvSpPr>
            <a:spLocks noGrp="1"/>
          </p:cNvSpPr>
          <p:nvPr>
            <p:ph idx="1"/>
          </p:nvPr>
        </p:nvSpPr>
        <p:spPr/>
        <p:txBody>
          <a:bodyPr/>
          <a:lstStyle/>
          <a:p>
            <a:r>
              <a:rPr lang="en-US" dirty="0" smtClean="0"/>
              <a:t>GGS:  industry employment</a:t>
            </a:r>
          </a:p>
          <a:p>
            <a:r>
              <a:rPr lang="en-US" dirty="0" smtClean="0"/>
              <a:t>OES:  occupational staffing patterns</a:t>
            </a:r>
          </a:p>
          <a:p>
            <a:r>
              <a:rPr lang="en-US" dirty="0" smtClean="0"/>
              <a:t>Process survey</a:t>
            </a:r>
          </a:p>
          <a:p>
            <a:r>
              <a:rPr lang="en-US" dirty="0" smtClean="0"/>
              <a:t>Occupational career information on selected green occupations</a:t>
            </a:r>
            <a:endParaRPr lang="en-US" dirty="0"/>
          </a:p>
        </p:txBody>
      </p:sp>
      <p:sp>
        <p:nvSpPr>
          <p:cNvPr id="5" name="Slide Number Placeholder 4"/>
          <p:cNvSpPr>
            <a:spLocks noGrp="1"/>
          </p:cNvSpPr>
          <p:nvPr>
            <p:ph type="sldNum" sz="quarter" idx="12"/>
          </p:nvPr>
        </p:nvSpPr>
        <p:spPr/>
        <p:txBody>
          <a:bodyPr/>
          <a:lstStyle/>
          <a:p>
            <a:pPr>
              <a:defRPr/>
            </a:pPr>
            <a:fld id="{130A358A-6FA9-4725-93CF-BA051F9E2A86}" type="slidenum">
              <a:rPr lang="en-US" smtClean="0"/>
              <a:pPr>
                <a:defRPr/>
              </a:pPr>
              <a:t>22</a:t>
            </a:fld>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ctrTitle"/>
          </p:nvPr>
        </p:nvSpPr>
        <p:spPr bwMode="auto">
          <a:xfrm>
            <a:off x="381000" y="2133600"/>
            <a:ext cx="8382000" cy="3810000"/>
          </a:xfrm>
          <a:ln>
            <a:miter lim="800000"/>
            <a:headEnd/>
            <a:tailEnd/>
          </a:ln>
        </p:spPr>
        <p:txBody>
          <a:bodyPr vert="horz" wrap="square" lIns="91440" tIns="45720" rIns="91440" bIns="45720" numCol="1" anchorCtr="0" compatLnSpc="1">
            <a:prstTxWarp prst="textNoShape">
              <a:avLst/>
            </a:prstTxWarp>
            <a:normAutofit/>
          </a:bodyPr>
          <a:lstStyle/>
          <a:p>
            <a:pPr>
              <a:lnSpc>
                <a:spcPct val="95000"/>
              </a:lnSpc>
              <a:defRPr/>
            </a:pPr>
            <a:r>
              <a:rPr lang="en-US" sz="2000" dirty="0" smtClean="0">
                <a:latin typeface="Tahoma" pitchFamily="34" charset="0"/>
              </a:rPr>
              <a:t/>
            </a:r>
            <a:br>
              <a:rPr lang="en-US" sz="2000" dirty="0" smtClean="0">
                <a:latin typeface="Tahoma" pitchFamily="34" charset="0"/>
              </a:rPr>
            </a:br>
            <a:r>
              <a:rPr lang="en-US" sz="2800" dirty="0" smtClean="0">
                <a:latin typeface="Tahoma" pitchFamily="34" charset="0"/>
              </a:rPr>
              <a:t>Rick Clayton</a:t>
            </a:r>
            <a:br>
              <a:rPr lang="en-US" sz="2800" dirty="0" smtClean="0">
                <a:latin typeface="Tahoma" pitchFamily="34" charset="0"/>
              </a:rPr>
            </a:br>
            <a:r>
              <a:rPr lang="en-US" sz="2800" dirty="0" smtClean="0">
                <a:latin typeface="Tahoma" pitchFamily="34" charset="0"/>
              </a:rPr>
              <a:t/>
            </a:r>
            <a:br>
              <a:rPr lang="en-US" sz="2800" dirty="0" smtClean="0">
                <a:latin typeface="Tahoma" pitchFamily="34" charset="0"/>
              </a:rPr>
            </a:br>
            <a:r>
              <a:rPr lang="en-US" sz="2800" dirty="0" smtClean="0">
                <a:latin typeface="Tahoma" pitchFamily="34" charset="0"/>
              </a:rPr>
              <a:t>clayton.rick@bls.gov</a:t>
            </a:r>
            <a:r>
              <a:rPr lang="en-US" sz="3600" dirty="0" smtClean="0">
                <a:latin typeface="Tahoma" pitchFamily="34" charset="0"/>
              </a:rPr>
              <a:t/>
            </a:r>
            <a:br>
              <a:rPr lang="en-US" sz="3600" dirty="0" smtClean="0">
                <a:latin typeface="Tahoma" pitchFamily="34" charset="0"/>
              </a:rPr>
            </a:br>
            <a:r>
              <a:rPr lang="en-US" sz="2800" dirty="0" smtClean="0">
                <a:latin typeface="Tahoma" pitchFamily="34" charset="0"/>
              </a:rPr>
              <a:t/>
            </a:r>
            <a:br>
              <a:rPr lang="en-US" sz="2800" dirty="0" smtClean="0">
                <a:latin typeface="Tahoma" pitchFamily="34" charset="0"/>
              </a:rPr>
            </a:br>
            <a:r>
              <a:rPr lang="en-US" dirty="0" smtClean="0">
                <a:latin typeface="Tahoma" pitchFamily="34" charset="0"/>
              </a:rPr>
              <a:t/>
            </a:r>
            <a:br>
              <a:rPr lang="en-US" dirty="0" smtClean="0">
                <a:latin typeface="Tahoma" pitchFamily="34" charset="0"/>
              </a:rPr>
            </a:br>
            <a:r>
              <a:rPr lang="en-US" sz="3200" dirty="0" smtClean="0">
                <a:latin typeface="Tahoma" pitchFamily="34" charset="0"/>
              </a:rPr>
              <a:t/>
            </a:r>
            <a:br>
              <a:rPr lang="en-US" sz="3200" dirty="0" smtClean="0">
                <a:latin typeface="Tahoma" pitchFamily="34" charset="0"/>
              </a:rPr>
            </a:b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mtClean="0"/>
              <a:t>Defining green jobs</a:t>
            </a:r>
          </a:p>
        </p:txBody>
      </p:sp>
      <p:sp>
        <p:nvSpPr>
          <p:cNvPr id="11267" name="Content Placeholder 2"/>
          <p:cNvSpPr>
            <a:spLocks noGrp="1"/>
          </p:cNvSpPr>
          <p:nvPr>
            <p:ph idx="1"/>
          </p:nvPr>
        </p:nvSpPr>
        <p:spPr>
          <a:xfrm>
            <a:off x="914400" y="1722438"/>
            <a:ext cx="7772400" cy="4525962"/>
          </a:xfrm>
        </p:spPr>
        <p:txBody>
          <a:bodyPr/>
          <a:lstStyle/>
          <a:p>
            <a:pPr eaLnBrk="1" hangingPunct="1"/>
            <a:r>
              <a:rPr lang="en-US" smtClean="0"/>
              <a:t>Definition should be objective and measurable</a:t>
            </a:r>
          </a:p>
          <a:p>
            <a:pPr eaLnBrk="1" hangingPunct="1"/>
            <a:r>
              <a:rPr lang="en-US" smtClean="0"/>
              <a:t>Use standard classifications to provide comparability to other data</a:t>
            </a:r>
          </a:p>
          <a:p>
            <a:pPr lvl="2" eaLnBrk="1" hangingPunct="1"/>
            <a:r>
              <a:rPr lang="en-US" smtClean="0"/>
              <a:t>North American Industry Classification System (NAICS)</a:t>
            </a:r>
          </a:p>
          <a:p>
            <a:pPr lvl="2" eaLnBrk="1" hangingPunct="1"/>
            <a:r>
              <a:rPr lang="en-US" smtClean="0"/>
              <a:t>Standard Occupational Classification (SOC)</a:t>
            </a:r>
          </a:p>
        </p:txBody>
      </p:sp>
      <p:sp>
        <p:nvSpPr>
          <p:cNvPr id="11268"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525DD78-6BF4-4E4E-9268-4236EEBC3204}" type="slidenum">
              <a:rPr lang="en-US" smtClean="0"/>
              <a:pPr fontAlgn="base">
                <a:spcBef>
                  <a:spcPct val="0"/>
                </a:spcBef>
                <a:spcAft>
                  <a:spcPct val="0"/>
                </a:spcAft>
              </a:pPr>
              <a:t>3</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p:cNvSpPr>
          <p:nvPr>
            <p:ph type="title"/>
          </p:nvPr>
        </p:nvSpPr>
        <p:spPr/>
        <p:txBody>
          <a:bodyPr/>
          <a:lstStyle/>
          <a:p>
            <a:r>
              <a:rPr lang="en-US" smtClean="0"/>
              <a:t>Defining green jobs</a:t>
            </a:r>
          </a:p>
        </p:txBody>
      </p:sp>
      <p:sp>
        <p:nvSpPr>
          <p:cNvPr id="12291" name="Rectangle 3"/>
          <p:cNvSpPr>
            <a:spLocks noGrp="1"/>
          </p:cNvSpPr>
          <p:nvPr>
            <p:ph idx="1"/>
          </p:nvPr>
        </p:nvSpPr>
        <p:spPr>
          <a:xfrm>
            <a:off x="914400" y="1612900"/>
            <a:ext cx="7772400" cy="4513263"/>
          </a:xfrm>
        </p:spPr>
        <p:txBody>
          <a:bodyPr/>
          <a:lstStyle/>
          <a:p>
            <a:r>
              <a:rPr lang="en-US" dirty="0" smtClean="0"/>
              <a:t>BLS background work</a:t>
            </a:r>
          </a:p>
          <a:p>
            <a:pPr lvl="1"/>
            <a:r>
              <a:rPr lang="en-US" dirty="0" smtClean="0"/>
              <a:t>Reviewed the literature</a:t>
            </a:r>
          </a:p>
          <a:p>
            <a:pPr lvl="2"/>
            <a:r>
              <a:rPr lang="en-US" b="1" u="sng" dirty="0" smtClean="0"/>
              <a:t>No widely accepted definition</a:t>
            </a:r>
          </a:p>
          <a:p>
            <a:pPr lvl="1"/>
            <a:r>
              <a:rPr lang="en-US" dirty="0" smtClean="0"/>
              <a:t>Examined international work</a:t>
            </a:r>
          </a:p>
          <a:p>
            <a:pPr lvl="2"/>
            <a:r>
              <a:rPr lang="en-US" dirty="0" smtClean="0"/>
              <a:t>Statistics Canada, </a:t>
            </a:r>
            <a:r>
              <a:rPr lang="en-US" dirty="0" err="1" smtClean="0"/>
              <a:t>Eurostat</a:t>
            </a:r>
            <a:endParaRPr lang="en-US" dirty="0" smtClean="0"/>
          </a:p>
          <a:p>
            <a:pPr lvl="1"/>
            <a:r>
              <a:rPr lang="en-US" dirty="0" smtClean="0"/>
              <a:t>Consulted with stakeholders</a:t>
            </a:r>
          </a:p>
          <a:p>
            <a:pPr lvl="2"/>
            <a:r>
              <a:rPr lang="en-US" dirty="0" smtClean="0"/>
              <a:t>Federal agencies, CEQ, industry associations, States</a:t>
            </a:r>
          </a:p>
          <a:p>
            <a:pPr lvl="1"/>
            <a:r>
              <a:rPr lang="en-US" dirty="0" smtClean="0"/>
              <a:t>Green Jobs Study Group</a:t>
            </a:r>
          </a:p>
          <a:p>
            <a:pPr lvl="2"/>
            <a:r>
              <a:rPr lang="en-US" sz="2200" dirty="0" smtClean="0"/>
              <a:t>http://www.workforceinfocouncil.org/GreenJobs.asp</a:t>
            </a:r>
          </a:p>
          <a:p>
            <a:pPr lvl="2"/>
            <a:endParaRPr lang="en-US" dirty="0" smtClean="0"/>
          </a:p>
          <a:p>
            <a:pPr lvl="1">
              <a:buFont typeface="Wingdings 3" pitchFamily="18" charset="2"/>
              <a:buNone/>
            </a:pPr>
            <a:endParaRPr lang="en-US" dirty="0" smtClean="0"/>
          </a:p>
        </p:txBody>
      </p:sp>
      <p:sp>
        <p:nvSpPr>
          <p:cNvPr id="12292" name="Slide Number Placeholder 5"/>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26FCEB1-69EA-464D-8D14-6473805E0AA7}" type="slidenum">
              <a:rPr lang="en-US" smtClean="0"/>
              <a:pPr fontAlgn="base">
                <a:spcBef>
                  <a:spcPct val="0"/>
                </a:spcBef>
                <a:spcAft>
                  <a:spcPct val="0"/>
                </a:spcAft>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smtClean="0"/>
              <a:t>Defining green jobs</a:t>
            </a:r>
          </a:p>
        </p:txBody>
      </p:sp>
      <p:sp>
        <p:nvSpPr>
          <p:cNvPr id="13315" name="Content Placeholder 2"/>
          <p:cNvSpPr>
            <a:spLocks noGrp="1"/>
          </p:cNvSpPr>
          <p:nvPr>
            <p:ph idx="1"/>
          </p:nvPr>
        </p:nvSpPr>
        <p:spPr>
          <a:xfrm>
            <a:off x="914400" y="1722438"/>
            <a:ext cx="7985125" cy="4525962"/>
          </a:xfrm>
        </p:spPr>
        <p:txBody>
          <a:bodyPr/>
          <a:lstStyle/>
          <a:p>
            <a:r>
              <a:rPr lang="en-US" smtClean="0"/>
              <a:t>Solicited public comment 	</a:t>
            </a:r>
          </a:p>
          <a:p>
            <a:pPr lvl="1" eaLnBrk="1" hangingPunct="1"/>
            <a:r>
              <a:rPr lang="en-US" smtClean="0"/>
              <a:t>March 16, 2010, Federal Register Notice</a:t>
            </a:r>
          </a:p>
          <a:p>
            <a:pPr lvl="1" eaLnBrk="1" hangingPunct="1"/>
            <a:r>
              <a:rPr lang="en-US" smtClean="0"/>
              <a:t>Further consultation with Federal agencies during the comment period</a:t>
            </a:r>
          </a:p>
          <a:p>
            <a:pPr eaLnBrk="1" hangingPunct="1"/>
            <a:r>
              <a:rPr lang="en-US" smtClean="0"/>
              <a:t>Final definition and summary of comments </a:t>
            </a:r>
          </a:p>
          <a:p>
            <a:pPr lvl="1" eaLnBrk="1" hangingPunct="1"/>
            <a:r>
              <a:rPr lang="en-US" smtClean="0"/>
              <a:t>September 21, 2010, Federal Register Notice</a:t>
            </a:r>
          </a:p>
        </p:txBody>
      </p:sp>
      <p:sp>
        <p:nvSpPr>
          <p:cNvPr id="1331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AACE6847-DA8F-4342-AE5A-6482D2461202}" type="slidenum">
              <a:rPr lang="en-US" smtClean="0"/>
              <a:pPr fontAlgn="base">
                <a:spcBef>
                  <a:spcPct val="0"/>
                </a:spcBef>
                <a:spcAft>
                  <a:spcPct val="0"/>
                </a:spcAft>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smtClean="0"/>
              <a:t>BLS green jobs definition</a:t>
            </a:r>
          </a:p>
        </p:txBody>
      </p:sp>
      <p:sp>
        <p:nvSpPr>
          <p:cNvPr id="15363" name="Content Placeholder 2"/>
          <p:cNvSpPr>
            <a:spLocks noGrp="1"/>
          </p:cNvSpPr>
          <p:nvPr>
            <p:ph idx="1"/>
          </p:nvPr>
        </p:nvSpPr>
        <p:spPr>
          <a:xfrm>
            <a:off x="914400" y="1722438"/>
            <a:ext cx="7772400" cy="4525962"/>
          </a:xfrm>
        </p:spPr>
        <p:txBody>
          <a:bodyPr/>
          <a:lstStyle/>
          <a:p>
            <a:pPr>
              <a:buFont typeface="Wingdings" pitchFamily="2" charset="2"/>
              <a:buNone/>
            </a:pPr>
            <a:r>
              <a:rPr lang="en-US" sz="2800" dirty="0" smtClean="0"/>
              <a:t>Green jobs are either: </a:t>
            </a:r>
          </a:p>
          <a:p>
            <a:pPr>
              <a:spcAft>
                <a:spcPts val="600"/>
              </a:spcAft>
              <a:buFont typeface="Wingdings" pitchFamily="2" charset="2"/>
              <a:buNone/>
            </a:pPr>
            <a:r>
              <a:rPr lang="en-US" sz="2800" dirty="0" smtClean="0"/>
              <a:t>A.</a:t>
            </a:r>
            <a:r>
              <a:rPr lang="en-US" sz="2800" i="1" dirty="0" smtClean="0"/>
              <a:t>	 </a:t>
            </a:r>
            <a:r>
              <a:rPr lang="en-US" sz="2800" b="1" u="sng" dirty="0" smtClean="0"/>
              <a:t>Output: </a:t>
            </a:r>
            <a:r>
              <a:rPr lang="en-US" sz="2800" dirty="0" smtClean="0"/>
              <a:t>Jobs in businesses that </a:t>
            </a:r>
            <a:r>
              <a:rPr lang="en-US" sz="2800" b="1" u="sng" dirty="0" smtClean="0"/>
              <a:t>produce</a:t>
            </a:r>
            <a:r>
              <a:rPr lang="en-US" sz="2800" dirty="0" smtClean="0"/>
              <a:t> goods or provide services that benefit the environment or conserve natural resources. </a:t>
            </a:r>
          </a:p>
          <a:p>
            <a:pPr>
              <a:spcAft>
                <a:spcPts val="600"/>
              </a:spcAft>
              <a:buFont typeface="Wingdings" pitchFamily="2" charset="2"/>
              <a:buNone/>
            </a:pPr>
            <a:r>
              <a:rPr lang="en-US" sz="2800" dirty="0" smtClean="0"/>
              <a:t>B. </a:t>
            </a:r>
            <a:r>
              <a:rPr lang="en-US" sz="2800" b="1" u="sng" dirty="0" smtClean="0"/>
              <a:t>Process:</a:t>
            </a:r>
            <a:r>
              <a:rPr lang="en-US" sz="2800" b="1" dirty="0" smtClean="0"/>
              <a:t> </a:t>
            </a:r>
            <a:r>
              <a:rPr lang="en-US" sz="2800" dirty="0" smtClean="0"/>
              <a:t>Jobs in which workers’ duties involve making their establishment’s production </a:t>
            </a:r>
            <a:r>
              <a:rPr lang="en-US" sz="2800" b="1" u="sng" dirty="0" smtClean="0"/>
              <a:t>processes</a:t>
            </a:r>
            <a:r>
              <a:rPr lang="en-US" sz="2800" dirty="0" smtClean="0"/>
              <a:t> more environmentally friendly or use fewer natural resources. </a:t>
            </a:r>
          </a:p>
          <a:p>
            <a:pPr eaLnBrk="1" hangingPunct="1">
              <a:lnSpc>
                <a:spcPct val="98000"/>
              </a:lnSpc>
              <a:buFont typeface="Wingdings" pitchFamily="2" charset="2"/>
              <a:buNone/>
            </a:pPr>
            <a:endParaRPr lang="en-US" dirty="0" smtClean="0"/>
          </a:p>
        </p:txBody>
      </p:sp>
      <p:sp>
        <p:nvSpPr>
          <p:cNvPr id="15364"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2BF6AAF-E35A-42F5-9705-8DDAA0A59672}" type="slidenum">
              <a:rPr lang="en-US" smtClean="0"/>
              <a:pPr fontAlgn="base">
                <a:spcBef>
                  <a:spcPct val="0"/>
                </a:spcBef>
                <a:spcAft>
                  <a:spcPct val="0"/>
                </a:spcAft>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2"/>
          <p:cNvSpPr>
            <a:spLocks noGrp="1"/>
          </p:cNvSpPr>
          <p:nvPr>
            <p:ph idx="1"/>
          </p:nvPr>
        </p:nvSpPr>
        <p:spPr>
          <a:xfrm>
            <a:off x="914400" y="1722438"/>
            <a:ext cx="7772400" cy="4525962"/>
          </a:xfrm>
        </p:spPr>
        <p:txBody>
          <a:bodyPr/>
          <a:lstStyle/>
          <a:p>
            <a:pPr marL="914400" lvl="1" indent="-514350">
              <a:buClr>
                <a:schemeClr val="bg1"/>
              </a:buClr>
              <a:buFont typeface="Calibri" pitchFamily="34" charset="0"/>
              <a:buAutoNum type="arabicPeriod"/>
            </a:pPr>
            <a:r>
              <a:rPr lang="en-US" smtClean="0"/>
              <a:t>Energy from renewable sources</a:t>
            </a:r>
          </a:p>
          <a:p>
            <a:pPr marL="914400" lvl="1" indent="-514350">
              <a:buClr>
                <a:schemeClr val="bg1"/>
              </a:buClr>
              <a:buFont typeface="Calibri" pitchFamily="34" charset="0"/>
              <a:buAutoNum type="arabicPeriod"/>
            </a:pPr>
            <a:r>
              <a:rPr lang="en-US" smtClean="0"/>
              <a:t>Energy efficient equipment, appliances, buildings and vehicles, and goods and services that improve the energy efficiency of buildings and the efficiency of energy storage and distribution</a:t>
            </a:r>
          </a:p>
          <a:p>
            <a:pPr marL="914400" lvl="1" indent="-514350">
              <a:buClr>
                <a:schemeClr val="bg1"/>
              </a:buClr>
              <a:buFont typeface="Calibri" pitchFamily="34" charset="0"/>
              <a:buAutoNum type="arabicPeriod"/>
            </a:pPr>
            <a:r>
              <a:rPr lang="en-US" smtClean="0"/>
              <a:t>Pollution mitigation; greenhouse gas reduction; and recycling and reuse goods and services</a:t>
            </a:r>
          </a:p>
        </p:txBody>
      </p:sp>
      <p:sp>
        <p:nvSpPr>
          <p:cNvPr id="16387"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FBA9C2FC-42F5-4545-8B16-001A799C34E6}" type="slidenum">
              <a:rPr lang="en-US" smtClean="0"/>
              <a:pPr fontAlgn="base">
                <a:spcBef>
                  <a:spcPct val="0"/>
                </a:spcBef>
                <a:spcAft>
                  <a:spcPct val="0"/>
                </a:spcAft>
              </a:pPr>
              <a:t>7</a:t>
            </a:fld>
            <a:endParaRPr lang="en-US" smtClean="0"/>
          </a:p>
        </p:txBody>
      </p:sp>
      <p:sp>
        <p:nvSpPr>
          <p:cNvPr id="16388" name="Title 1"/>
          <p:cNvSpPr>
            <a:spLocks noGrp="1"/>
          </p:cNvSpPr>
          <p:nvPr>
            <p:ph type="title"/>
          </p:nvPr>
        </p:nvSpPr>
        <p:spPr/>
        <p:txBody>
          <a:bodyPr/>
          <a:lstStyle/>
          <a:p>
            <a:pPr eaLnBrk="1" hangingPunct="1"/>
            <a:r>
              <a:rPr lang="en-US" smtClean="0"/>
              <a:t>Categories of green goods and services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914400" y="1722438"/>
            <a:ext cx="7772400" cy="4525962"/>
          </a:xfrm>
        </p:spPr>
        <p:txBody>
          <a:bodyPr/>
          <a:lstStyle/>
          <a:p>
            <a:pPr marL="914400" lvl="1" indent="-514350">
              <a:buClr>
                <a:schemeClr val="bg1"/>
              </a:buClr>
              <a:buFont typeface="Calibri" pitchFamily="34" charset="0"/>
              <a:buAutoNum type="arabicPeriod" startAt="4"/>
            </a:pPr>
            <a:r>
              <a:rPr lang="en-US" smtClean="0"/>
              <a:t>Organic agriculture; sustainable forestry; and soil, water and wildlife conservation </a:t>
            </a:r>
          </a:p>
          <a:p>
            <a:pPr marL="914400" lvl="1" indent="-514350">
              <a:buClr>
                <a:schemeClr val="bg1"/>
              </a:buClr>
              <a:buFont typeface="Calibri" pitchFamily="34" charset="0"/>
              <a:buAutoNum type="arabicPeriod" startAt="4"/>
            </a:pPr>
            <a:r>
              <a:rPr lang="en-US" smtClean="0"/>
              <a:t>Governmental and regulatory administration; and education, training, and advocacy goods and services</a:t>
            </a:r>
          </a:p>
        </p:txBody>
      </p:sp>
      <p:sp>
        <p:nvSpPr>
          <p:cNvPr id="17411"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592026-4611-4BFD-925B-1503E0AEE577}" type="slidenum">
              <a:rPr lang="en-US" smtClean="0"/>
              <a:pPr fontAlgn="base">
                <a:spcBef>
                  <a:spcPct val="0"/>
                </a:spcBef>
                <a:spcAft>
                  <a:spcPct val="0"/>
                </a:spcAft>
              </a:pPr>
              <a:t>8</a:t>
            </a:fld>
            <a:endParaRPr lang="en-US" smtClean="0"/>
          </a:p>
        </p:txBody>
      </p:sp>
      <p:sp>
        <p:nvSpPr>
          <p:cNvPr id="17412" name="Title 1"/>
          <p:cNvSpPr>
            <a:spLocks noGrp="1"/>
          </p:cNvSpPr>
          <p:nvPr>
            <p:ph type="title"/>
          </p:nvPr>
        </p:nvSpPr>
        <p:spPr/>
        <p:txBody>
          <a:bodyPr/>
          <a:lstStyle/>
          <a:p>
            <a:pPr eaLnBrk="1" hangingPunct="1"/>
            <a:r>
              <a:rPr lang="en-US" smtClean="0"/>
              <a:t>Categories of green goods and services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dirty="0" smtClean="0"/>
              <a:t>Types of green production </a:t>
            </a:r>
            <a:r>
              <a:rPr lang="en-US" u="sng" dirty="0" smtClean="0"/>
              <a:t>processes</a:t>
            </a:r>
          </a:p>
        </p:txBody>
      </p:sp>
      <p:sp>
        <p:nvSpPr>
          <p:cNvPr id="18435" name="Content Placeholder 2"/>
          <p:cNvSpPr>
            <a:spLocks noGrp="1"/>
          </p:cNvSpPr>
          <p:nvPr>
            <p:ph idx="1"/>
          </p:nvPr>
        </p:nvSpPr>
        <p:spPr>
          <a:xfrm>
            <a:off x="914400" y="1722438"/>
            <a:ext cx="7772400" cy="4525962"/>
          </a:xfrm>
        </p:spPr>
        <p:txBody>
          <a:bodyPr/>
          <a:lstStyle/>
          <a:p>
            <a:pPr marL="914400" lvl="1" indent="-514350">
              <a:spcAft>
                <a:spcPts val="600"/>
              </a:spcAft>
              <a:buClr>
                <a:schemeClr val="bg1"/>
              </a:buClr>
              <a:buFont typeface="Calibri" pitchFamily="34" charset="0"/>
              <a:buAutoNum type="arabicPeriod"/>
            </a:pPr>
            <a:r>
              <a:rPr lang="en-US" dirty="0" smtClean="0"/>
              <a:t>Generating energy from renewable sources </a:t>
            </a:r>
            <a:r>
              <a:rPr lang="en-US" b="1" dirty="0" smtClean="0"/>
              <a:t>for use within </a:t>
            </a:r>
            <a:r>
              <a:rPr lang="en-US" dirty="0" smtClean="0"/>
              <a:t>the establishment</a:t>
            </a:r>
          </a:p>
          <a:p>
            <a:pPr marL="914400" lvl="1" indent="-514350">
              <a:spcAft>
                <a:spcPts val="600"/>
              </a:spcAft>
              <a:buClr>
                <a:schemeClr val="bg1"/>
              </a:buClr>
              <a:buFont typeface="Calibri" pitchFamily="34" charset="0"/>
              <a:buAutoNum type="arabicPeriod"/>
            </a:pPr>
            <a:r>
              <a:rPr lang="en-US" dirty="0" smtClean="0"/>
              <a:t>Improving energy efficiency</a:t>
            </a:r>
          </a:p>
          <a:p>
            <a:pPr marL="914400" lvl="1" indent="-514350">
              <a:spcAft>
                <a:spcPts val="600"/>
              </a:spcAft>
              <a:buClr>
                <a:schemeClr val="bg1"/>
              </a:buClr>
              <a:buFont typeface="Calibri" pitchFamily="34" charset="0"/>
              <a:buAutoNum type="arabicPeriod"/>
            </a:pPr>
            <a:r>
              <a:rPr lang="en-US" dirty="0" smtClean="0"/>
              <a:t>Reducing or removing pollution or greenhouse gases, and recycling or reusing waste materials or wastewater </a:t>
            </a:r>
          </a:p>
          <a:p>
            <a:pPr marL="914400" lvl="1" indent="-514350">
              <a:spcAft>
                <a:spcPts val="600"/>
              </a:spcAft>
              <a:buClr>
                <a:schemeClr val="bg1"/>
              </a:buClr>
              <a:buFont typeface="Calibri" pitchFamily="34" charset="0"/>
              <a:buAutoNum type="arabicPeriod"/>
            </a:pPr>
            <a:r>
              <a:rPr lang="en-US" dirty="0" smtClean="0"/>
              <a:t>Conserving natural resources</a:t>
            </a:r>
          </a:p>
          <a:p>
            <a:pPr eaLnBrk="1" hangingPunct="1">
              <a:lnSpc>
                <a:spcPct val="98000"/>
              </a:lnSpc>
              <a:buFont typeface="Wingdings" pitchFamily="2" charset="2"/>
              <a:buNone/>
            </a:pPr>
            <a:endParaRPr lang="en-US" dirty="0" smtClean="0"/>
          </a:p>
        </p:txBody>
      </p:sp>
      <p:sp>
        <p:nvSpPr>
          <p:cNvPr id="18436" name="Slide Number Placeholder 3"/>
          <p:cNvSpPr>
            <a:spLocks noGrp="1"/>
          </p:cNvSpPr>
          <p:nvPr>
            <p:ph type="sldNum" sz="quarter" idx="12"/>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9D50F034-FFD1-4D6B-9000-8C2C7F9A49A1}" type="slidenum">
              <a:rPr lang="en-US" smtClean="0"/>
              <a:pPr fontAlgn="base">
                <a:spcBef>
                  <a:spcPct val="0"/>
                </a:spcBef>
                <a:spcAft>
                  <a:spcPct val="0"/>
                </a:spcAft>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BLS Blue CONTENT slides">
  <a:themeElements>
    <a:clrScheme name="BLS Custom 1">
      <a:dk1>
        <a:srgbClr val="002060"/>
      </a:dk1>
      <a:lt1>
        <a:sysClr val="window" lastClr="FFFFFF"/>
      </a:lt1>
      <a:dk2>
        <a:srgbClr val="002060"/>
      </a:dk2>
      <a:lt2>
        <a:srgbClr val="FFFFFF"/>
      </a:lt2>
      <a:accent1>
        <a:srgbClr val="3E3F67"/>
      </a:accent1>
      <a:accent2>
        <a:srgbClr val="FFC000"/>
      </a:accent2>
      <a:accent3>
        <a:srgbClr val="C00000"/>
      </a:accent3>
      <a:accent4>
        <a:srgbClr val="00B0F0"/>
      </a:accent4>
      <a:accent5>
        <a:srgbClr val="92D050"/>
      </a:accent5>
      <a:accent6>
        <a:srgbClr val="244448"/>
      </a:accent6>
      <a:hlink>
        <a:srgbClr val="FFC000"/>
      </a:hlink>
      <a:folHlink>
        <a:srgbClr val="FFC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marL="0" marR="0" indent="0" algn="ctr" defTabSz="914400" rtl="0" eaLnBrk="1" fontAlgn="auto" latinLnBrk="0" hangingPunct="1">
          <a:lnSpc>
            <a:spcPct val="100000"/>
          </a:lnSpc>
          <a:spcBef>
            <a:spcPct val="0"/>
          </a:spcBef>
          <a:spcAft>
            <a:spcPts val="0"/>
          </a:spcAft>
          <a:buClrTx/>
          <a:buSzTx/>
          <a:buFontTx/>
          <a:buNone/>
          <a:tabLst/>
          <a:defRPr kumimoji="0" sz="3600" b="0" i="0" u="none" strike="noStrike" kern="1200" cap="none" spc="0" normalizeH="0" baseline="0" noProof="0" dirty="0" smtClean="0">
            <a:ln>
              <a:noFill/>
            </a:ln>
            <a:solidFill>
              <a:schemeClr val="bg1"/>
            </a:solidFill>
            <a:effectLst/>
            <a:uLnTx/>
            <a:uFillTx/>
            <a:latin typeface="Tahoma" pitchFamily="34" charset="0"/>
            <a:ea typeface="+mj-ea"/>
            <a:cs typeface="Tahoma" pitchFamily="34" charset="0"/>
          </a:defRPr>
        </a:defPPr>
      </a:lstStyle>
    </a:txDef>
  </a:objectDefaults>
  <a:extraClrSchemeLst/>
</a:theme>
</file>

<file path=ppt/theme/theme2.xml><?xml version="1.0" encoding="utf-8"?>
<a:theme xmlns:a="http://schemas.openxmlformats.org/drawingml/2006/main" name="BLS CORE slides (use w/ either White or Blue CONTENT Slides)">
  <a:themeElements>
    <a:clrScheme name="BLS Custom 1">
      <a:dk1>
        <a:srgbClr val="002060"/>
      </a:dk1>
      <a:lt1>
        <a:sysClr val="window" lastClr="FFFFFF"/>
      </a:lt1>
      <a:dk2>
        <a:srgbClr val="002060"/>
      </a:dk2>
      <a:lt2>
        <a:srgbClr val="FFFFFF"/>
      </a:lt2>
      <a:accent1>
        <a:srgbClr val="3E3F67"/>
      </a:accent1>
      <a:accent2>
        <a:srgbClr val="FFC000"/>
      </a:accent2>
      <a:accent3>
        <a:srgbClr val="C00000"/>
      </a:accent3>
      <a:accent4>
        <a:srgbClr val="00B0F0"/>
      </a:accent4>
      <a:accent5>
        <a:srgbClr val="92D050"/>
      </a:accent5>
      <a:accent6>
        <a:srgbClr val="244448"/>
      </a:accent6>
      <a:hlink>
        <a:srgbClr val="FFC000"/>
      </a:hlink>
      <a:folHlink>
        <a:srgbClr val="FFC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6881</TotalTime>
  <Words>2379</Words>
  <Application>Microsoft Office PowerPoint</Application>
  <PresentationFormat>On-screen Show (4:3)</PresentationFormat>
  <Paragraphs>336</Paragraphs>
  <Slides>23</Slides>
  <Notes>21</Notes>
  <HiddenSlides>1</HiddenSlides>
  <MMClips>0</MMClips>
  <ScaleCrop>false</ScaleCrop>
  <HeadingPairs>
    <vt:vector size="4" baseType="variant">
      <vt:variant>
        <vt:lpstr>Theme</vt:lpstr>
      </vt:variant>
      <vt:variant>
        <vt:i4>2</vt:i4>
      </vt:variant>
      <vt:variant>
        <vt:lpstr>Slide Titles</vt:lpstr>
      </vt:variant>
      <vt:variant>
        <vt:i4>23</vt:i4>
      </vt:variant>
    </vt:vector>
  </HeadingPairs>
  <TitlesOfParts>
    <vt:vector size="25" baseType="lpstr">
      <vt:lpstr>BLS Blue CONTENT slides</vt:lpstr>
      <vt:lpstr>BLS CORE slides (use w/ either White or Blue CONTENT Slides)</vt:lpstr>
      <vt:lpstr>Bureau of Labor Statistics Green Jobs Initiative</vt:lpstr>
      <vt:lpstr>BLS green jobs initiative</vt:lpstr>
      <vt:lpstr>Defining green jobs</vt:lpstr>
      <vt:lpstr>Defining green jobs</vt:lpstr>
      <vt:lpstr>Defining green jobs</vt:lpstr>
      <vt:lpstr>BLS green jobs definition</vt:lpstr>
      <vt:lpstr>Categories of green goods and services</vt:lpstr>
      <vt:lpstr>Categories of green goods and services</vt:lpstr>
      <vt:lpstr>Types of green production processes</vt:lpstr>
      <vt:lpstr>About the BLS green jobs definition</vt:lpstr>
      <vt:lpstr>Identifying green goods and services</vt:lpstr>
      <vt:lpstr>Identifying green goods and services (for selected industries only) </vt:lpstr>
      <vt:lpstr>Examples of Industries with green content</vt:lpstr>
      <vt:lpstr>Identifying green goods and services</vt:lpstr>
      <vt:lpstr>Measuring green goods and services jobs</vt:lpstr>
      <vt:lpstr>Measuring green goods and services jobs</vt:lpstr>
      <vt:lpstr>Measuring green goods and services jobs</vt:lpstr>
      <vt:lpstr>Measuring green goods and services jobs</vt:lpstr>
      <vt:lpstr>GGS:  Industry data timetable</vt:lpstr>
      <vt:lpstr>Measuring green  production process jobs</vt:lpstr>
      <vt:lpstr>Career information</vt:lpstr>
      <vt:lpstr>BLS Green Products</vt:lpstr>
      <vt:lpstr> Rick Clayton  clayton.rick@bls.gov    </vt:lpstr>
    </vt:vector>
  </TitlesOfParts>
  <Company>Bureau of Labor Statistics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Sodergren_M</dc:creator>
  <cp:lastModifiedBy> Holly</cp:lastModifiedBy>
  <cp:revision>707</cp:revision>
  <dcterms:created xsi:type="dcterms:W3CDTF">2008-10-16T16:43:40Z</dcterms:created>
  <dcterms:modified xsi:type="dcterms:W3CDTF">2010-10-28T00:00:26Z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0x0101005791B9D0AB568C439C15469131F81045</vt:lpwstr>
  </property>
  <property fmtid="{D5CDD505-2E9C-101B-9397-08002B2CF9AE}" pid="3" name="PublishingExpirationDate">
    <vt:lpwstr/>
  </property>
  <property fmtid="{D5CDD505-2E9C-101B-9397-08002B2CF9AE}" pid="4" name="PublishingStartDate">
    <vt:lpwstr/>
  </property>
</Properties>
</file>