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6" r:id="rId2"/>
    <p:sldId id="271" r:id="rId3"/>
    <p:sldId id="266" r:id="rId4"/>
    <p:sldId id="257" r:id="rId5"/>
    <p:sldId id="267" r:id="rId6"/>
    <p:sldId id="265" r:id="rId7"/>
    <p:sldId id="268" r:id="rId8"/>
    <p:sldId id="260" r:id="rId9"/>
    <p:sldId id="269" r:id="rId10"/>
    <p:sldId id="270" r:id="rId11"/>
    <p:sldId id="272" r:id="rId1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40845" autoAdjust="0"/>
  </p:normalViewPr>
  <p:slideViewPr>
    <p:cSldViewPr>
      <p:cViewPr varScale="1">
        <p:scale>
          <a:sx n="28" d="100"/>
          <a:sy n="28" d="100"/>
        </p:scale>
        <p:origin x="-171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0A6FA38A-FCC1-4734-A7AB-0446C7FB9170}" type="datetimeFigureOut">
              <a:rPr lang="en-US" smtClean="0"/>
              <a:pPr/>
              <a:t>10/27/2010</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6F48C8E1-37FB-408A-9545-32C21486DC8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800" b="1" dirty="0" smtClean="0"/>
              <a:t>Welcome</a:t>
            </a:r>
          </a:p>
          <a:p>
            <a:r>
              <a:rPr lang="en-US" sz="1800" b="1" dirty="0" smtClean="0"/>
              <a:t>Self </a:t>
            </a:r>
            <a:r>
              <a:rPr lang="en-US" sz="1800" b="1" dirty="0" smtClean="0"/>
              <a:t>Introduction</a:t>
            </a:r>
          </a:p>
          <a:p>
            <a:r>
              <a:rPr lang="en-US" sz="1800" b="1" dirty="0" smtClean="0"/>
              <a:t>Worked in </a:t>
            </a:r>
            <a:r>
              <a:rPr lang="en-US" sz="1800" b="1" dirty="0" err="1" smtClean="0"/>
              <a:t>trade,teaching,</a:t>
            </a:r>
            <a:r>
              <a:rPr lang="en-US" sz="1800" b="1" baseline="0" dirty="0" err="1" smtClean="0"/>
              <a:t>training</a:t>
            </a:r>
            <a:r>
              <a:rPr lang="en-US" sz="1800" b="1" baseline="0" dirty="0" smtClean="0"/>
              <a:t> center, development of courses, LEED</a:t>
            </a:r>
            <a:endParaRPr lang="en-US" sz="1800" b="1" dirty="0" smtClean="0"/>
          </a:p>
          <a:p>
            <a:endParaRPr lang="en-US" dirty="0"/>
          </a:p>
        </p:txBody>
      </p:sp>
      <p:sp>
        <p:nvSpPr>
          <p:cNvPr id="4" name="Slide Number Placeholder 3"/>
          <p:cNvSpPr>
            <a:spLocks noGrp="1"/>
          </p:cNvSpPr>
          <p:nvPr>
            <p:ph type="sldNum" sz="quarter" idx="10"/>
          </p:nvPr>
        </p:nvSpPr>
        <p:spPr/>
        <p:txBody>
          <a:bodyPr/>
          <a:lstStyle/>
          <a:p>
            <a:fld id="{6F48C8E1-37FB-408A-9545-32C21486DC89}"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b="1" dirty="0" smtClean="0"/>
              <a:t>Increasing regulations relating to green construction and environmental regulations require us to revise material on a constant basis</a:t>
            </a:r>
          </a:p>
          <a:p>
            <a:r>
              <a:rPr lang="en-US" sz="1400" b="1" dirty="0" smtClean="0"/>
              <a:t>Equipment</a:t>
            </a:r>
            <a:r>
              <a:rPr lang="en-US" sz="1400" b="1" baseline="0" dirty="0" smtClean="0"/>
              <a:t> is expensive to purchase whether it is HVAC or equipment in classrooms</a:t>
            </a:r>
          </a:p>
          <a:p>
            <a:r>
              <a:rPr lang="en-US" sz="1400" b="1" baseline="0" dirty="0" smtClean="0"/>
              <a:t>Sustainable Movement seems to be constantly changing towards the latest greatest and changing agendas, makes it hard to focus</a:t>
            </a:r>
          </a:p>
          <a:p>
            <a:r>
              <a:rPr lang="en-US" sz="1400" b="1" baseline="0" dirty="0" smtClean="0"/>
              <a:t>Have to train for this new work while at the same time working on still teaching the basics associated with work we have been doing for years</a:t>
            </a:r>
          </a:p>
          <a:p>
            <a:r>
              <a:rPr lang="en-US" sz="1400" b="1" baseline="0" dirty="0" smtClean="0"/>
              <a:t>Current economic conditions with unemployment being high in some areas as led to time being spent to train existing workers on this new field which takes away from new jobs being created</a:t>
            </a:r>
          </a:p>
          <a:p>
            <a:r>
              <a:rPr lang="en-US" sz="1400" b="1" baseline="0" dirty="0" smtClean="0"/>
              <a:t>Many new corporations or groups have come into the market with their latest training and products which have led to some less than ideal situations</a:t>
            </a:r>
          </a:p>
          <a:p>
            <a:r>
              <a:rPr lang="en-US" sz="1400" b="1" baseline="0" dirty="0" smtClean="0"/>
              <a:t>Example of this would be a new product in solar heating that ties into the hot water system but saying that only they are qualified to install it not our licensed plumbers or people who are brining in people off of the street to do energy audit training in a 20 or 40 hour format that have never worked in the field but saying our individuals are not qualified</a:t>
            </a:r>
            <a:r>
              <a:rPr lang="en-US" sz="1400" baseline="0" dirty="0" smtClean="0"/>
              <a:t>.</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6F48C8E1-37FB-408A-9545-32C21486DC89}"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800" b="1" dirty="0" smtClean="0"/>
              <a:t>Changing environment but a challenging task to provide a skilled</a:t>
            </a:r>
            <a:r>
              <a:rPr lang="en-US" sz="1800" b="1" baseline="0" dirty="0" smtClean="0"/>
              <a:t> and trained workforce to do this work</a:t>
            </a:r>
          </a:p>
          <a:p>
            <a:r>
              <a:rPr lang="en-US" sz="1800" b="1" baseline="0" dirty="0" smtClean="0"/>
              <a:t>Resources are being utilized in training and purchasing of this equipment with caution on going to an extreme one way or the other</a:t>
            </a:r>
          </a:p>
          <a:p>
            <a:r>
              <a:rPr lang="en-US" sz="1800" b="1" baseline="0" dirty="0" smtClean="0"/>
              <a:t>i.e. get away from basics.</a:t>
            </a:r>
          </a:p>
          <a:p>
            <a:r>
              <a:rPr lang="en-US" sz="1800" b="1" baseline="0" dirty="0" smtClean="0"/>
              <a:t>Providing training will result in a more educated workforce out performing this type of work. </a:t>
            </a:r>
          </a:p>
          <a:p>
            <a:r>
              <a:rPr lang="en-US" sz="1800" b="1" dirty="0" smtClean="0"/>
              <a:t>Questions?</a:t>
            </a:r>
          </a:p>
          <a:p>
            <a:r>
              <a:rPr lang="en-US" sz="1800" b="1" dirty="0" smtClean="0"/>
              <a:t>Thank you for your time.</a:t>
            </a:r>
            <a:endParaRPr lang="en-US" sz="1800" b="1" dirty="0"/>
          </a:p>
        </p:txBody>
      </p:sp>
      <p:sp>
        <p:nvSpPr>
          <p:cNvPr id="4" name="Slide Number Placeholder 3"/>
          <p:cNvSpPr>
            <a:spLocks noGrp="1"/>
          </p:cNvSpPr>
          <p:nvPr>
            <p:ph type="sldNum" sz="quarter" idx="10"/>
          </p:nvPr>
        </p:nvSpPr>
        <p:spPr/>
        <p:txBody>
          <a:bodyPr/>
          <a:lstStyle/>
          <a:p>
            <a:fld id="{6F48C8E1-37FB-408A-9545-32C21486DC89}" type="slidenum">
              <a:rPr lang="en-US" smtClean="0"/>
              <a:pPr/>
              <a:t>11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2000" b="1" dirty="0" smtClean="0"/>
              <a:t>Just to take a look at the number of terms that are out</a:t>
            </a:r>
            <a:r>
              <a:rPr lang="en-US" sz="2000" b="1" baseline="0" dirty="0" smtClean="0"/>
              <a:t> there in place when we are referring to Green</a:t>
            </a:r>
          </a:p>
          <a:p>
            <a:r>
              <a:rPr lang="en-US" sz="2000" b="1" baseline="0" dirty="0" smtClean="0"/>
              <a:t>How many people have heard of at least one of these terms</a:t>
            </a:r>
            <a:r>
              <a:rPr lang="en-US" sz="2000" b="1" baseline="0" dirty="0" smtClean="0"/>
              <a:t>????</a:t>
            </a:r>
          </a:p>
          <a:p>
            <a:r>
              <a:rPr lang="en-US" sz="2000" b="1" baseline="0" dirty="0" smtClean="0"/>
              <a:t>The issue that we have when referring to green construction is the variety of these terms</a:t>
            </a:r>
          </a:p>
          <a:p>
            <a:r>
              <a:rPr lang="en-US" sz="2000" b="1" baseline="0" dirty="0" smtClean="0"/>
              <a:t>Are we referring to something sustainable or just someone looking at energy efficiency only to try and decrease costs?</a:t>
            </a:r>
          </a:p>
          <a:p>
            <a:r>
              <a:rPr lang="en-US" sz="2000" b="1" baseline="0" dirty="0" smtClean="0"/>
              <a:t>This presents a challenge when we are discussing the training of workers for green construction</a:t>
            </a:r>
            <a:endParaRPr lang="en-US" sz="2000" b="1" dirty="0"/>
          </a:p>
        </p:txBody>
      </p:sp>
      <p:sp>
        <p:nvSpPr>
          <p:cNvPr id="4" name="Slide Number Placeholder 3"/>
          <p:cNvSpPr>
            <a:spLocks noGrp="1"/>
          </p:cNvSpPr>
          <p:nvPr>
            <p:ph type="sldNum" sz="quarter" idx="10"/>
          </p:nvPr>
        </p:nvSpPr>
        <p:spPr/>
        <p:txBody>
          <a:bodyPr/>
          <a:lstStyle/>
          <a:p>
            <a:fld id="{6F48C8E1-37FB-408A-9545-32C21486DC89}"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sz="1800" baseline="0" dirty="0" smtClean="0"/>
              <a:t>B</a:t>
            </a:r>
            <a:r>
              <a:rPr lang="en-US" sz="1800" b="1" baseline="0" dirty="0" smtClean="0"/>
              <a:t>ackground: </a:t>
            </a:r>
            <a:r>
              <a:rPr lang="en-US" sz="1800" b="1" baseline="0" dirty="0" smtClean="0"/>
              <a:t>The UA under </a:t>
            </a:r>
            <a:r>
              <a:rPr lang="en-US" sz="1800" b="1" baseline="0" dirty="0" smtClean="0"/>
              <a:t>the Direction of </a:t>
            </a:r>
            <a:r>
              <a:rPr lang="en-US" sz="1800" b="1" baseline="0" dirty="0" smtClean="0"/>
              <a:t>our General </a:t>
            </a:r>
            <a:r>
              <a:rPr lang="en-US" sz="1800" b="1" baseline="0" dirty="0" smtClean="0"/>
              <a:t>President William </a:t>
            </a:r>
            <a:r>
              <a:rPr lang="en-US" sz="1800" b="1" baseline="0" dirty="0" smtClean="0"/>
              <a:t>Hite has been working on this area for a few years.</a:t>
            </a:r>
          </a:p>
          <a:p>
            <a:r>
              <a:rPr lang="en-US" sz="1800" b="1" baseline="0" dirty="0" smtClean="0"/>
              <a:t>A separate department was put into place in order to help facilitate the challenges associated with this sector of our work.</a:t>
            </a:r>
          </a:p>
          <a:p>
            <a:r>
              <a:rPr lang="en-US" sz="1800" b="1" baseline="0" dirty="0" smtClean="0"/>
              <a:t>New Director and directive within our training department to work on programs related to this.</a:t>
            </a:r>
            <a:endParaRPr lang="en-US" sz="1800" b="1" baseline="0" dirty="0" smtClean="0"/>
          </a:p>
          <a:p>
            <a:r>
              <a:rPr lang="en-US" sz="1800" b="1" baseline="0" dirty="0" smtClean="0"/>
              <a:t>Very Large commitment of money and resources being utilized in keeping our training up to date and ahead of the program</a:t>
            </a:r>
          </a:p>
          <a:p>
            <a:r>
              <a:rPr lang="en-US" sz="1800" b="1" baseline="0" dirty="0" smtClean="0"/>
              <a:t>Example is that the trailers are very costly to not only build but to maintain and transport around the country, every week they are being utilized and then we have the upkeep on them</a:t>
            </a:r>
          </a:p>
          <a:p>
            <a:r>
              <a:rPr lang="en-US" sz="1800" b="1" baseline="0" dirty="0" smtClean="0"/>
              <a:t>Currently have over 40 mobile trailers with 4 more being built now, all have new energy efficient or green component to them</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6F48C8E1-37FB-408A-9545-32C21486DC89}"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2000" b="1" dirty="0" smtClean="0"/>
              <a:t>Examples</a:t>
            </a:r>
            <a:r>
              <a:rPr lang="en-US" sz="2000" b="1" baseline="0" dirty="0" smtClean="0"/>
              <a:t> of Types of Work within the industry being performed by UA members and workers</a:t>
            </a:r>
          </a:p>
          <a:p>
            <a:r>
              <a:rPr lang="en-US" sz="2000" b="1" baseline="0" dirty="0" smtClean="0"/>
              <a:t>Not inclusive, many other types of </a:t>
            </a:r>
            <a:r>
              <a:rPr lang="en-US" sz="2000" b="1" baseline="0" dirty="0" smtClean="0"/>
              <a:t>areas</a:t>
            </a:r>
          </a:p>
          <a:p>
            <a:r>
              <a:rPr lang="en-US" sz="2000" b="1" baseline="0" dirty="0" smtClean="0"/>
              <a:t>Not only work for our </a:t>
            </a:r>
            <a:r>
              <a:rPr lang="en-US" sz="2000" b="1" baseline="0" dirty="0" err="1" smtClean="0"/>
              <a:t>journeyworkers</a:t>
            </a:r>
            <a:r>
              <a:rPr lang="en-US" sz="2000" b="1" baseline="0" dirty="0" smtClean="0"/>
              <a:t> but also for our apprentices</a:t>
            </a:r>
            <a:endParaRPr lang="en-US" sz="2000" b="1" baseline="0" dirty="0" smtClean="0"/>
          </a:p>
          <a:p>
            <a:endParaRPr lang="en-US" dirty="0"/>
          </a:p>
        </p:txBody>
      </p:sp>
      <p:sp>
        <p:nvSpPr>
          <p:cNvPr id="4" name="Slide Number Placeholder 3"/>
          <p:cNvSpPr>
            <a:spLocks noGrp="1"/>
          </p:cNvSpPr>
          <p:nvPr>
            <p:ph type="sldNum" sz="quarter" idx="10"/>
          </p:nvPr>
        </p:nvSpPr>
        <p:spPr/>
        <p:txBody>
          <a:bodyPr/>
          <a:lstStyle/>
          <a:p>
            <a:fld id="{6F48C8E1-37FB-408A-9545-32C21486DC89}"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800" b="1" dirty="0" smtClean="0"/>
              <a:t>Examples</a:t>
            </a:r>
            <a:r>
              <a:rPr lang="en-US" sz="1800" b="1" baseline="0" dirty="0" smtClean="0"/>
              <a:t> of current UA training programs</a:t>
            </a:r>
          </a:p>
          <a:p>
            <a:r>
              <a:rPr lang="en-US" sz="1800" b="1" baseline="0" dirty="0" smtClean="0"/>
              <a:t>Not inclusive, many other types of areas</a:t>
            </a:r>
          </a:p>
          <a:p>
            <a:pPr defTabSz="966612">
              <a:defRPr/>
            </a:pPr>
            <a:r>
              <a:rPr lang="en-US" sz="1800" b="1" baseline="0" dirty="0" smtClean="0"/>
              <a:t>Does not include our Mobile Energy Audit Training House</a:t>
            </a:r>
          </a:p>
          <a:p>
            <a:pPr defTabSz="966612">
              <a:defRPr/>
            </a:pPr>
            <a:r>
              <a:rPr lang="en-US" sz="1800" b="1" baseline="0" dirty="0" smtClean="0"/>
              <a:t>Example of the Green Awareness Program is that we have had approximately over 2,000 people receive this certification within the last two </a:t>
            </a:r>
            <a:r>
              <a:rPr lang="en-US" sz="1800" b="1" baseline="0" dirty="0" smtClean="0"/>
              <a:t>years</a:t>
            </a:r>
            <a:endParaRPr lang="en-US" sz="1800" b="1" baseline="0" dirty="0" smtClean="0"/>
          </a:p>
          <a:p>
            <a:pPr defTabSz="966612">
              <a:defRPr/>
            </a:pPr>
            <a:r>
              <a:rPr lang="en-US" sz="1800" b="1" baseline="0" dirty="0" smtClean="0"/>
              <a:t>A few hundred of gone through the Geothermal </a:t>
            </a:r>
            <a:r>
              <a:rPr lang="en-US" sz="1800" b="1" baseline="0" dirty="0" smtClean="0"/>
              <a:t>course</a:t>
            </a:r>
          </a:p>
          <a:p>
            <a:pPr defTabSz="966612">
              <a:defRPr/>
            </a:pPr>
            <a:r>
              <a:rPr lang="en-US" sz="1800" b="1" baseline="0" dirty="0" smtClean="0"/>
              <a:t>The percentage of individuals going through these courses has risen about 10% a year</a:t>
            </a:r>
            <a:endParaRPr lang="en-US" sz="1800" b="1" baseline="0" dirty="0" smtClean="0"/>
          </a:p>
          <a:p>
            <a:pPr defTabSz="966612">
              <a:defRPr/>
            </a:pPr>
            <a:r>
              <a:rPr lang="en-US" sz="1800" b="1" baseline="0" dirty="0" smtClean="0"/>
              <a:t>Many of our instructors including myself have gone through the USGBC LEED training in an effort to increase our knowledge in assembling our training </a:t>
            </a:r>
            <a:r>
              <a:rPr lang="en-US" sz="1800" b="1" baseline="0" dirty="0" smtClean="0"/>
              <a:t>programs</a:t>
            </a:r>
          </a:p>
          <a:p>
            <a:pPr defTabSz="966612">
              <a:defRPr/>
            </a:pPr>
            <a:r>
              <a:rPr lang="en-US" sz="1800" b="1" baseline="0" dirty="0" smtClean="0"/>
              <a:t>Expensive to setup initial trainer courses as you may need anywhere from $10,000 to over $100,00 in equipment and initial instructor costs</a:t>
            </a:r>
          </a:p>
          <a:p>
            <a:pPr defTabSz="966612">
              <a:defRPr/>
            </a:pPr>
            <a:r>
              <a:rPr lang="en-US" sz="1800" b="1" baseline="0" dirty="0" smtClean="0"/>
              <a:t>Downside is that if you do not invest you will be behind later, still putting forth money into the effort</a:t>
            </a:r>
            <a:endParaRPr lang="en-US" sz="1800" b="1"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6F48C8E1-37FB-408A-9545-32C21486DC89}"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2000" b="1" dirty="0" smtClean="0"/>
              <a:t>Past</a:t>
            </a:r>
            <a:r>
              <a:rPr lang="en-US" sz="2000" b="1" baseline="0" dirty="0" smtClean="0"/>
              <a:t> practice of training method</a:t>
            </a:r>
          </a:p>
          <a:p>
            <a:r>
              <a:rPr lang="en-US" sz="2000" b="1" baseline="0" dirty="0" smtClean="0"/>
              <a:t>Strong in Lecture based format covering a specific topic</a:t>
            </a:r>
          </a:p>
          <a:p>
            <a:r>
              <a:rPr lang="en-US" sz="2000" b="1" baseline="0" dirty="0" smtClean="0"/>
              <a:t>In front of class teaching and then intermingle with some lab time</a:t>
            </a:r>
          </a:p>
          <a:p>
            <a:r>
              <a:rPr lang="en-US" sz="2000" b="1" baseline="0" dirty="0" smtClean="0"/>
              <a:t>Had to spend some time covering basic theory and science principles</a:t>
            </a:r>
          </a:p>
          <a:p>
            <a:r>
              <a:rPr lang="en-US" sz="2000" b="1" baseline="0" dirty="0" smtClean="0"/>
              <a:t>Would occasionally see journeyworkers come back for a refresher type course</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6F48C8E1-37FB-408A-9545-32C21486DC89}"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800" b="1" baseline="0" dirty="0" smtClean="0"/>
              <a:t>Utilizing more of a combination of training methods such as lecture, interactive boards and response devices, computer based and increased shop time</a:t>
            </a:r>
          </a:p>
          <a:p>
            <a:r>
              <a:rPr lang="en-US" sz="1800" b="1" baseline="0" dirty="0" smtClean="0"/>
              <a:t>Finding that we are having to spend more time teaching basic theory in math and science to incoming workers due to an apparent decrease in their knowledge coming in from schools</a:t>
            </a:r>
          </a:p>
          <a:p>
            <a:r>
              <a:rPr lang="en-US" sz="1800" b="1" baseline="0" dirty="0" smtClean="0"/>
              <a:t>Due to increasing number of new products and regulations, having to schedule more advanced and continuing training</a:t>
            </a:r>
          </a:p>
          <a:p>
            <a:r>
              <a:rPr lang="en-US" sz="1800" b="1" baseline="0" dirty="0" smtClean="0"/>
              <a:t>Process is becoming more capital intensive as products and technology is an increased cost that was not a factor before</a:t>
            </a:r>
          </a:p>
          <a:p>
            <a:r>
              <a:rPr lang="en-US" sz="1800" b="1" baseline="0" dirty="0" smtClean="0"/>
              <a:t>Example on this would be to consider that our international training department as well as our local level apprenticeship training centers spend over $200 million a year on the running of our training programs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6F48C8E1-37FB-408A-9545-32C21486DC89}"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600" b="1" dirty="0" smtClean="0"/>
              <a:t>New LEED buildings being built require a more knowledgeable trained workforce</a:t>
            </a:r>
            <a:r>
              <a:rPr lang="en-US" sz="1600" b="1" baseline="0" dirty="0" smtClean="0"/>
              <a:t> to install and keep up with requirements</a:t>
            </a:r>
          </a:p>
          <a:p>
            <a:r>
              <a:rPr lang="en-US" sz="1600" b="1" baseline="0" dirty="0" smtClean="0"/>
              <a:t>Example of not wanting to loose a point with an incorrect installation of a system (Over 60% of LEED points come from systems that our workforce deals with)</a:t>
            </a:r>
          </a:p>
          <a:p>
            <a:r>
              <a:rPr lang="en-US" sz="1600" b="1" baseline="0" dirty="0" smtClean="0"/>
              <a:t>Local-State&amp; Federal regulations are being implemented in various regions as part of this movement, have to increase our training</a:t>
            </a:r>
          </a:p>
          <a:p>
            <a:r>
              <a:rPr lang="en-US" sz="1600" b="1" baseline="0" dirty="0" smtClean="0"/>
              <a:t>Customers have become more educated about these new systems by researching online or reading which has led for an increased need to ensure that our workforce is prepared to answer questions and explain these systems</a:t>
            </a:r>
          </a:p>
          <a:p>
            <a:r>
              <a:rPr lang="en-US" sz="1600" b="1" baseline="0" dirty="0" smtClean="0"/>
              <a:t>Large drive towards energy efficiency has led to more time being spent on identifying energy saving opportunities as well as the performing of audits in various areas</a:t>
            </a:r>
          </a:p>
          <a:p>
            <a:r>
              <a:rPr lang="en-US" sz="1600" b="1" baseline="0" dirty="0" smtClean="0"/>
              <a:t>New systems have different safety concerns such as multiple power sources, DC voltages instead of normal AC systems, crossing of electrical systems into standard HVAC systems in residential and commercial applications (combined heat and power cool units)</a:t>
            </a:r>
          </a:p>
          <a:p>
            <a:pPr defTabSz="966612">
              <a:defRPr/>
            </a:pPr>
            <a:r>
              <a:rPr lang="en-US" sz="1600" b="1" baseline="0" dirty="0" smtClean="0"/>
              <a:t>New Systems are very complex compared to systems previously in place </a:t>
            </a:r>
            <a:endParaRPr lang="en-US" sz="1600" b="1" baseline="0" dirty="0" smtClean="0"/>
          </a:p>
          <a:p>
            <a:pPr defTabSz="966612">
              <a:defRPr/>
            </a:pPr>
            <a:r>
              <a:rPr lang="en-US" sz="1600" b="1" baseline="0" dirty="0" smtClean="0"/>
              <a:t>Next </a:t>
            </a:r>
            <a:r>
              <a:rPr lang="en-US" sz="1600" b="1" baseline="0" dirty="0" smtClean="0"/>
              <a:t>slide is an example</a:t>
            </a:r>
          </a:p>
          <a:p>
            <a:endParaRPr lang="en-US" baseline="0" dirty="0" smtClean="0"/>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6F48C8E1-37FB-408A-9545-32C21486DC89}"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800" b="1" dirty="0" smtClean="0"/>
              <a:t>Example of the old versus new</a:t>
            </a:r>
          </a:p>
          <a:p>
            <a:r>
              <a:rPr lang="en-US" sz="1800" b="1" dirty="0" smtClean="0"/>
              <a:t>Top is the old style</a:t>
            </a:r>
            <a:r>
              <a:rPr lang="en-US" sz="1800" b="1" baseline="0" dirty="0" smtClean="0"/>
              <a:t> and bottom is the new</a:t>
            </a:r>
          </a:p>
          <a:p>
            <a:r>
              <a:rPr lang="en-US" sz="1800" b="1" baseline="0" dirty="0" smtClean="0"/>
              <a:t>Increased need to understand basic science theory principles as well as the time needed to teach how the bottom works versus the new style</a:t>
            </a:r>
          </a:p>
          <a:p>
            <a:r>
              <a:rPr lang="en-US" sz="1800" b="1" baseline="0" dirty="0" smtClean="0"/>
              <a:t>Need to educate our new apprentices as well as re-educating the existing workforce</a:t>
            </a:r>
          </a:p>
          <a:p>
            <a:r>
              <a:rPr lang="en-US" sz="1800" b="1" baseline="0" dirty="0" smtClean="0"/>
              <a:t>More time and monetary resources needed at the local level</a:t>
            </a:r>
            <a:endParaRPr lang="en-US" sz="1800" b="1" dirty="0"/>
          </a:p>
        </p:txBody>
      </p:sp>
      <p:sp>
        <p:nvSpPr>
          <p:cNvPr id="4" name="Slide Number Placeholder 3"/>
          <p:cNvSpPr>
            <a:spLocks noGrp="1"/>
          </p:cNvSpPr>
          <p:nvPr>
            <p:ph type="sldNum" sz="quarter" idx="10"/>
          </p:nvPr>
        </p:nvSpPr>
        <p:spPr/>
        <p:txBody>
          <a:bodyPr/>
          <a:lstStyle/>
          <a:p>
            <a:fld id="{6F48C8E1-37FB-408A-9545-32C21486DC89}"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E6248A8-C58C-41C0-BD78-296FA04A3CFC}" type="datetimeFigureOut">
              <a:rPr lang="en-US" smtClean="0"/>
              <a:pPr/>
              <a:t>10/27/2010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93A23A2-B486-43CC-B0E8-F047599ADEC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E6248A8-C58C-41C0-BD78-296FA04A3CFC}" type="datetimeFigureOut">
              <a:rPr lang="en-US" smtClean="0"/>
              <a:pPr/>
              <a:t>10/27/2010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A23A2-B486-43CC-B0E8-F047599ADEC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E6248A8-C58C-41C0-BD78-296FA04A3CFC}" type="datetimeFigureOut">
              <a:rPr lang="en-US" smtClean="0"/>
              <a:pPr/>
              <a:t>10/27/2010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A23A2-B486-43CC-B0E8-F047599ADEC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E6248A8-C58C-41C0-BD78-296FA04A3CFC}" type="datetimeFigureOut">
              <a:rPr lang="en-US" smtClean="0"/>
              <a:pPr/>
              <a:t>10/27/2010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A23A2-B486-43CC-B0E8-F047599ADEC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E6248A8-C58C-41C0-BD78-296FA04A3CFC}" type="datetimeFigureOut">
              <a:rPr lang="en-US" smtClean="0"/>
              <a:pPr/>
              <a:t>10/27/2010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A23A2-B486-43CC-B0E8-F047599ADEC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E6248A8-C58C-41C0-BD78-296FA04A3CFC}" type="datetimeFigureOut">
              <a:rPr lang="en-US" smtClean="0"/>
              <a:pPr/>
              <a:t>10/27/2010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A23A2-B486-43CC-B0E8-F047599ADEC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E6248A8-C58C-41C0-BD78-296FA04A3CFC}" type="datetimeFigureOut">
              <a:rPr lang="en-US" smtClean="0"/>
              <a:pPr/>
              <a:t>10/27/2010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3A23A2-B486-43CC-B0E8-F047599ADEC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E6248A8-C58C-41C0-BD78-296FA04A3CFC}" type="datetimeFigureOut">
              <a:rPr lang="en-US" smtClean="0"/>
              <a:pPr/>
              <a:t>10/27/2010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3A23A2-B486-43CC-B0E8-F047599ADEC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6248A8-C58C-41C0-BD78-296FA04A3CFC}" type="datetimeFigureOut">
              <a:rPr lang="en-US" smtClean="0"/>
              <a:pPr/>
              <a:t>10/27/2010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3A23A2-B486-43CC-B0E8-F047599ADEC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E6248A8-C58C-41C0-BD78-296FA04A3CFC}" type="datetimeFigureOut">
              <a:rPr lang="en-US" smtClean="0"/>
              <a:pPr/>
              <a:t>10/27/2010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A23A2-B486-43CC-B0E8-F047599ADEC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E6248A8-C58C-41C0-BD78-296FA04A3CFC}" type="datetimeFigureOut">
              <a:rPr lang="en-US" smtClean="0"/>
              <a:pPr/>
              <a:t>10/27/2010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93A23A2-B486-43CC-B0E8-F047599ADECF}"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E6248A8-C58C-41C0-BD78-296FA04A3CFC}" type="datetimeFigureOut">
              <a:rPr lang="en-US" smtClean="0"/>
              <a:pPr/>
              <a:t>10/27/2010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93A23A2-B486-43CC-B0E8-F047599ADECF}"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524000"/>
            <a:ext cx="8458200" cy="3733800"/>
          </a:xfrm>
        </p:spPr>
        <p:txBody>
          <a:bodyPr anchor="t"/>
          <a:lstStyle/>
          <a:p>
            <a:pPr algn="ctr"/>
            <a:r>
              <a:rPr lang="en-US" dirty="0" smtClean="0"/>
              <a:t>Sustainable </a:t>
            </a:r>
            <a:br>
              <a:rPr lang="en-US" dirty="0" smtClean="0"/>
            </a:br>
            <a:r>
              <a:rPr lang="en-US" dirty="0" smtClean="0"/>
              <a:t>Technology </a:t>
            </a:r>
            <a:br>
              <a:rPr lang="en-US" dirty="0" smtClean="0"/>
            </a:br>
            <a:r>
              <a:rPr lang="en-US" dirty="0" smtClean="0"/>
              <a:t>Training</a:t>
            </a:r>
            <a:endParaRPr lang="en-US" dirty="0"/>
          </a:p>
        </p:txBody>
      </p:sp>
      <p:pic>
        <p:nvPicPr>
          <p:cNvPr id="4" name="Picture 3" descr="4color_logo.jpg"/>
          <p:cNvPicPr>
            <a:picLocks noChangeAspect="1"/>
          </p:cNvPicPr>
          <p:nvPr/>
        </p:nvPicPr>
        <p:blipFill>
          <a:blip r:embed="rId3" cstate="print">
            <a:lum contrast="-2000"/>
          </a:blip>
          <a:stretch>
            <a:fillRect/>
          </a:stretch>
        </p:blipFill>
        <p:spPr>
          <a:xfrm>
            <a:off x="0" y="4082679"/>
            <a:ext cx="2819400" cy="2775321"/>
          </a:xfrm>
          <a:prstGeom prst="rect">
            <a:avLst/>
          </a:prstGeom>
          <a:effectLst>
            <a:outerShdw blurRad="76200" dist="12700" dir="8100000" sy="-23000" kx="800400" algn="br" rotWithShape="0">
              <a:prstClr val="black">
                <a:alpha val="20000"/>
              </a:prstClr>
            </a:outerShdw>
          </a:effectLst>
          <a:scene3d>
            <a:camera prst="perspectiveBelow"/>
            <a:lightRig rig="threePt" dir="t"/>
          </a:scene3d>
          <a:sp3d>
            <a:bevelT prst="relaxedInset"/>
          </a:sp3d>
        </p:spPr>
      </p:pic>
      <p:sp>
        <p:nvSpPr>
          <p:cNvPr id="5" name="TextBox 4"/>
          <p:cNvSpPr txBox="1"/>
          <p:nvPr/>
        </p:nvSpPr>
        <p:spPr>
          <a:xfrm>
            <a:off x="6019800" y="5791200"/>
            <a:ext cx="2743200" cy="923330"/>
          </a:xfrm>
          <a:prstGeom prst="rect">
            <a:avLst/>
          </a:prstGeom>
          <a:noFill/>
        </p:spPr>
        <p:txBody>
          <a:bodyPr wrap="square" rtlCol="0">
            <a:spAutoFit/>
          </a:bodyPr>
          <a:lstStyle/>
          <a:p>
            <a:r>
              <a:rPr lang="en-US" dirty="0" smtClean="0"/>
              <a:t>United Association </a:t>
            </a:r>
          </a:p>
          <a:p>
            <a:r>
              <a:rPr lang="en-US" dirty="0" smtClean="0"/>
              <a:t>Training Department</a:t>
            </a:r>
          </a:p>
          <a:p>
            <a:r>
              <a:rPr lang="en-US" dirty="0" smtClean="0"/>
              <a:t>Chris Haslinger</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en-US" sz="3600" b="1" dirty="0" smtClean="0"/>
              <a:t>Challenges</a:t>
            </a:r>
            <a:endParaRPr lang="en-US" sz="3600" b="1" dirty="0"/>
          </a:p>
        </p:txBody>
      </p:sp>
      <p:sp>
        <p:nvSpPr>
          <p:cNvPr id="3" name="Content Placeholder 2"/>
          <p:cNvSpPr>
            <a:spLocks noGrp="1"/>
          </p:cNvSpPr>
          <p:nvPr>
            <p:ph idx="1"/>
          </p:nvPr>
        </p:nvSpPr>
        <p:spPr/>
        <p:txBody>
          <a:bodyPr/>
          <a:lstStyle/>
          <a:p>
            <a:r>
              <a:rPr lang="en-US" dirty="0" smtClean="0"/>
              <a:t>Increasing Regulations</a:t>
            </a:r>
          </a:p>
          <a:p>
            <a:r>
              <a:rPr lang="en-US" dirty="0" smtClean="0"/>
              <a:t>Expense of Equipment</a:t>
            </a:r>
          </a:p>
          <a:p>
            <a:r>
              <a:rPr lang="en-US" dirty="0" smtClean="0"/>
              <a:t>Changing of Sustainable Movement Direction</a:t>
            </a:r>
          </a:p>
          <a:p>
            <a:r>
              <a:rPr lang="en-US" dirty="0" smtClean="0"/>
              <a:t>Promoting &amp; Training for Green Construction work while still maintaining focus on existing work</a:t>
            </a:r>
          </a:p>
          <a:p>
            <a:r>
              <a:rPr lang="en-US" dirty="0" smtClean="0"/>
              <a:t>Current economic conditions</a:t>
            </a:r>
          </a:p>
          <a:p>
            <a:r>
              <a:rPr lang="en-US" dirty="0" smtClean="0"/>
              <a:t>New participants in the “Green” Construction field</a:t>
            </a:r>
            <a:endParaRPr lang="en-US" dirty="0"/>
          </a:p>
        </p:txBody>
      </p:sp>
      <p:pic>
        <p:nvPicPr>
          <p:cNvPr id="4" name="Picture 3" descr="4color_logo.jpg"/>
          <p:cNvPicPr>
            <a:picLocks noChangeAspect="1"/>
          </p:cNvPicPr>
          <p:nvPr/>
        </p:nvPicPr>
        <p:blipFill>
          <a:blip r:embed="rId3" cstate="print">
            <a:lum contrast="-2000"/>
          </a:blip>
          <a:stretch>
            <a:fillRect/>
          </a:stretch>
        </p:blipFill>
        <p:spPr>
          <a:xfrm>
            <a:off x="0" y="5506212"/>
            <a:ext cx="1373258" cy="1351788"/>
          </a:xfrm>
          <a:prstGeom prst="rect">
            <a:avLst/>
          </a:prstGeom>
          <a:effectLst>
            <a:outerShdw blurRad="76200" dist="12700" dir="8100000" sy="-23000" kx="800400" algn="br" rotWithShape="0">
              <a:prstClr val="black">
                <a:alpha val="20000"/>
              </a:prstClr>
            </a:outerShdw>
          </a:effectLst>
          <a:scene3d>
            <a:camera prst="perspectiveBelow"/>
            <a:lightRig rig="threePt" dir="t"/>
          </a:scene3d>
          <a:sp3d>
            <a:bevelT prst="relaxedInset"/>
          </a:sp3d>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Conclusion</a:t>
            </a:r>
            <a:endParaRPr lang="en-US" dirty="0"/>
          </a:p>
        </p:txBody>
      </p:sp>
      <p:sp>
        <p:nvSpPr>
          <p:cNvPr id="3" name="Content Placeholder 2"/>
          <p:cNvSpPr>
            <a:spLocks noGrp="1"/>
          </p:cNvSpPr>
          <p:nvPr>
            <p:ph idx="1"/>
          </p:nvPr>
        </p:nvSpPr>
        <p:spPr/>
        <p:txBody>
          <a:bodyPr/>
          <a:lstStyle/>
          <a:p>
            <a:pPr>
              <a:lnSpc>
                <a:spcPct val="150000"/>
              </a:lnSpc>
            </a:pPr>
            <a:r>
              <a:rPr lang="en-US" sz="2800" dirty="0" smtClean="0"/>
              <a:t>Challenging task ahead</a:t>
            </a:r>
          </a:p>
          <a:p>
            <a:pPr>
              <a:lnSpc>
                <a:spcPct val="150000"/>
              </a:lnSpc>
            </a:pPr>
            <a:r>
              <a:rPr lang="en-US" sz="2800" dirty="0" smtClean="0"/>
              <a:t>Allocation of resources needed</a:t>
            </a:r>
          </a:p>
          <a:p>
            <a:pPr>
              <a:lnSpc>
                <a:spcPct val="150000"/>
              </a:lnSpc>
            </a:pPr>
            <a:r>
              <a:rPr lang="en-US" sz="2800" dirty="0" smtClean="0"/>
              <a:t>More educated workforce</a:t>
            </a:r>
          </a:p>
          <a:p>
            <a:pPr>
              <a:lnSpc>
                <a:spcPct val="150000"/>
              </a:lnSpc>
            </a:pPr>
            <a:endParaRPr lang="en-US" dirty="0" smtClean="0"/>
          </a:p>
          <a:p>
            <a:pPr algn="ctr">
              <a:buNone/>
            </a:pPr>
            <a:r>
              <a:rPr lang="en-US" sz="2800" dirty="0" smtClean="0"/>
              <a:t>Questions????</a:t>
            </a:r>
          </a:p>
          <a:p>
            <a:endParaRPr lang="en-US" dirty="0" smtClean="0"/>
          </a:p>
          <a:p>
            <a:endParaRPr lang="en-US" dirty="0"/>
          </a:p>
        </p:txBody>
      </p:sp>
      <p:pic>
        <p:nvPicPr>
          <p:cNvPr id="4" name="Picture 3" descr="4color_logo.jpg"/>
          <p:cNvPicPr>
            <a:picLocks noChangeAspect="1"/>
          </p:cNvPicPr>
          <p:nvPr/>
        </p:nvPicPr>
        <p:blipFill>
          <a:blip r:embed="rId3" cstate="print">
            <a:lum contrast="-2000"/>
          </a:blip>
          <a:stretch>
            <a:fillRect/>
          </a:stretch>
        </p:blipFill>
        <p:spPr>
          <a:xfrm>
            <a:off x="0" y="5506212"/>
            <a:ext cx="1373258" cy="1351788"/>
          </a:xfrm>
          <a:prstGeom prst="rect">
            <a:avLst/>
          </a:prstGeom>
          <a:effectLst>
            <a:outerShdw blurRad="76200" dist="12700" dir="8100000" sy="-23000" kx="800400" algn="br" rotWithShape="0">
              <a:prstClr val="black">
                <a:alpha val="20000"/>
              </a:prstClr>
            </a:outerShdw>
          </a:effectLst>
          <a:scene3d>
            <a:camera prst="perspectiveBelow"/>
            <a:lightRig rig="threePt" dir="t"/>
          </a:scene3d>
          <a:sp3d>
            <a:bevelT prst="relaxedInset"/>
          </a:sp3d>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5"/>
          <p:cNvSpPr>
            <a:spLocks noGrp="1"/>
          </p:cNvSpPr>
          <p:nvPr>
            <p:ph sz="half" idx="1"/>
          </p:nvPr>
        </p:nvSpPr>
        <p:spPr>
          <a:xfrm rot="20957372">
            <a:off x="498680" y="325236"/>
            <a:ext cx="4038600" cy="5745163"/>
          </a:xfrm>
        </p:spPr>
        <p:txBody>
          <a:bodyPr>
            <a:normAutofit/>
          </a:bodyPr>
          <a:lstStyle/>
          <a:p>
            <a:pPr algn="ctr">
              <a:buNone/>
            </a:pPr>
            <a:endParaRPr lang="en-US" dirty="0" smtClean="0">
              <a:solidFill>
                <a:schemeClr val="accent3">
                  <a:lumMod val="75000"/>
                </a:schemeClr>
              </a:solidFill>
            </a:endParaRPr>
          </a:p>
          <a:p>
            <a:pPr algn="ctr">
              <a:buNone/>
            </a:pPr>
            <a:r>
              <a:rPr lang="en-US" dirty="0" smtClean="0">
                <a:solidFill>
                  <a:schemeClr val="accent3">
                    <a:lumMod val="75000"/>
                  </a:schemeClr>
                </a:solidFill>
              </a:rPr>
              <a:t>“GREEN”</a:t>
            </a:r>
          </a:p>
          <a:p>
            <a:pPr algn="ctr">
              <a:buNone/>
            </a:pPr>
            <a:endParaRPr lang="en-US" dirty="0" smtClean="0">
              <a:solidFill>
                <a:schemeClr val="accent3">
                  <a:lumMod val="75000"/>
                </a:schemeClr>
              </a:solidFill>
            </a:endParaRPr>
          </a:p>
          <a:p>
            <a:pPr algn="ctr">
              <a:buNone/>
            </a:pPr>
            <a:r>
              <a:rPr lang="en-US" dirty="0" smtClean="0">
                <a:solidFill>
                  <a:schemeClr val="accent3">
                    <a:lumMod val="75000"/>
                  </a:schemeClr>
                </a:solidFill>
              </a:rPr>
              <a:t>“ENERGY EFFICIENT”</a:t>
            </a:r>
          </a:p>
          <a:p>
            <a:pPr algn="ctr">
              <a:buNone/>
            </a:pPr>
            <a:endParaRPr lang="en-US" dirty="0" smtClean="0">
              <a:solidFill>
                <a:schemeClr val="accent3">
                  <a:lumMod val="75000"/>
                </a:schemeClr>
              </a:solidFill>
            </a:endParaRPr>
          </a:p>
          <a:p>
            <a:pPr algn="ctr">
              <a:buNone/>
            </a:pPr>
            <a:r>
              <a:rPr lang="en-US" dirty="0" smtClean="0">
                <a:solidFill>
                  <a:schemeClr val="accent3">
                    <a:lumMod val="75000"/>
                  </a:schemeClr>
                </a:solidFill>
              </a:rPr>
              <a:t>“ENVIRONMENTALLY FRIENDLY”</a:t>
            </a:r>
          </a:p>
          <a:p>
            <a:pPr algn="ctr">
              <a:buNone/>
            </a:pPr>
            <a:endParaRPr lang="en-US" dirty="0" smtClean="0"/>
          </a:p>
          <a:p>
            <a:pPr algn="ctr">
              <a:buNone/>
            </a:pPr>
            <a:r>
              <a:rPr lang="en-US" dirty="0" smtClean="0">
                <a:solidFill>
                  <a:schemeClr val="accent3">
                    <a:lumMod val="75000"/>
                  </a:schemeClr>
                </a:solidFill>
              </a:rPr>
              <a:t>“RENEWABLE RESOURCE”</a:t>
            </a:r>
          </a:p>
          <a:p>
            <a:pPr algn="ctr">
              <a:buNone/>
            </a:pPr>
            <a:endParaRPr lang="en-US" dirty="0" smtClean="0">
              <a:solidFill>
                <a:schemeClr val="accent3">
                  <a:lumMod val="75000"/>
                </a:schemeClr>
              </a:solidFill>
            </a:endParaRPr>
          </a:p>
          <a:p>
            <a:pPr algn="ctr">
              <a:buNone/>
            </a:pPr>
            <a:r>
              <a:rPr lang="en-US" dirty="0" smtClean="0">
                <a:solidFill>
                  <a:schemeClr val="accent3">
                    <a:lumMod val="75000"/>
                  </a:schemeClr>
                </a:solidFill>
              </a:rPr>
              <a:t>“GREEN BUILDINGS”</a:t>
            </a:r>
          </a:p>
        </p:txBody>
      </p:sp>
      <p:sp>
        <p:nvSpPr>
          <p:cNvPr id="5" name="Content Placeholder 6"/>
          <p:cNvSpPr txBox="1">
            <a:spLocks/>
          </p:cNvSpPr>
          <p:nvPr/>
        </p:nvSpPr>
        <p:spPr>
          <a:xfrm rot="407365">
            <a:off x="4449372" y="519128"/>
            <a:ext cx="3975637" cy="5895944"/>
          </a:xfrm>
          <a:prstGeom prst="rect">
            <a:avLst/>
          </a:prstGeom>
        </p:spPr>
        <p:txBody>
          <a:bodyPr>
            <a:normAutofit/>
          </a:bodyPr>
          <a:lstStyle/>
          <a:p>
            <a:pPr marL="274320" marR="0" lvl="0" indent="-27432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2600" b="0" i="0" u="none" strike="noStrike" kern="1200" cap="none" spc="0" normalizeH="0" baseline="0" noProof="0" dirty="0" smtClean="0">
                <a:ln>
                  <a:noFill/>
                </a:ln>
                <a:solidFill>
                  <a:schemeClr val="accent3">
                    <a:lumMod val="75000"/>
                  </a:schemeClr>
                </a:solidFill>
                <a:effectLst/>
                <a:uLnTx/>
                <a:uFillTx/>
                <a:latin typeface="+mn-lt"/>
                <a:ea typeface="+mn-ea"/>
                <a:cs typeface="+mn-cs"/>
              </a:rPr>
              <a:t>“SUSTAINABLE”</a:t>
            </a:r>
          </a:p>
          <a:p>
            <a:pPr marL="274320" marR="0" lvl="0" indent="-27432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US" sz="2600" b="0" i="0" u="none" strike="noStrike" kern="1200" cap="none" spc="0" normalizeH="0" baseline="0" noProof="0" dirty="0" smtClean="0">
              <a:ln>
                <a:noFill/>
              </a:ln>
              <a:solidFill>
                <a:schemeClr val="accent3">
                  <a:lumMod val="75000"/>
                </a:schemeClr>
              </a:solidFill>
              <a:effectLst/>
              <a:uLnTx/>
              <a:uFillTx/>
              <a:latin typeface="+mn-lt"/>
              <a:ea typeface="+mn-ea"/>
              <a:cs typeface="+mn-cs"/>
            </a:endParaRPr>
          </a:p>
          <a:p>
            <a:pPr marL="274320" marR="0" lvl="0" indent="-27432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2600" b="0" i="0" u="none" strike="noStrike" kern="1200" cap="none" spc="0" normalizeH="0" baseline="0" noProof="0" dirty="0" smtClean="0">
                <a:ln>
                  <a:noFill/>
                </a:ln>
                <a:solidFill>
                  <a:schemeClr val="accent3">
                    <a:lumMod val="75000"/>
                  </a:schemeClr>
                </a:solidFill>
                <a:effectLst/>
                <a:uLnTx/>
                <a:uFillTx/>
                <a:latin typeface="+mn-lt"/>
                <a:ea typeface="+mn-ea"/>
                <a:cs typeface="+mn-cs"/>
              </a:rPr>
              <a:t>“RENEWABLE”</a:t>
            </a:r>
          </a:p>
          <a:p>
            <a:pPr marL="274320" marR="0" lvl="0" indent="-27432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US" sz="2600" b="0" i="0" u="none" strike="noStrike" kern="1200" cap="none" spc="0" normalizeH="0" baseline="0" noProof="0" dirty="0" smtClean="0">
              <a:ln>
                <a:noFill/>
              </a:ln>
              <a:solidFill>
                <a:schemeClr val="accent3">
                  <a:lumMod val="75000"/>
                </a:schemeClr>
              </a:solidFill>
              <a:effectLst/>
              <a:uLnTx/>
              <a:uFillTx/>
              <a:latin typeface="+mn-lt"/>
              <a:ea typeface="+mn-ea"/>
              <a:cs typeface="+mn-cs"/>
            </a:endParaRPr>
          </a:p>
          <a:p>
            <a:pPr marL="274320" marR="0" lvl="0" indent="-27432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2600" b="0" i="0" u="none" strike="noStrike" kern="1200" cap="none" spc="0" normalizeH="0" baseline="0" noProof="0" dirty="0" smtClean="0">
                <a:ln>
                  <a:noFill/>
                </a:ln>
                <a:solidFill>
                  <a:schemeClr val="accent3">
                    <a:lumMod val="75000"/>
                  </a:schemeClr>
                </a:solidFill>
                <a:effectLst/>
                <a:uLnTx/>
                <a:uFillTx/>
                <a:latin typeface="+mn-lt"/>
                <a:ea typeface="+mn-ea"/>
                <a:cs typeface="+mn-cs"/>
              </a:rPr>
              <a:t>“SUSTAINABLE ENERGY”</a:t>
            </a:r>
          </a:p>
          <a:p>
            <a:pPr marL="274320" marR="0" lvl="0" indent="-27432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US" sz="2600" b="0" i="0" u="none" strike="noStrike" kern="1200" cap="none" spc="0" normalizeH="0" baseline="0" noProof="0" dirty="0" smtClean="0">
              <a:ln>
                <a:noFill/>
              </a:ln>
              <a:solidFill>
                <a:schemeClr val="accent3">
                  <a:lumMod val="75000"/>
                </a:schemeClr>
              </a:solidFill>
              <a:effectLst/>
              <a:uLnTx/>
              <a:uFillTx/>
              <a:latin typeface="+mn-lt"/>
              <a:ea typeface="+mn-ea"/>
              <a:cs typeface="+mn-cs"/>
            </a:endParaRPr>
          </a:p>
          <a:p>
            <a:pPr marL="274320" marR="0" lvl="0" indent="-27432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2600" b="0" i="0" u="none" strike="noStrike" kern="1200" cap="none" spc="0" normalizeH="0" baseline="0" noProof="0" dirty="0" smtClean="0">
                <a:ln>
                  <a:noFill/>
                </a:ln>
                <a:solidFill>
                  <a:schemeClr val="accent3">
                    <a:lumMod val="75000"/>
                  </a:schemeClr>
                </a:solidFill>
                <a:effectLst/>
                <a:uLnTx/>
                <a:uFillTx/>
                <a:latin typeface="+mn-lt"/>
                <a:ea typeface="+mn-ea"/>
                <a:cs typeface="+mn-cs"/>
              </a:rPr>
              <a:t>“HIGH PERFORMING BUILDING”</a:t>
            </a:r>
          </a:p>
          <a:p>
            <a:pPr marL="274320" marR="0" lvl="0" indent="-27432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US" sz="2600" b="0" i="0" u="none" strike="noStrike" kern="1200" cap="none" spc="0" normalizeH="0" baseline="0" noProof="0" dirty="0" smtClean="0">
              <a:ln>
                <a:noFill/>
              </a:ln>
              <a:solidFill>
                <a:schemeClr val="accent3">
                  <a:lumMod val="75000"/>
                </a:schemeClr>
              </a:solidFill>
              <a:effectLst/>
              <a:uLnTx/>
              <a:uFillTx/>
              <a:latin typeface="+mn-lt"/>
              <a:ea typeface="+mn-ea"/>
              <a:cs typeface="+mn-cs"/>
            </a:endParaRPr>
          </a:p>
          <a:p>
            <a:pPr marL="274320" marR="0" lvl="0" indent="-27432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2600" b="0" i="0" u="none" strike="noStrike" kern="1200" cap="none" spc="0" normalizeH="0" baseline="0" noProof="0" dirty="0" smtClean="0">
                <a:ln>
                  <a:noFill/>
                </a:ln>
                <a:solidFill>
                  <a:schemeClr val="accent3">
                    <a:lumMod val="75000"/>
                  </a:schemeClr>
                </a:solidFill>
                <a:effectLst/>
                <a:uLnTx/>
                <a:uFillTx/>
                <a:latin typeface="+mn-lt"/>
                <a:ea typeface="+mn-ea"/>
                <a:cs typeface="+mn-cs"/>
              </a:rPr>
              <a:t>“CARBON NEUTRAL”</a:t>
            </a:r>
          </a:p>
          <a:p>
            <a:pPr marL="274320" marR="0" lvl="0" indent="-27432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US" sz="2600" b="0" i="0" u="none" strike="noStrike" kern="1200" cap="none" spc="0" normalizeH="0" baseline="0" noProof="0" dirty="0" smtClean="0">
              <a:ln>
                <a:noFill/>
              </a:ln>
              <a:solidFill>
                <a:schemeClr val="accent3">
                  <a:lumMod val="75000"/>
                </a:schemeClr>
              </a:solidFill>
              <a:effectLst/>
              <a:uLnTx/>
              <a:uFillTx/>
              <a:latin typeface="+mn-lt"/>
              <a:ea typeface="+mn-ea"/>
              <a:cs typeface="+mn-cs"/>
            </a:endParaRPr>
          </a:p>
          <a:p>
            <a:pPr marL="274320" marR="0" lvl="0" indent="-27432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2600" b="0" i="0" u="none" strike="noStrike" kern="1200" cap="none" spc="0" normalizeH="0" baseline="0" noProof="0" dirty="0" smtClean="0">
                <a:ln>
                  <a:noFill/>
                </a:ln>
                <a:solidFill>
                  <a:schemeClr val="accent3">
                    <a:lumMod val="75000"/>
                  </a:schemeClr>
                </a:solidFill>
                <a:effectLst/>
                <a:uLnTx/>
                <a:uFillTx/>
                <a:latin typeface="+mn-lt"/>
                <a:ea typeface="+mn-ea"/>
                <a:cs typeface="+mn-cs"/>
              </a:rPr>
              <a:t>“NET-ZERO BUILDING”</a:t>
            </a:r>
          </a:p>
          <a:p>
            <a:pPr marL="274320" marR="0" lvl="0" indent="-27432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US" sz="2600" b="0" i="0" u="none" strike="noStrike" kern="1200" cap="none" spc="0" normalizeH="0" baseline="0" noProof="0" dirty="0" smtClean="0">
              <a:ln>
                <a:noFill/>
              </a:ln>
              <a:solidFill>
                <a:schemeClr val="accent3">
                  <a:lumMod val="75000"/>
                </a:schemeClr>
              </a:solidFill>
              <a:effectLst/>
              <a:uLnTx/>
              <a:uFillTx/>
              <a:latin typeface="+mn-lt"/>
              <a:ea typeface="+mn-ea"/>
              <a:cs typeface="+mn-cs"/>
            </a:endParaRPr>
          </a:p>
          <a:p>
            <a:pPr marL="274320" marR="0" lvl="0" indent="-27432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US" sz="2600" b="0" i="0" u="none" strike="noStrike" kern="1200" cap="none" spc="0" normalizeH="0" baseline="0" noProof="0" dirty="0" smtClean="0">
              <a:ln>
                <a:noFill/>
              </a:ln>
              <a:solidFill>
                <a:schemeClr val="accent3">
                  <a:lumMod val="75000"/>
                </a:schemeClr>
              </a:solidFill>
              <a:effectLst/>
              <a:uLnTx/>
              <a:uFillTx/>
              <a:latin typeface="+mn-lt"/>
              <a:ea typeface="+mn-ea"/>
              <a:cs typeface="+mn-cs"/>
            </a:endParaRPr>
          </a:p>
          <a:p>
            <a:pPr marL="274320" marR="0" lvl="0" indent="-27432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US" sz="2600" b="0" i="0" u="none" strike="noStrike" kern="1200" cap="none" spc="0" normalizeH="0" baseline="0" noProof="0" dirty="0" smtClean="0">
              <a:ln>
                <a:noFill/>
              </a:ln>
              <a:solidFill>
                <a:schemeClr val="accent3">
                  <a:lumMod val="75000"/>
                </a:schemeClr>
              </a:solidFill>
              <a:effectLst/>
              <a:uLnTx/>
              <a:uFillTx/>
              <a:latin typeface="+mn-lt"/>
              <a:ea typeface="+mn-ea"/>
              <a:cs typeface="+mn-cs"/>
            </a:endParaRPr>
          </a:p>
          <a:p>
            <a:pPr marL="274320" marR="0" lvl="0" indent="-27432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US" sz="2600" b="0" i="0" u="none" strike="noStrike" kern="1200" cap="none" spc="0" normalizeH="0" baseline="0" noProof="0" dirty="0" smtClean="0">
              <a:ln>
                <a:noFill/>
              </a:ln>
              <a:solidFill>
                <a:schemeClr val="accent3">
                  <a:lumMod val="75000"/>
                </a:schemeClr>
              </a:solidFill>
              <a:effectLst/>
              <a:uLnTx/>
              <a:uFillTx/>
              <a:latin typeface="+mn-lt"/>
              <a:ea typeface="+mn-ea"/>
              <a:cs typeface="+mn-cs"/>
            </a:endParaRPr>
          </a:p>
          <a:p>
            <a:pPr marL="274320" marR="0" lvl="0" indent="-27432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US" sz="2600" b="0" i="0" u="none" strike="noStrike" kern="1200" cap="none" spc="0" normalizeH="0" baseline="0" noProof="0" dirty="0" smtClean="0">
              <a:ln>
                <a:noFill/>
              </a:ln>
              <a:solidFill>
                <a:schemeClr val="accent3">
                  <a:lumMod val="75000"/>
                </a:schemeClr>
              </a:solidFill>
              <a:effectLst/>
              <a:uLnTx/>
              <a:uFillTx/>
              <a:latin typeface="+mn-lt"/>
              <a:ea typeface="+mn-ea"/>
              <a:cs typeface="+mn-cs"/>
            </a:endParaRPr>
          </a:p>
          <a:p>
            <a:pPr marL="274320" marR="0" lvl="0" indent="-27432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US" sz="2600" b="0" i="0" u="none" strike="noStrike" kern="1200" cap="none" spc="0" normalizeH="0" baseline="0" noProof="0" dirty="0" smtClean="0">
              <a:ln>
                <a:noFill/>
              </a:ln>
              <a:solidFill>
                <a:schemeClr val="accent3">
                  <a:lumMod val="75000"/>
                </a:schemeClr>
              </a:solidFill>
              <a:effectLst/>
              <a:uLnTx/>
              <a:uFillTx/>
              <a:latin typeface="+mn-lt"/>
              <a:ea typeface="+mn-ea"/>
              <a:cs typeface="+mn-cs"/>
            </a:endParaRPr>
          </a:p>
          <a:p>
            <a:pPr marL="274320" marR="0" lvl="0" indent="-27432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US" sz="2600" b="0" i="0" u="none" strike="noStrike" kern="1200" cap="none" spc="0" normalizeH="0" baseline="0" noProof="0" dirty="0" smtClean="0">
              <a:ln>
                <a:noFill/>
              </a:ln>
              <a:solidFill>
                <a:schemeClr val="accent3">
                  <a:lumMod val="75000"/>
                </a:schemeClr>
              </a:solidFill>
              <a:effectLst/>
              <a:uLnTx/>
              <a:uFillTx/>
              <a:latin typeface="+mn-lt"/>
              <a:ea typeface="+mn-ea"/>
              <a:cs typeface="+mn-cs"/>
            </a:endParaRPr>
          </a:p>
          <a:p>
            <a:pPr marL="274320" marR="0" lvl="0" indent="-27432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US" sz="2600" b="0" i="0" u="none" strike="noStrike" kern="1200" cap="none" spc="0" normalizeH="0" baseline="0" noProof="0" dirty="0">
              <a:ln>
                <a:noFill/>
              </a:ln>
              <a:solidFill>
                <a:schemeClr val="accent3">
                  <a:lumMod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pPr algn="ctr"/>
            <a:r>
              <a:rPr lang="en-US" sz="4400" b="1" dirty="0" smtClean="0"/>
              <a:t>UA Sustainable Technology Initiatives</a:t>
            </a:r>
            <a:r>
              <a:rPr lang="en-US" b="1" dirty="0" smtClean="0"/>
              <a:t/>
            </a:r>
            <a:br>
              <a:rPr lang="en-US" b="1" dirty="0" smtClean="0"/>
            </a:br>
            <a:endParaRPr lang="en-US" dirty="0"/>
          </a:p>
        </p:txBody>
      </p:sp>
      <p:sp>
        <p:nvSpPr>
          <p:cNvPr id="3" name="Subtitle 2"/>
          <p:cNvSpPr>
            <a:spLocks noGrp="1"/>
          </p:cNvSpPr>
          <p:nvPr>
            <p:ph idx="1"/>
          </p:nvPr>
        </p:nvSpPr>
        <p:spPr>
          <a:xfrm>
            <a:off x="457200" y="1143000"/>
            <a:ext cx="8686800" cy="4525963"/>
          </a:xfrm>
          <a:effectLst>
            <a:reflection blurRad="6350" stA="52000" endA="300" endPos="35000" dir="5400000" sy="-100000" algn="bl" rotWithShape="0"/>
          </a:effectLst>
        </p:spPr>
        <p:txBody>
          <a:bodyPr>
            <a:normAutofit/>
          </a:bodyPr>
          <a:lstStyle/>
          <a:p>
            <a:r>
              <a:rPr lang="en-US" sz="2200" b="1" dirty="0" smtClean="0"/>
              <a:t>Sustainable Technology Department</a:t>
            </a:r>
          </a:p>
          <a:p>
            <a:pPr lvl="1"/>
            <a:r>
              <a:rPr lang="en-US" sz="2200" b="1" dirty="0" smtClean="0"/>
              <a:t>Director Steve Allen</a:t>
            </a:r>
          </a:p>
          <a:p>
            <a:r>
              <a:rPr lang="en-US" sz="2200" b="1" dirty="0" smtClean="0"/>
              <a:t>UA Training Department</a:t>
            </a:r>
          </a:p>
          <a:p>
            <a:pPr lvl="1"/>
            <a:r>
              <a:rPr lang="en-US" sz="2200" b="1" dirty="0" smtClean="0"/>
              <a:t>Director of Training Michael Arndt</a:t>
            </a:r>
          </a:p>
          <a:p>
            <a:r>
              <a:rPr lang="en-US" sz="2200" b="1" dirty="0" smtClean="0"/>
              <a:t>Green Plumbers USA Partnership</a:t>
            </a:r>
          </a:p>
          <a:p>
            <a:r>
              <a:rPr lang="en-US" sz="2200" b="1" dirty="0" smtClean="0"/>
              <a:t>Green Mechanical Council</a:t>
            </a:r>
          </a:p>
          <a:p>
            <a:r>
              <a:rPr lang="en-US" sz="2200" b="1" dirty="0" smtClean="0"/>
              <a:t>Emerald Cities</a:t>
            </a:r>
          </a:p>
          <a:p>
            <a:r>
              <a:rPr lang="en-US" sz="2200" b="1" dirty="0" smtClean="0"/>
              <a:t>USGBC Education Provider Status</a:t>
            </a:r>
          </a:p>
          <a:p>
            <a:r>
              <a:rPr lang="en-US" sz="2200" b="1" dirty="0" smtClean="0"/>
              <a:t>Mobile Sustainable Technology Demonstration Trailers</a:t>
            </a:r>
          </a:p>
          <a:p>
            <a:endParaRPr lang="en-US" b="1" dirty="0" smtClean="0"/>
          </a:p>
          <a:p>
            <a:endParaRPr lang="en-US" b="1" dirty="0"/>
          </a:p>
        </p:txBody>
      </p:sp>
      <p:pic>
        <p:nvPicPr>
          <p:cNvPr id="6" name="Picture 5" descr="G1.jpg"/>
          <p:cNvPicPr>
            <a:picLocks noChangeAspect="1"/>
          </p:cNvPicPr>
          <p:nvPr/>
        </p:nvPicPr>
        <p:blipFill>
          <a:blip r:embed="rId3" cstate="print"/>
          <a:stretch>
            <a:fillRect/>
          </a:stretch>
        </p:blipFill>
        <p:spPr>
          <a:xfrm>
            <a:off x="5029200" y="4953000"/>
            <a:ext cx="4114800" cy="1905000"/>
          </a:xfrm>
          <a:prstGeom prst="rect">
            <a:avLst/>
          </a:prstGeom>
        </p:spPr>
      </p:pic>
      <p:pic>
        <p:nvPicPr>
          <p:cNvPr id="9" name="Picture 8" descr="G2.jpg"/>
          <p:cNvPicPr>
            <a:picLocks noChangeAspect="1"/>
          </p:cNvPicPr>
          <p:nvPr/>
        </p:nvPicPr>
        <p:blipFill>
          <a:blip r:embed="rId4" cstate="print"/>
          <a:stretch>
            <a:fillRect/>
          </a:stretch>
        </p:blipFill>
        <p:spPr>
          <a:xfrm>
            <a:off x="0" y="4953000"/>
            <a:ext cx="5029200" cy="19050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pPr algn="ctr"/>
            <a:r>
              <a:rPr lang="en-US" b="1" dirty="0" smtClean="0"/>
              <a:t>Sustainable Fields within the UA </a:t>
            </a:r>
            <a:br>
              <a:rPr lang="en-US" b="1" dirty="0" smtClean="0"/>
            </a:br>
            <a:endParaRPr lang="en-US" dirty="0"/>
          </a:p>
        </p:txBody>
      </p:sp>
      <p:sp>
        <p:nvSpPr>
          <p:cNvPr id="3" name="Subtitle 2"/>
          <p:cNvSpPr>
            <a:spLocks noGrp="1"/>
          </p:cNvSpPr>
          <p:nvPr>
            <p:ph sz="half" idx="1"/>
          </p:nvPr>
        </p:nvSpPr>
        <p:spPr>
          <a:xfrm>
            <a:off x="457200" y="1447800"/>
            <a:ext cx="4038600" cy="4434840"/>
          </a:xfrm>
          <a:effectLst>
            <a:reflection blurRad="6350" stA="52000" endA="300" endPos="35000" dir="5400000" sy="-100000" algn="bl" rotWithShape="0"/>
          </a:effectLst>
        </p:spPr>
        <p:txBody>
          <a:bodyPr>
            <a:normAutofit lnSpcReduction="10000"/>
          </a:bodyPr>
          <a:lstStyle/>
          <a:p>
            <a:r>
              <a:rPr lang="en-US" sz="3600" b="1" dirty="0" smtClean="0"/>
              <a:t>Air Conditioning</a:t>
            </a:r>
          </a:p>
          <a:p>
            <a:r>
              <a:rPr lang="en-US" sz="3600" b="1" dirty="0" smtClean="0"/>
              <a:t>Heating</a:t>
            </a:r>
          </a:p>
          <a:p>
            <a:r>
              <a:rPr lang="en-US" sz="3600" b="1" dirty="0" smtClean="0"/>
              <a:t>Refrigeration</a:t>
            </a:r>
          </a:p>
          <a:p>
            <a:r>
              <a:rPr lang="en-US" sz="3600" b="1" dirty="0" smtClean="0"/>
              <a:t>Ventilation</a:t>
            </a:r>
          </a:p>
          <a:p>
            <a:r>
              <a:rPr lang="en-US" sz="3600" b="1" dirty="0" smtClean="0"/>
              <a:t>Fire Protection</a:t>
            </a:r>
            <a:endParaRPr lang="en-US" sz="3600" b="1" dirty="0"/>
          </a:p>
        </p:txBody>
      </p:sp>
      <p:sp>
        <p:nvSpPr>
          <p:cNvPr id="8" name="Content Placeholder 7"/>
          <p:cNvSpPr>
            <a:spLocks noGrp="1"/>
          </p:cNvSpPr>
          <p:nvPr>
            <p:ph sz="half" idx="2"/>
          </p:nvPr>
        </p:nvSpPr>
        <p:spPr>
          <a:xfrm>
            <a:off x="4648200" y="1143000"/>
            <a:ext cx="4038600" cy="4739640"/>
          </a:xfrm>
        </p:spPr>
        <p:txBody>
          <a:bodyPr>
            <a:normAutofit lnSpcReduction="10000"/>
          </a:bodyPr>
          <a:lstStyle/>
          <a:p>
            <a:pPr algn="ctr">
              <a:buNone/>
            </a:pPr>
            <a:r>
              <a:rPr lang="en-US" dirty="0" smtClean="0"/>
              <a:t>Examples</a:t>
            </a:r>
          </a:p>
          <a:p>
            <a:r>
              <a:rPr lang="en-US" dirty="0" smtClean="0"/>
              <a:t>Thermal Storage</a:t>
            </a:r>
          </a:p>
          <a:p>
            <a:r>
              <a:rPr lang="en-US" dirty="0" smtClean="0"/>
              <a:t>Rain Water Harvesting</a:t>
            </a:r>
          </a:p>
          <a:p>
            <a:r>
              <a:rPr lang="en-US" dirty="0" smtClean="0"/>
              <a:t>Dedicated Outdoor Air Systems</a:t>
            </a:r>
          </a:p>
          <a:p>
            <a:r>
              <a:rPr lang="en-US" dirty="0" smtClean="0"/>
              <a:t>Indirect Evaporative Systems</a:t>
            </a:r>
          </a:p>
          <a:p>
            <a:r>
              <a:rPr lang="en-US" dirty="0" smtClean="0"/>
              <a:t>Solar Water Heating</a:t>
            </a:r>
          </a:p>
          <a:p>
            <a:r>
              <a:rPr lang="en-US" dirty="0" smtClean="0"/>
              <a:t>Energy Recovery Ventilator</a:t>
            </a:r>
          </a:p>
          <a:p>
            <a:r>
              <a:rPr lang="en-US" dirty="0" smtClean="0"/>
              <a:t>Misting Systems</a:t>
            </a:r>
          </a:p>
        </p:txBody>
      </p:sp>
      <p:pic>
        <p:nvPicPr>
          <p:cNvPr id="4" name="Picture 3" descr="4color_logo.jpg"/>
          <p:cNvPicPr>
            <a:picLocks noChangeAspect="1"/>
          </p:cNvPicPr>
          <p:nvPr/>
        </p:nvPicPr>
        <p:blipFill>
          <a:blip r:embed="rId3" cstate="print">
            <a:lum contrast="-2000"/>
          </a:blip>
          <a:stretch>
            <a:fillRect/>
          </a:stretch>
        </p:blipFill>
        <p:spPr>
          <a:xfrm>
            <a:off x="0" y="5506212"/>
            <a:ext cx="1373258" cy="1351788"/>
          </a:xfrm>
          <a:prstGeom prst="rect">
            <a:avLst/>
          </a:prstGeom>
          <a:effectLst>
            <a:outerShdw blurRad="76200" dist="12700" dir="8100000" sy="-23000" kx="800400" algn="br" rotWithShape="0">
              <a:prstClr val="black">
                <a:alpha val="20000"/>
              </a:prstClr>
            </a:outerShdw>
          </a:effectLst>
          <a:scene3d>
            <a:camera prst="perspectiveBelow"/>
            <a:lightRig rig="threePt" dir="t"/>
          </a:scene3d>
          <a:sp3d>
            <a:bevelT prst="relaxedInset"/>
          </a:sp3d>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457200"/>
            <a:ext cx="8229600" cy="591312"/>
          </a:xfrm>
        </p:spPr>
        <p:txBody>
          <a:bodyPr anchor="t">
            <a:normAutofit fontScale="90000"/>
          </a:bodyPr>
          <a:lstStyle/>
          <a:p>
            <a:pPr algn="ctr"/>
            <a:r>
              <a:rPr lang="en-US" sz="3600" b="1" dirty="0" smtClean="0"/>
              <a:t>UA Sustainable Technology Programs</a:t>
            </a:r>
            <a:r>
              <a:rPr lang="en-US" b="1" dirty="0" smtClean="0"/>
              <a:t/>
            </a:r>
            <a:br>
              <a:rPr lang="en-US" b="1" dirty="0" smtClean="0"/>
            </a:br>
            <a:endParaRPr lang="en-US" dirty="0"/>
          </a:p>
        </p:txBody>
      </p:sp>
      <p:pic>
        <p:nvPicPr>
          <p:cNvPr id="4" name="Picture 3" descr="4color_logo.jpg"/>
          <p:cNvPicPr>
            <a:picLocks noChangeAspect="1"/>
          </p:cNvPicPr>
          <p:nvPr/>
        </p:nvPicPr>
        <p:blipFill>
          <a:blip r:embed="rId3" cstate="print">
            <a:lum contrast="-2000"/>
          </a:blip>
          <a:stretch>
            <a:fillRect/>
          </a:stretch>
        </p:blipFill>
        <p:spPr>
          <a:xfrm>
            <a:off x="0" y="5506212"/>
            <a:ext cx="1373258" cy="1351788"/>
          </a:xfrm>
          <a:prstGeom prst="rect">
            <a:avLst/>
          </a:prstGeom>
          <a:effectLst>
            <a:outerShdw blurRad="76200" dist="12700" dir="8100000" sy="-23000" kx="800400" algn="br" rotWithShape="0">
              <a:prstClr val="black">
                <a:alpha val="20000"/>
              </a:prstClr>
            </a:outerShdw>
          </a:effectLst>
          <a:scene3d>
            <a:camera prst="perspectiveBelow"/>
            <a:lightRig rig="threePt" dir="t"/>
          </a:scene3d>
          <a:sp3d>
            <a:bevelT prst="relaxedInset"/>
          </a:sp3d>
        </p:spPr>
      </p:pic>
      <p:sp>
        <p:nvSpPr>
          <p:cNvPr id="9" name="Content Placeholder 7"/>
          <p:cNvSpPr>
            <a:spLocks noGrp="1"/>
          </p:cNvSpPr>
          <p:nvPr>
            <p:ph sz="half" idx="2"/>
          </p:nvPr>
        </p:nvSpPr>
        <p:spPr>
          <a:xfrm>
            <a:off x="228600" y="1219200"/>
            <a:ext cx="4038600" cy="4434840"/>
          </a:xfrm>
        </p:spPr>
        <p:txBody>
          <a:bodyPr>
            <a:normAutofit lnSpcReduction="10000"/>
          </a:bodyPr>
          <a:lstStyle/>
          <a:p>
            <a:r>
              <a:rPr lang="en-US" dirty="0" smtClean="0"/>
              <a:t>Green Awareness Program &amp; Certification</a:t>
            </a:r>
          </a:p>
          <a:p>
            <a:r>
              <a:rPr lang="en-US" dirty="0" smtClean="0"/>
              <a:t>Water Audit Program</a:t>
            </a:r>
          </a:p>
          <a:p>
            <a:r>
              <a:rPr lang="en-US" dirty="0" smtClean="0"/>
              <a:t>Energy Audit Certification</a:t>
            </a:r>
          </a:p>
          <a:p>
            <a:r>
              <a:rPr lang="en-US" dirty="0" smtClean="0"/>
              <a:t>Geothermal Installation Certification</a:t>
            </a:r>
          </a:p>
          <a:p>
            <a:r>
              <a:rPr lang="en-US" dirty="0" smtClean="0"/>
              <a:t>Associate Degree Program</a:t>
            </a:r>
          </a:p>
          <a:p>
            <a:r>
              <a:rPr lang="en-US" dirty="0" smtClean="0"/>
              <a:t>Combustion Analysis </a:t>
            </a:r>
          </a:p>
          <a:p>
            <a:pPr>
              <a:buNone/>
            </a:pPr>
            <a:endParaRPr lang="en-US" dirty="0" smtClean="0"/>
          </a:p>
          <a:p>
            <a:endParaRPr lang="en-US" dirty="0" smtClean="0"/>
          </a:p>
          <a:p>
            <a:endParaRPr lang="en-US" dirty="0" smtClean="0"/>
          </a:p>
        </p:txBody>
      </p:sp>
      <p:sp>
        <p:nvSpPr>
          <p:cNvPr id="11" name="Content Placeholder 7"/>
          <p:cNvSpPr>
            <a:spLocks noGrp="1"/>
          </p:cNvSpPr>
          <p:nvPr>
            <p:ph sz="half" idx="2"/>
          </p:nvPr>
        </p:nvSpPr>
        <p:spPr>
          <a:xfrm>
            <a:off x="4648200" y="1295400"/>
            <a:ext cx="4038600" cy="4434840"/>
          </a:xfrm>
        </p:spPr>
        <p:txBody>
          <a:bodyPr>
            <a:normAutofit/>
          </a:bodyPr>
          <a:lstStyle/>
          <a:p>
            <a:r>
              <a:rPr lang="en-US" dirty="0" smtClean="0"/>
              <a:t>Building Information Modeling</a:t>
            </a:r>
          </a:p>
          <a:p>
            <a:r>
              <a:rPr lang="en-US" dirty="0" smtClean="0"/>
              <a:t>Air &amp; Water Balancing</a:t>
            </a:r>
          </a:p>
          <a:p>
            <a:r>
              <a:rPr lang="en-US" dirty="0" smtClean="0"/>
              <a:t>R410A Safety Training &amp; Certification</a:t>
            </a:r>
          </a:p>
          <a:p>
            <a:r>
              <a:rPr lang="en-US" dirty="0" smtClean="0"/>
              <a:t>Greenchill Refrigeration</a:t>
            </a:r>
          </a:p>
          <a:p>
            <a:r>
              <a:rPr lang="en-US" dirty="0" smtClean="0"/>
              <a:t>Variable Frequency Drives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304800"/>
            <a:ext cx="8458200" cy="914400"/>
          </a:xfrm>
        </p:spPr>
        <p:txBody>
          <a:bodyPr>
            <a:normAutofit/>
          </a:bodyPr>
          <a:lstStyle/>
          <a:p>
            <a:pPr algn="ctr"/>
            <a:r>
              <a:rPr lang="en-US" sz="4000" dirty="0" smtClean="0"/>
              <a:t>Past Model of Training</a:t>
            </a:r>
            <a:endParaRPr lang="en-US" sz="4000" dirty="0"/>
          </a:p>
        </p:txBody>
      </p:sp>
      <p:pic>
        <p:nvPicPr>
          <p:cNvPr id="4" name="Picture 3" descr="4color_logo.jpg"/>
          <p:cNvPicPr>
            <a:picLocks noChangeAspect="1"/>
          </p:cNvPicPr>
          <p:nvPr/>
        </p:nvPicPr>
        <p:blipFill>
          <a:blip r:embed="rId3" cstate="print">
            <a:lum contrast="-2000"/>
          </a:blip>
          <a:stretch>
            <a:fillRect/>
          </a:stretch>
        </p:blipFill>
        <p:spPr>
          <a:xfrm>
            <a:off x="0" y="5506212"/>
            <a:ext cx="1373258" cy="1351788"/>
          </a:xfrm>
          <a:prstGeom prst="rect">
            <a:avLst/>
          </a:prstGeom>
          <a:effectLst>
            <a:outerShdw blurRad="76200" dist="12700" dir="8100000" sy="-23000" kx="800400" algn="br" rotWithShape="0">
              <a:prstClr val="black">
                <a:alpha val="20000"/>
              </a:prstClr>
            </a:outerShdw>
          </a:effectLst>
          <a:scene3d>
            <a:camera prst="perspectiveBelow"/>
            <a:lightRig rig="threePt" dir="t"/>
          </a:scene3d>
          <a:sp3d>
            <a:bevelT prst="relaxedInset"/>
          </a:sp3d>
        </p:spPr>
      </p:pic>
      <p:sp>
        <p:nvSpPr>
          <p:cNvPr id="6" name="TextBox 5"/>
          <p:cNvSpPr txBox="1"/>
          <p:nvPr/>
        </p:nvSpPr>
        <p:spPr>
          <a:xfrm>
            <a:off x="381000" y="1219200"/>
            <a:ext cx="8534400" cy="3046988"/>
          </a:xfrm>
          <a:prstGeom prst="rect">
            <a:avLst/>
          </a:prstGeom>
          <a:noFill/>
        </p:spPr>
        <p:txBody>
          <a:bodyPr wrap="square" rtlCol="0">
            <a:spAutoFit/>
          </a:bodyPr>
          <a:lstStyle/>
          <a:p>
            <a:pPr>
              <a:lnSpc>
                <a:spcPct val="200000"/>
              </a:lnSpc>
              <a:buFont typeface="Arial" pitchFamily="34" charset="0"/>
              <a:buChar char="•"/>
            </a:pPr>
            <a:r>
              <a:rPr lang="en-US" sz="3200" dirty="0" smtClean="0"/>
              <a:t>Lecture based</a:t>
            </a:r>
          </a:p>
          <a:p>
            <a:pPr>
              <a:lnSpc>
                <a:spcPct val="200000"/>
              </a:lnSpc>
              <a:buFont typeface="Arial" pitchFamily="34" charset="0"/>
              <a:buChar char="•"/>
            </a:pPr>
            <a:r>
              <a:rPr lang="en-US" sz="3200" dirty="0" smtClean="0"/>
              <a:t>Basic theory applications</a:t>
            </a:r>
          </a:p>
          <a:p>
            <a:pPr>
              <a:lnSpc>
                <a:spcPct val="200000"/>
              </a:lnSpc>
              <a:buFont typeface="Arial" pitchFamily="34" charset="0"/>
              <a:buChar char="•"/>
            </a:pPr>
            <a:r>
              <a:rPr lang="en-US" sz="3200" dirty="0" smtClean="0"/>
              <a:t>Occasional refresher or update training</a:t>
            </a:r>
            <a:endParaRPr lang="en-US" sz="3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304800"/>
            <a:ext cx="8458200" cy="914400"/>
          </a:xfrm>
        </p:spPr>
        <p:txBody>
          <a:bodyPr>
            <a:normAutofit/>
          </a:bodyPr>
          <a:lstStyle/>
          <a:p>
            <a:pPr algn="ctr"/>
            <a:r>
              <a:rPr lang="en-US" sz="4000" dirty="0" smtClean="0"/>
              <a:t>New Model of Training</a:t>
            </a:r>
            <a:endParaRPr lang="en-US" sz="4000" dirty="0"/>
          </a:p>
        </p:txBody>
      </p:sp>
      <p:pic>
        <p:nvPicPr>
          <p:cNvPr id="4" name="Picture 3" descr="4color_logo.jpg"/>
          <p:cNvPicPr>
            <a:picLocks noChangeAspect="1"/>
          </p:cNvPicPr>
          <p:nvPr/>
        </p:nvPicPr>
        <p:blipFill>
          <a:blip r:embed="rId3" cstate="print">
            <a:lum contrast="-2000"/>
          </a:blip>
          <a:stretch>
            <a:fillRect/>
          </a:stretch>
        </p:blipFill>
        <p:spPr>
          <a:xfrm>
            <a:off x="0" y="5506212"/>
            <a:ext cx="1373258" cy="1351788"/>
          </a:xfrm>
          <a:prstGeom prst="rect">
            <a:avLst/>
          </a:prstGeom>
          <a:effectLst>
            <a:outerShdw blurRad="76200" dist="12700" dir="8100000" sy="-23000" kx="800400" algn="br" rotWithShape="0">
              <a:prstClr val="black">
                <a:alpha val="20000"/>
              </a:prstClr>
            </a:outerShdw>
          </a:effectLst>
          <a:scene3d>
            <a:camera prst="perspectiveBelow"/>
            <a:lightRig rig="threePt" dir="t"/>
          </a:scene3d>
          <a:sp3d>
            <a:bevelT prst="relaxedInset"/>
          </a:sp3d>
        </p:spPr>
      </p:pic>
      <p:sp>
        <p:nvSpPr>
          <p:cNvPr id="6" name="TextBox 5"/>
          <p:cNvSpPr txBox="1"/>
          <p:nvPr/>
        </p:nvSpPr>
        <p:spPr>
          <a:xfrm>
            <a:off x="381000" y="1219200"/>
            <a:ext cx="8534400" cy="4031873"/>
          </a:xfrm>
          <a:prstGeom prst="rect">
            <a:avLst/>
          </a:prstGeom>
          <a:noFill/>
        </p:spPr>
        <p:txBody>
          <a:bodyPr wrap="square" rtlCol="0">
            <a:spAutoFit/>
          </a:bodyPr>
          <a:lstStyle/>
          <a:p>
            <a:pPr>
              <a:buFont typeface="Arial" pitchFamily="34" charset="0"/>
              <a:buChar char="•"/>
            </a:pPr>
            <a:r>
              <a:rPr lang="en-US" sz="3200" dirty="0" smtClean="0"/>
              <a:t>Combination style of teaching</a:t>
            </a:r>
            <a:endParaRPr lang="en-US" sz="3200" dirty="0"/>
          </a:p>
          <a:p>
            <a:pPr lvl="1">
              <a:buFont typeface="Arial" pitchFamily="34" charset="0"/>
              <a:buChar char="•"/>
            </a:pPr>
            <a:r>
              <a:rPr lang="en-US" sz="3200" dirty="0" smtClean="0"/>
              <a:t>Lecture</a:t>
            </a:r>
          </a:p>
          <a:p>
            <a:pPr lvl="1">
              <a:buFont typeface="Arial" pitchFamily="34" charset="0"/>
              <a:buChar char="•"/>
            </a:pPr>
            <a:r>
              <a:rPr lang="en-US" sz="3200" dirty="0" smtClean="0"/>
              <a:t>Interactive</a:t>
            </a:r>
          </a:p>
          <a:p>
            <a:pPr lvl="1">
              <a:buFont typeface="Arial" pitchFamily="34" charset="0"/>
              <a:buChar char="•"/>
            </a:pPr>
            <a:r>
              <a:rPr lang="en-US" sz="3200" dirty="0" smtClean="0"/>
              <a:t>Shop</a:t>
            </a:r>
          </a:p>
          <a:p>
            <a:pPr>
              <a:buFont typeface="Arial" pitchFamily="34" charset="0"/>
              <a:buChar char="•"/>
            </a:pPr>
            <a:r>
              <a:rPr lang="en-US" sz="3200" dirty="0" smtClean="0"/>
              <a:t>More time on theory</a:t>
            </a:r>
          </a:p>
          <a:p>
            <a:pPr>
              <a:buFont typeface="Arial" pitchFamily="34" charset="0"/>
              <a:buChar char="•"/>
            </a:pPr>
            <a:r>
              <a:rPr lang="en-US" sz="3200" dirty="0" smtClean="0"/>
              <a:t>Increased number of Journeyworkers training courses</a:t>
            </a:r>
          </a:p>
          <a:p>
            <a:pPr>
              <a:buFont typeface="Arial" pitchFamily="34" charset="0"/>
              <a:buChar char="•"/>
            </a:pPr>
            <a:endParaRPr lang="en-US" sz="32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304800"/>
            <a:ext cx="8458200" cy="914400"/>
          </a:xfrm>
        </p:spPr>
        <p:txBody>
          <a:bodyPr>
            <a:noAutofit/>
          </a:bodyPr>
          <a:lstStyle/>
          <a:p>
            <a:pPr algn="ctr"/>
            <a:r>
              <a:rPr lang="en-US" sz="3200" dirty="0" smtClean="0"/>
              <a:t>What is the correlation to Sustainable Technology Training?</a:t>
            </a:r>
            <a:endParaRPr lang="en-US" sz="3200" dirty="0"/>
          </a:p>
        </p:txBody>
      </p:sp>
      <p:pic>
        <p:nvPicPr>
          <p:cNvPr id="4" name="Picture 3" descr="4color_logo.jpg"/>
          <p:cNvPicPr>
            <a:picLocks noChangeAspect="1"/>
          </p:cNvPicPr>
          <p:nvPr/>
        </p:nvPicPr>
        <p:blipFill>
          <a:blip r:embed="rId3" cstate="print">
            <a:lum contrast="-2000"/>
          </a:blip>
          <a:stretch>
            <a:fillRect/>
          </a:stretch>
        </p:blipFill>
        <p:spPr>
          <a:xfrm>
            <a:off x="0" y="5506212"/>
            <a:ext cx="1373258" cy="1351788"/>
          </a:xfrm>
          <a:prstGeom prst="rect">
            <a:avLst/>
          </a:prstGeom>
          <a:effectLst>
            <a:outerShdw blurRad="76200" dist="12700" dir="8100000" sy="-23000" kx="800400" algn="br" rotWithShape="0">
              <a:prstClr val="black">
                <a:alpha val="20000"/>
              </a:prstClr>
            </a:outerShdw>
          </a:effectLst>
          <a:scene3d>
            <a:camera prst="perspectiveBelow"/>
            <a:lightRig rig="threePt" dir="t"/>
          </a:scene3d>
          <a:sp3d>
            <a:bevelT prst="relaxedInset"/>
          </a:sp3d>
        </p:spPr>
      </p:pic>
      <p:sp>
        <p:nvSpPr>
          <p:cNvPr id="6" name="TextBox 5"/>
          <p:cNvSpPr txBox="1"/>
          <p:nvPr/>
        </p:nvSpPr>
        <p:spPr>
          <a:xfrm>
            <a:off x="457200" y="1371600"/>
            <a:ext cx="8305800" cy="4616648"/>
          </a:xfrm>
          <a:prstGeom prst="rect">
            <a:avLst/>
          </a:prstGeom>
          <a:noFill/>
        </p:spPr>
        <p:txBody>
          <a:bodyPr wrap="square" rtlCol="0">
            <a:spAutoFit/>
          </a:bodyPr>
          <a:lstStyle/>
          <a:p>
            <a:pPr>
              <a:lnSpc>
                <a:spcPct val="150000"/>
              </a:lnSpc>
              <a:buFont typeface="Arial" pitchFamily="34" charset="0"/>
              <a:buChar char="•"/>
            </a:pPr>
            <a:r>
              <a:rPr lang="en-US" sz="2800" dirty="0" smtClean="0"/>
              <a:t>Increasing number of new “Green” buildings</a:t>
            </a:r>
          </a:p>
          <a:p>
            <a:pPr>
              <a:lnSpc>
                <a:spcPct val="150000"/>
              </a:lnSpc>
              <a:buFont typeface="Arial" pitchFamily="34" charset="0"/>
              <a:buChar char="•"/>
            </a:pPr>
            <a:r>
              <a:rPr lang="en-US" sz="2800" dirty="0" smtClean="0"/>
              <a:t>Local, State and Federal Regulations</a:t>
            </a:r>
          </a:p>
          <a:p>
            <a:pPr>
              <a:lnSpc>
                <a:spcPct val="150000"/>
              </a:lnSpc>
              <a:buFont typeface="Arial" pitchFamily="34" charset="0"/>
              <a:buChar char="•"/>
            </a:pPr>
            <a:r>
              <a:rPr lang="en-US" sz="2800" dirty="0" smtClean="0"/>
              <a:t>Customers more educated about systems</a:t>
            </a:r>
          </a:p>
          <a:p>
            <a:pPr>
              <a:lnSpc>
                <a:spcPct val="150000"/>
              </a:lnSpc>
              <a:buFont typeface="Arial" pitchFamily="34" charset="0"/>
              <a:buChar char="•"/>
            </a:pPr>
            <a:r>
              <a:rPr lang="en-US" sz="2800" dirty="0" smtClean="0"/>
              <a:t>Energy efficiency emphasis in retrofit applications</a:t>
            </a:r>
          </a:p>
          <a:p>
            <a:pPr>
              <a:lnSpc>
                <a:spcPct val="150000"/>
              </a:lnSpc>
              <a:buFont typeface="Arial" pitchFamily="34" charset="0"/>
              <a:buChar char="•"/>
            </a:pPr>
            <a:r>
              <a:rPr lang="en-US" sz="2800" dirty="0" smtClean="0"/>
              <a:t>Safety concerns with new products</a:t>
            </a:r>
          </a:p>
          <a:p>
            <a:pPr>
              <a:lnSpc>
                <a:spcPct val="150000"/>
              </a:lnSpc>
              <a:buFont typeface="Arial" pitchFamily="34" charset="0"/>
              <a:buChar char="•"/>
            </a:pPr>
            <a:r>
              <a:rPr lang="en-US" sz="2800" dirty="0" smtClean="0"/>
              <a:t>Complexity of new systems</a:t>
            </a:r>
          </a:p>
          <a:p>
            <a:pPr>
              <a:lnSpc>
                <a:spcPct val="150000"/>
              </a:lnSpc>
              <a:buFont typeface="Arial" pitchFamily="34" charset="0"/>
              <a:buChar char="•"/>
            </a:pPr>
            <a:endParaRPr lang="en-US"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chor="ctr">
            <a:normAutofit/>
          </a:bodyPr>
          <a:lstStyle/>
          <a:p>
            <a:pPr algn="ctr"/>
            <a:r>
              <a:rPr lang="en-US" sz="3600" b="1" dirty="0" smtClean="0"/>
              <a:t>Old versus New HVAC System example</a:t>
            </a:r>
            <a:endParaRPr lang="en-US" sz="3600" b="1" dirty="0"/>
          </a:p>
        </p:txBody>
      </p:sp>
      <p:pic>
        <p:nvPicPr>
          <p:cNvPr id="4" name="Content Placeholder 3" descr="New HVAC.JPG"/>
          <p:cNvPicPr>
            <a:picLocks noGrp="1" noChangeAspect="1"/>
          </p:cNvPicPr>
          <p:nvPr>
            <p:ph idx="1"/>
          </p:nvPr>
        </p:nvPicPr>
        <p:blipFill>
          <a:blip r:embed="rId3" cstate="print"/>
          <a:stretch>
            <a:fillRect/>
          </a:stretch>
        </p:blipFill>
        <p:spPr>
          <a:xfrm>
            <a:off x="838200" y="1143000"/>
            <a:ext cx="7772400" cy="4724400"/>
          </a:xfrm>
        </p:spPr>
      </p:pic>
      <p:pic>
        <p:nvPicPr>
          <p:cNvPr id="5" name="Picture 4" descr="4color_logo.jpg"/>
          <p:cNvPicPr>
            <a:picLocks noChangeAspect="1"/>
          </p:cNvPicPr>
          <p:nvPr/>
        </p:nvPicPr>
        <p:blipFill>
          <a:blip r:embed="rId4" cstate="print">
            <a:lum contrast="-2000"/>
          </a:blip>
          <a:stretch>
            <a:fillRect/>
          </a:stretch>
        </p:blipFill>
        <p:spPr>
          <a:xfrm>
            <a:off x="0" y="5506212"/>
            <a:ext cx="1373258" cy="1351788"/>
          </a:xfrm>
          <a:prstGeom prst="rect">
            <a:avLst/>
          </a:prstGeom>
          <a:effectLst>
            <a:outerShdw blurRad="76200" dist="12700" dir="8100000" sy="-23000" kx="800400" algn="br" rotWithShape="0">
              <a:prstClr val="black">
                <a:alpha val="20000"/>
              </a:prstClr>
            </a:outerShdw>
          </a:effectLst>
          <a:scene3d>
            <a:camera prst="perspectiveBelow"/>
            <a:lightRig rig="threePt" dir="t"/>
          </a:scene3d>
          <a:sp3d>
            <a:bevelT prst="relaxedInset"/>
          </a:sp3d>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504</TotalTime>
  <Words>1421</Words>
  <Application>Microsoft Office PowerPoint</Application>
  <PresentationFormat>On-screen Show (4:3)</PresentationFormat>
  <Paragraphs>175</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Sustainable  Technology  Training</vt:lpstr>
      <vt:lpstr>Slide 2</vt:lpstr>
      <vt:lpstr>UA Sustainable Technology Initiatives </vt:lpstr>
      <vt:lpstr>Sustainable Fields within the UA  </vt:lpstr>
      <vt:lpstr>UA Sustainable Technology Programs </vt:lpstr>
      <vt:lpstr>Slide 6</vt:lpstr>
      <vt:lpstr>Slide 7</vt:lpstr>
      <vt:lpstr>Slide 8</vt:lpstr>
      <vt:lpstr>Old versus New HVAC System example</vt:lpstr>
      <vt:lpstr>Challenges</vt:lpstr>
      <vt:lpstr>Conclusion</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Haslinger</dc:creator>
  <cp:lastModifiedBy>Chris Haslinger</cp:lastModifiedBy>
  <cp:revision>60</cp:revision>
  <dcterms:created xsi:type="dcterms:W3CDTF">2010-10-24T15:21:46Z</dcterms:created>
  <dcterms:modified xsi:type="dcterms:W3CDTF">2010-10-28T02:27:18Z</dcterms:modified>
</cp:coreProperties>
</file>