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1" r:id="rId3"/>
    <p:sldId id="402" r:id="rId4"/>
    <p:sldId id="403" r:id="rId5"/>
    <p:sldId id="408" r:id="rId6"/>
    <p:sldId id="413" r:id="rId7"/>
    <p:sldId id="407" r:id="rId8"/>
    <p:sldId id="412" r:id="rId9"/>
    <p:sldId id="414" r:id="rId10"/>
    <p:sldId id="415" r:id="rId11"/>
    <p:sldId id="416" r:id="rId12"/>
    <p:sldId id="417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415" autoAdjust="0"/>
    <p:restoredTop sz="69716" autoAdjust="0"/>
  </p:normalViewPr>
  <p:slideViewPr>
    <p:cSldViewPr snapToGrid="0">
      <p:cViewPr varScale="1">
        <p:scale>
          <a:sx n="80" d="100"/>
          <a:sy n="80" d="100"/>
        </p:scale>
        <p:origin x="-82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500" y="-72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E4297-5740-460F-8BAD-C2988359AE9C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10921AEE-713A-431D-9E00-95EC7F835021}">
      <dgm:prSet phldrT="[Text]" custT="1"/>
      <dgm:spPr/>
      <dgm:t>
        <a:bodyPr/>
        <a:lstStyle/>
        <a:p>
          <a:r>
            <a:rPr lang="en-US" sz="1800" dirty="0" smtClean="0"/>
            <a:t>Organizational Climate</a:t>
          </a:r>
          <a:endParaRPr lang="en-US" sz="1800" dirty="0"/>
        </a:p>
      </dgm:t>
    </dgm:pt>
    <dgm:pt modelId="{33CC044B-E2AE-4553-B66B-8BF057C0E94D}" type="parTrans" cxnId="{F23B72EB-4684-40DE-B4BD-585B231205D1}">
      <dgm:prSet/>
      <dgm:spPr/>
      <dgm:t>
        <a:bodyPr/>
        <a:lstStyle/>
        <a:p>
          <a:endParaRPr lang="en-US" sz="1800"/>
        </a:p>
      </dgm:t>
    </dgm:pt>
    <dgm:pt modelId="{B9F36C93-3CAF-4FAA-AB73-81732A01EDB0}" type="sibTrans" cxnId="{F23B72EB-4684-40DE-B4BD-585B231205D1}">
      <dgm:prSet custT="1"/>
      <dgm:spPr/>
      <dgm:t>
        <a:bodyPr/>
        <a:lstStyle/>
        <a:p>
          <a:endParaRPr lang="en-US" sz="1800"/>
        </a:p>
      </dgm:t>
    </dgm:pt>
    <dgm:pt modelId="{4989B509-C743-430D-8499-565A5CB4688C}">
      <dgm:prSet phldrT="[Text]" custT="1"/>
      <dgm:spPr/>
      <dgm:t>
        <a:bodyPr/>
        <a:lstStyle/>
        <a:p>
          <a:r>
            <a:rPr lang="en-US" sz="1800" dirty="0" smtClean="0"/>
            <a:t>Departmental Climate</a:t>
          </a:r>
          <a:endParaRPr lang="en-US" sz="1800" dirty="0"/>
        </a:p>
      </dgm:t>
    </dgm:pt>
    <dgm:pt modelId="{D0BBF015-1EA3-427E-ABBF-63C4870CE10F}" type="parTrans" cxnId="{100D7907-78C4-4266-A983-377151A319F4}">
      <dgm:prSet/>
      <dgm:spPr/>
      <dgm:t>
        <a:bodyPr/>
        <a:lstStyle/>
        <a:p>
          <a:endParaRPr lang="en-US" sz="1800"/>
        </a:p>
      </dgm:t>
    </dgm:pt>
    <dgm:pt modelId="{7227986A-E024-4DC9-A9EB-A01D77334F00}" type="sibTrans" cxnId="{100D7907-78C4-4266-A983-377151A319F4}">
      <dgm:prSet custT="1"/>
      <dgm:spPr/>
      <dgm:t>
        <a:bodyPr/>
        <a:lstStyle/>
        <a:p>
          <a:endParaRPr lang="en-US" sz="1800"/>
        </a:p>
      </dgm:t>
    </dgm:pt>
    <dgm:pt modelId="{76CC4DEC-937B-46BE-96A4-8C03B4D9FF2C}">
      <dgm:prSet phldrT="[Text]" custT="1"/>
      <dgm:spPr/>
      <dgm:t>
        <a:bodyPr/>
        <a:lstStyle/>
        <a:p>
          <a:r>
            <a:rPr lang="en-US" sz="1800" dirty="0" smtClean="0"/>
            <a:t>Workgroup Climate</a:t>
          </a:r>
          <a:endParaRPr lang="en-US" sz="1800" dirty="0"/>
        </a:p>
      </dgm:t>
    </dgm:pt>
    <dgm:pt modelId="{11F3CF67-B7FB-4AAF-9B33-88927D265863}" type="parTrans" cxnId="{6E9C4FBA-CBA5-4F6B-B3CE-653DDE516266}">
      <dgm:prSet/>
      <dgm:spPr/>
      <dgm:t>
        <a:bodyPr/>
        <a:lstStyle/>
        <a:p>
          <a:endParaRPr lang="en-US" sz="1800"/>
        </a:p>
      </dgm:t>
    </dgm:pt>
    <dgm:pt modelId="{8582A2FB-856F-4F53-932D-8B779296FE53}" type="sibTrans" cxnId="{6E9C4FBA-CBA5-4F6B-B3CE-653DDE516266}">
      <dgm:prSet custT="1"/>
      <dgm:spPr/>
      <dgm:t>
        <a:bodyPr/>
        <a:lstStyle/>
        <a:p>
          <a:endParaRPr lang="en-US" sz="1800"/>
        </a:p>
      </dgm:t>
    </dgm:pt>
    <dgm:pt modelId="{570405E3-AD0A-4BA6-94E2-E2E63B4FBE86}">
      <dgm:prSet phldrT="[Text]" custT="1"/>
      <dgm:spPr/>
      <dgm:t>
        <a:bodyPr/>
        <a:lstStyle/>
        <a:p>
          <a:r>
            <a:rPr lang="en-US" sz="1800" dirty="0" smtClean="0"/>
            <a:t>Psychological Climate</a:t>
          </a:r>
          <a:endParaRPr lang="en-US" sz="1800" dirty="0"/>
        </a:p>
      </dgm:t>
    </dgm:pt>
    <dgm:pt modelId="{4F125987-4C4D-44F2-9C29-7C6800F4C283}" type="parTrans" cxnId="{3191A964-88B9-4BDB-9A03-10A4B2C53A76}">
      <dgm:prSet/>
      <dgm:spPr/>
      <dgm:t>
        <a:bodyPr/>
        <a:lstStyle/>
        <a:p>
          <a:endParaRPr lang="en-US" sz="1800"/>
        </a:p>
      </dgm:t>
    </dgm:pt>
    <dgm:pt modelId="{9293814A-14B0-4B7B-A68B-4AE7F5F33502}" type="sibTrans" cxnId="{3191A964-88B9-4BDB-9A03-10A4B2C53A76}">
      <dgm:prSet/>
      <dgm:spPr/>
      <dgm:t>
        <a:bodyPr/>
        <a:lstStyle/>
        <a:p>
          <a:endParaRPr lang="en-US" sz="1800"/>
        </a:p>
      </dgm:t>
    </dgm:pt>
    <dgm:pt modelId="{98F67275-0512-4AE5-BC52-A078894D7B69}" type="pres">
      <dgm:prSet presAssocID="{799E4297-5740-460F-8BAD-C2988359AE9C}" presName="linearFlow" presStyleCnt="0">
        <dgm:presLayoutVars>
          <dgm:resizeHandles val="exact"/>
        </dgm:presLayoutVars>
      </dgm:prSet>
      <dgm:spPr/>
    </dgm:pt>
    <dgm:pt modelId="{25A31DC3-E011-4F5E-89FB-F18AEF9596AC}" type="pres">
      <dgm:prSet presAssocID="{10921AEE-713A-431D-9E00-95EC7F8350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9C420-19DC-4A62-BB7E-DCAB8493F5F5}" type="pres">
      <dgm:prSet presAssocID="{B9F36C93-3CAF-4FAA-AB73-81732A01EDB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8DB98C5-B5ED-440A-8B77-76BD9C940032}" type="pres">
      <dgm:prSet presAssocID="{B9F36C93-3CAF-4FAA-AB73-81732A01EDB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1EC8D44-5E55-4977-B808-6AEDF95F715D}" type="pres">
      <dgm:prSet presAssocID="{4989B509-C743-430D-8499-565A5CB4688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970CE-C11A-4409-9539-CB8FA410870B}" type="pres">
      <dgm:prSet presAssocID="{7227986A-E024-4DC9-A9EB-A01D77334F00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74BB1D1-7D2E-4A85-A76E-5B7C9D43778D}" type="pres">
      <dgm:prSet presAssocID="{7227986A-E024-4DC9-A9EB-A01D77334F00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24DAB0F-967D-4773-AA64-4EB12D8C35B0}" type="pres">
      <dgm:prSet presAssocID="{76CC4DEC-937B-46BE-96A4-8C03B4D9FF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B3397-6422-42DD-AB04-C833510920D8}" type="pres">
      <dgm:prSet presAssocID="{8582A2FB-856F-4F53-932D-8B779296FE5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7135A7D-C418-4B54-A27A-173ADF721E76}" type="pres">
      <dgm:prSet presAssocID="{8582A2FB-856F-4F53-932D-8B779296FE5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F3622BDA-6572-4123-AADF-FE2964D79B59}" type="pres">
      <dgm:prSet presAssocID="{570405E3-AD0A-4BA6-94E2-E2E63B4FBE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7FAAE3-D9EF-4463-AD04-527EDCC38FDD}" type="presOf" srcId="{B9F36C93-3CAF-4FAA-AB73-81732A01EDB0}" destId="{8979C420-19DC-4A62-BB7E-DCAB8493F5F5}" srcOrd="0" destOrd="0" presId="urn:microsoft.com/office/officeart/2005/8/layout/process2"/>
    <dgm:cxn modelId="{47C4E8DF-CF0A-4269-B3E7-6338E7640A17}" type="presOf" srcId="{10921AEE-713A-431D-9E00-95EC7F835021}" destId="{25A31DC3-E011-4F5E-89FB-F18AEF9596AC}" srcOrd="0" destOrd="0" presId="urn:microsoft.com/office/officeart/2005/8/layout/process2"/>
    <dgm:cxn modelId="{DC72B564-A487-446E-BC94-0411CC90F8B6}" type="presOf" srcId="{570405E3-AD0A-4BA6-94E2-E2E63B4FBE86}" destId="{F3622BDA-6572-4123-AADF-FE2964D79B59}" srcOrd="0" destOrd="0" presId="urn:microsoft.com/office/officeart/2005/8/layout/process2"/>
    <dgm:cxn modelId="{9E4317CF-0AAD-493A-B2F2-7BB7E7DAE7C3}" type="presOf" srcId="{7227986A-E024-4DC9-A9EB-A01D77334F00}" destId="{D74BB1D1-7D2E-4A85-A76E-5B7C9D43778D}" srcOrd="1" destOrd="0" presId="urn:microsoft.com/office/officeart/2005/8/layout/process2"/>
    <dgm:cxn modelId="{F23B72EB-4684-40DE-B4BD-585B231205D1}" srcId="{799E4297-5740-460F-8BAD-C2988359AE9C}" destId="{10921AEE-713A-431D-9E00-95EC7F835021}" srcOrd="0" destOrd="0" parTransId="{33CC044B-E2AE-4553-B66B-8BF057C0E94D}" sibTransId="{B9F36C93-3CAF-4FAA-AB73-81732A01EDB0}"/>
    <dgm:cxn modelId="{25C3C165-4406-4A2B-8313-5326C39FC9F5}" type="presOf" srcId="{799E4297-5740-460F-8BAD-C2988359AE9C}" destId="{98F67275-0512-4AE5-BC52-A078894D7B69}" srcOrd="0" destOrd="0" presId="urn:microsoft.com/office/officeart/2005/8/layout/process2"/>
    <dgm:cxn modelId="{BE4AC059-1ED8-4F1E-AE70-22BFF5D888F3}" type="presOf" srcId="{B9F36C93-3CAF-4FAA-AB73-81732A01EDB0}" destId="{78DB98C5-B5ED-440A-8B77-76BD9C940032}" srcOrd="1" destOrd="0" presId="urn:microsoft.com/office/officeart/2005/8/layout/process2"/>
    <dgm:cxn modelId="{6E9C4FBA-CBA5-4F6B-B3CE-653DDE516266}" srcId="{799E4297-5740-460F-8BAD-C2988359AE9C}" destId="{76CC4DEC-937B-46BE-96A4-8C03B4D9FF2C}" srcOrd="2" destOrd="0" parTransId="{11F3CF67-B7FB-4AAF-9B33-88927D265863}" sibTransId="{8582A2FB-856F-4F53-932D-8B779296FE53}"/>
    <dgm:cxn modelId="{B677DBF4-A2D3-4E57-965F-44FC3E1FEFFB}" type="presOf" srcId="{7227986A-E024-4DC9-A9EB-A01D77334F00}" destId="{A0C970CE-C11A-4409-9539-CB8FA410870B}" srcOrd="0" destOrd="0" presId="urn:microsoft.com/office/officeart/2005/8/layout/process2"/>
    <dgm:cxn modelId="{100D7907-78C4-4266-A983-377151A319F4}" srcId="{799E4297-5740-460F-8BAD-C2988359AE9C}" destId="{4989B509-C743-430D-8499-565A5CB4688C}" srcOrd="1" destOrd="0" parTransId="{D0BBF015-1EA3-427E-ABBF-63C4870CE10F}" sibTransId="{7227986A-E024-4DC9-A9EB-A01D77334F00}"/>
    <dgm:cxn modelId="{3191A964-88B9-4BDB-9A03-10A4B2C53A76}" srcId="{799E4297-5740-460F-8BAD-C2988359AE9C}" destId="{570405E3-AD0A-4BA6-94E2-E2E63B4FBE86}" srcOrd="3" destOrd="0" parTransId="{4F125987-4C4D-44F2-9C29-7C6800F4C283}" sibTransId="{9293814A-14B0-4B7B-A68B-4AE7F5F33502}"/>
    <dgm:cxn modelId="{24BDB088-1465-47D5-AA89-86643E2A2A59}" type="presOf" srcId="{8582A2FB-856F-4F53-932D-8B779296FE53}" destId="{47135A7D-C418-4B54-A27A-173ADF721E76}" srcOrd="1" destOrd="0" presId="urn:microsoft.com/office/officeart/2005/8/layout/process2"/>
    <dgm:cxn modelId="{F4EBC84B-5D5B-4EBE-8BC8-D86BFFBC0229}" type="presOf" srcId="{4989B509-C743-430D-8499-565A5CB4688C}" destId="{31EC8D44-5E55-4977-B808-6AEDF95F715D}" srcOrd="0" destOrd="0" presId="urn:microsoft.com/office/officeart/2005/8/layout/process2"/>
    <dgm:cxn modelId="{40590E61-CA82-4C75-B614-FFC86D54D7BE}" type="presOf" srcId="{76CC4DEC-937B-46BE-96A4-8C03B4D9FF2C}" destId="{424DAB0F-967D-4773-AA64-4EB12D8C35B0}" srcOrd="0" destOrd="0" presId="urn:microsoft.com/office/officeart/2005/8/layout/process2"/>
    <dgm:cxn modelId="{8708413B-717C-405E-A156-1D56DED01A8C}" type="presOf" srcId="{8582A2FB-856F-4F53-932D-8B779296FE53}" destId="{3EDB3397-6422-42DD-AB04-C833510920D8}" srcOrd="0" destOrd="0" presId="urn:microsoft.com/office/officeart/2005/8/layout/process2"/>
    <dgm:cxn modelId="{D3B65BC2-6F45-4EBA-9152-696C54227183}" type="presParOf" srcId="{98F67275-0512-4AE5-BC52-A078894D7B69}" destId="{25A31DC3-E011-4F5E-89FB-F18AEF9596AC}" srcOrd="0" destOrd="0" presId="urn:microsoft.com/office/officeart/2005/8/layout/process2"/>
    <dgm:cxn modelId="{FD9FA8A1-7083-4A04-B5E8-DB69928DC993}" type="presParOf" srcId="{98F67275-0512-4AE5-BC52-A078894D7B69}" destId="{8979C420-19DC-4A62-BB7E-DCAB8493F5F5}" srcOrd="1" destOrd="0" presId="urn:microsoft.com/office/officeart/2005/8/layout/process2"/>
    <dgm:cxn modelId="{584F49B3-DD55-4BEE-A00F-08FEE3265A63}" type="presParOf" srcId="{8979C420-19DC-4A62-BB7E-DCAB8493F5F5}" destId="{78DB98C5-B5ED-440A-8B77-76BD9C940032}" srcOrd="0" destOrd="0" presId="urn:microsoft.com/office/officeart/2005/8/layout/process2"/>
    <dgm:cxn modelId="{5D360B0F-DA25-41EE-98B6-C193F80FD158}" type="presParOf" srcId="{98F67275-0512-4AE5-BC52-A078894D7B69}" destId="{31EC8D44-5E55-4977-B808-6AEDF95F715D}" srcOrd="2" destOrd="0" presId="urn:microsoft.com/office/officeart/2005/8/layout/process2"/>
    <dgm:cxn modelId="{F6E51637-4108-4FD4-BE51-AEBE2CB578F5}" type="presParOf" srcId="{98F67275-0512-4AE5-BC52-A078894D7B69}" destId="{A0C970CE-C11A-4409-9539-CB8FA410870B}" srcOrd="3" destOrd="0" presId="urn:microsoft.com/office/officeart/2005/8/layout/process2"/>
    <dgm:cxn modelId="{7E0650A1-2047-4A34-ABCE-8556F1185A24}" type="presParOf" srcId="{A0C970CE-C11A-4409-9539-CB8FA410870B}" destId="{D74BB1D1-7D2E-4A85-A76E-5B7C9D43778D}" srcOrd="0" destOrd="0" presId="urn:microsoft.com/office/officeart/2005/8/layout/process2"/>
    <dgm:cxn modelId="{BD02DFA5-DDEB-4126-B8AE-FF879231E14A}" type="presParOf" srcId="{98F67275-0512-4AE5-BC52-A078894D7B69}" destId="{424DAB0F-967D-4773-AA64-4EB12D8C35B0}" srcOrd="4" destOrd="0" presId="urn:microsoft.com/office/officeart/2005/8/layout/process2"/>
    <dgm:cxn modelId="{A564C88B-E34B-4C01-AC01-40D5091E2872}" type="presParOf" srcId="{98F67275-0512-4AE5-BC52-A078894D7B69}" destId="{3EDB3397-6422-42DD-AB04-C833510920D8}" srcOrd="5" destOrd="0" presId="urn:microsoft.com/office/officeart/2005/8/layout/process2"/>
    <dgm:cxn modelId="{5832680F-7CE1-4228-8C93-35B750F71234}" type="presParOf" srcId="{3EDB3397-6422-42DD-AB04-C833510920D8}" destId="{47135A7D-C418-4B54-A27A-173ADF721E76}" srcOrd="0" destOrd="0" presId="urn:microsoft.com/office/officeart/2005/8/layout/process2"/>
    <dgm:cxn modelId="{2A450A84-3A51-4717-ACD8-0271533DB73A}" type="presParOf" srcId="{98F67275-0512-4AE5-BC52-A078894D7B69}" destId="{F3622BDA-6572-4123-AADF-FE2964D79B5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9E4297-5740-460F-8BAD-C2988359AE9C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10921AEE-713A-431D-9E00-95EC7F835021}">
      <dgm:prSet phldrT="[Text]" custT="1"/>
      <dgm:spPr/>
      <dgm:t>
        <a:bodyPr/>
        <a:lstStyle/>
        <a:p>
          <a:r>
            <a:rPr lang="en-US" sz="1800" dirty="0" smtClean="0"/>
            <a:t>General Measure of Safety Climate</a:t>
          </a:r>
          <a:endParaRPr lang="en-US" sz="1800" dirty="0"/>
        </a:p>
      </dgm:t>
    </dgm:pt>
    <dgm:pt modelId="{33CC044B-E2AE-4553-B66B-8BF057C0E94D}" type="parTrans" cxnId="{F23B72EB-4684-40DE-B4BD-585B231205D1}">
      <dgm:prSet/>
      <dgm:spPr/>
      <dgm:t>
        <a:bodyPr/>
        <a:lstStyle/>
        <a:p>
          <a:endParaRPr lang="en-US" sz="1800"/>
        </a:p>
      </dgm:t>
    </dgm:pt>
    <dgm:pt modelId="{B9F36C93-3CAF-4FAA-AB73-81732A01EDB0}" type="sibTrans" cxnId="{F23B72EB-4684-40DE-B4BD-585B231205D1}">
      <dgm:prSet custT="1"/>
      <dgm:spPr/>
      <dgm:t>
        <a:bodyPr/>
        <a:lstStyle/>
        <a:p>
          <a:endParaRPr lang="en-US" sz="1800"/>
        </a:p>
      </dgm:t>
    </dgm:pt>
    <dgm:pt modelId="{4989B509-C743-430D-8499-565A5CB4688C}">
      <dgm:prSet phldrT="[Text]" custT="1"/>
      <dgm:spPr/>
      <dgm:t>
        <a:bodyPr/>
        <a:lstStyle/>
        <a:p>
          <a:r>
            <a:rPr lang="en-US" sz="1800" dirty="0" smtClean="0"/>
            <a:t>Industry-Specific Measure of Climate</a:t>
          </a:r>
          <a:endParaRPr lang="en-US" sz="1800" dirty="0"/>
        </a:p>
      </dgm:t>
    </dgm:pt>
    <dgm:pt modelId="{D0BBF015-1EA3-427E-ABBF-63C4870CE10F}" type="parTrans" cxnId="{100D7907-78C4-4266-A983-377151A319F4}">
      <dgm:prSet/>
      <dgm:spPr/>
      <dgm:t>
        <a:bodyPr/>
        <a:lstStyle/>
        <a:p>
          <a:endParaRPr lang="en-US" sz="1800"/>
        </a:p>
      </dgm:t>
    </dgm:pt>
    <dgm:pt modelId="{7227986A-E024-4DC9-A9EB-A01D77334F00}" type="sibTrans" cxnId="{100D7907-78C4-4266-A983-377151A319F4}">
      <dgm:prSet custT="1"/>
      <dgm:spPr/>
      <dgm:t>
        <a:bodyPr/>
        <a:lstStyle/>
        <a:p>
          <a:endParaRPr lang="en-US" sz="1800"/>
        </a:p>
      </dgm:t>
    </dgm:pt>
    <dgm:pt modelId="{76CC4DEC-937B-46BE-96A4-8C03B4D9FF2C}">
      <dgm:prSet phldrT="[Text]" custT="1"/>
      <dgm:spPr/>
      <dgm:t>
        <a:bodyPr/>
        <a:lstStyle/>
        <a:p>
          <a:r>
            <a:rPr lang="en-US" sz="1800" dirty="0" smtClean="0"/>
            <a:t>Organization-Specific Measure of Climate</a:t>
          </a:r>
          <a:endParaRPr lang="en-US" sz="1800" dirty="0"/>
        </a:p>
      </dgm:t>
    </dgm:pt>
    <dgm:pt modelId="{11F3CF67-B7FB-4AAF-9B33-88927D265863}" type="parTrans" cxnId="{6E9C4FBA-CBA5-4F6B-B3CE-653DDE516266}">
      <dgm:prSet/>
      <dgm:spPr/>
      <dgm:t>
        <a:bodyPr/>
        <a:lstStyle/>
        <a:p>
          <a:endParaRPr lang="en-US" sz="1800"/>
        </a:p>
      </dgm:t>
    </dgm:pt>
    <dgm:pt modelId="{8582A2FB-856F-4F53-932D-8B779296FE53}" type="sibTrans" cxnId="{6E9C4FBA-CBA5-4F6B-B3CE-653DDE516266}">
      <dgm:prSet custT="1"/>
      <dgm:spPr/>
      <dgm:t>
        <a:bodyPr/>
        <a:lstStyle/>
        <a:p>
          <a:endParaRPr lang="en-US" sz="1800"/>
        </a:p>
      </dgm:t>
    </dgm:pt>
    <dgm:pt modelId="{98F67275-0512-4AE5-BC52-A078894D7B69}" type="pres">
      <dgm:prSet presAssocID="{799E4297-5740-460F-8BAD-C2988359AE9C}" presName="linearFlow" presStyleCnt="0">
        <dgm:presLayoutVars>
          <dgm:resizeHandles val="exact"/>
        </dgm:presLayoutVars>
      </dgm:prSet>
      <dgm:spPr/>
    </dgm:pt>
    <dgm:pt modelId="{25A31DC3-E011-4F5E-89FB-F18AEF9596AC}" type="pres">
      <dgm:prSet presAssocID="{10921AEE-713A-431D-9E00-95EC7F83502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9C420-19DC-4A62-BB7E-DCAB8493F5F5}" type="pres">
      <dgm:prSet presAssocID="{B9F36C93-3CAF-4FAA-AB73-81732A01EDB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8DB98C5-B5ED-440A-8B77-76BD9C940032}" type="pres">
      <dgm:prSet presAssocID="{B9F36C93-3CAF-4FAA-AB73-81732A01EDB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31EC8D44-5E55-4977-B808-6AEDF95F715D}" type="pres">
      <dgm:prSet presAssocID="{4989B509-C743-430D-8499-565A5CB4688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970CE-C11A-4409-9539-CB8FA410870B}" type="pres">
      <dgm:prSet presAssocID="{7227986A-E024-4DC9-A9EB-A01D77334F0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74BB1D1-7D2E-4A85-A76E-5B7C9D43778D}" type="pres">
      <dgm:prSet presAssocID="{7227986A-E024-4DC9-A9EB-A01D77334F0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24DAB0F-967D-4773-AA64-4EB12D8C35B0}" type="pres">
      <dgm:prSet presAssocID="{76CC4DEC-937B-46BE-96A4-8C03B4D9FF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F0B3A4-EE73-4706-9CDE-D879D2B60818}" type="presOf" srcId="{7227986A-E024-4DC9-A9EB-A01D77334F00}" destId="{A0C970CE-C11A-4409-9539-CB8FA410870B}" srcOrd="0" destOrd="0" presId="urn:microsoft.com/office/officeart/2005/8/layout/process2"/>
    <dgm:cxn modelId="{E09BDD03-2BC9-4EF8-B3C9-B2A5EB76B6DE}" type="presOf" srcId="{4989B509-C743-430D-8499-565A5CB4688C}" destId="{31EC8D44-5E55-4977-B808-6AEDF95F715D}" srcOrd="0" destOrd="0" presId="urn:microsoft.com/office/officeart/2005/8/layout/process2"/>
    <dgm:cxn modelId="{6E9C4FBA-CBA5-4F6B-B3CE-653DDE516266}" srcId="{799E4297-5740-460F-8BAD-C2988359AE9C}" destId="{76CC4DEC-937B-46BE-96A4-8C03B4D9FF2C}" srcOrd="2" destOrd="0" parTransId="{11F3CF67-B7FB-4AAF-9B33-88927D265863}" sibTransId="{8582A2FB-856F-4F53-932D-8B779296FE53}"/>
    <dgm:cxn modelId="{F23B72EB-4684-40DE-B4BD-585B231205D1}" srcId="{799E4297-5740-460F-8BAD-C2988359AE9C}" destId="{10921AEE-713A-431D-9E00-95EC7F835021}" srcOrd="0" destOrd="0" parTransId="{33CC044B-E2AE-4553-B66B-8BF057C0E94D}" sibTransId="{B9F36C93-3CAF-4FAA-AB73-81732A01EDB0}"/>
    <dgm:cxn modelId="{10EC8D77-4B7A-4178-B614-544CA0E76FEA}" type="presOf" srcId="{B9F36C93-3CAF-4FAA-AB73-81732A01EDB0}" destId="{8979C420-19DC-4A62-BB7E-DCAB8493F5F5}" srcOrd="0" destOrd="0" presId="urn:microsoft.com/office/officeart/2005/8/layout/process2"/>
    <dgm:cxn modelId="{63ABE0BA-8730-4304-BCF4-35E121CE0E31}" type="presOf" srcId="{B9F36C93-3CAF-4FAA-AB73-81732A01EDB0}" destId="{78DB98C5-B5ED-440A-8B77-76BD9C940032}" srcOrd="1" destOrd="0" presId="urn:microsoft.com/office/officeart/2005/8/layout/process2"/>
    <dgm:cxn modelId="{100D7907-78C4-4266-A983-377151A319F4}" srcId="{799E4297-5740-460F-8BAD-C2988359AE9C}" destId="{4989B509-C743-430D-8499-565A5CB4688C}" srcOrd="1" destOrd="0" parTransId="{D0BBF015-1EA3-427E-ABBF-63C4870CE10F}" sibTransId="{7227986A-E024-4DC9-A9EB-A01D77334F00}"/>
    <dgm:cxn modelId="{47A6BB19-004C-4BCF-A619-268D3A00919F}" type="presOf" srcId="{76CC4DEC-937B-46BE-96A4-8C03B4D9FF2C}" destId="{424DAB0F-967D-4773-AA64-4EB12D8C35B0}" srcOrd="0" destOrd="0" presId="urn:microsoft.com/office/officeart/2005/8/layout/process2"/>
    <dgm:cxn modelId="{B8BCCCC9-F9B1-4CAB-A131-D09FCE003D06}" type="presOf" srcId="{799E4297-5740-460F-8BAD-C2988359AE9C}" destId="{98F67275-0512-4AE5-BC52-A078894D7B69}" srcOrd="0" destOrd="0" presId="urn:microsoft.com/office/officeart/2005/8/layout/process2"/>
    <dgm:cxn modelId="{F8CBA335-B1C3-496D-B521-3DE671A582EB}" type="presOf" srcId="{10921AEE-713A-431D-9E00-95EC7F835021}" destId="{25A31DC3-E011-4F5E-89FB-F18AEF9596AC}" srcOrd="0" destOrd="0" presId="urn:microsoft.com/office/officeart/2005/8/layout/process2"/>
    <dgm:cxn modelId="{D3E4C552-3BCA-4B64-B465-52D1E8B010A6}" type="presOf" srcId="{7227986A-E024-4DC9-A9EB-A01D77334F00}" destId="{D74BB1D1-7D2E-4A85-A76E-5B7C9D43778D}" srcOrd="1" destOrd="0" presId="urn:microsoft.com/office/officeart/2005/8/layout/process2"/>
    <dgm:cxn modelId="{42EABFF9-DF6C-4212-98B7-84D7690F8E8C}" type="presParOf" srcId="{98F67275-0512-4AE5-BC52-A078894D7B69}" destId="{25A31DC3-E011-4F5E-89FB-F18AEF9596AC}" srcOrd="0" destOrd="0" presId="urn:microsoft.com/office/officeart/2005/8/layout/process2"/>
    <dgm:cxn modelId="{3C12D6FE-AE59-45ED-8FB7-C8DFEDF9DE77}" type="presParOf" srcId="{98F67275-0512-4AE5-BC52-A078894D7B69}" destId="{8979C420-19DC-4A62-BB7E-DCAB8493F5F5}" srcOrd="1" destOrd="0" presId="urn:microsoft.com/office/officeart/2005/8/layout/process2"/>
    <dgm:cxn modelId="{D8AFD536-57A0-4800-8716-CAC15516B168}" type="presParOf" srcId="{8979C420-19DC-4A62-BB7E-DCAB8493F5F5}" destId="{78DB98C5-B5ED-440A-8B77-76BD9C940032}" srcOrd="0" destOrd="0" presId="urn:microsoft.com/office/officeart/2005/8/layout/process2"/>
    <dgm:cxn modelId="{7E53749D-AECF-4FD4-8ED3-1C94F2CDDEB1}" type="presParOf" srcId="{98F67275-0512-4AE5-BC52-A078894D7B69}" destId="{31EC8D44-5E55-4977-B808-6AEDF95F715D}" srcOrd="2" destOrd="0" presId="urn:microsoft.com/office/officeart/2005/8/layout/process2"/>
    <dgm:cxn modelId="{CDAC3F0C-F350-4295-9377-A514714168CA}" type="presParOf" srcId="{98F67275-0512-4AE5-BC52-A078894D7B69}" destId="{A0C970CE-C11A-4409-9539-CB8FA410870B}" srcOrd="3" destOrd="0" presId="urn:microsoft.com/office/officeart/2005/8/layout/process2"/>
    <dgm:cxn modelId="{2640DFB2-9ACA-4F0A-BFC7-E6FAD8FC825A}" type="presParOf" srcId="{A0C970CE-C11A-4409-9539-CB8FA410870B}" destId="{D74BB1D1-7D2E-4A85-A76E-5B7C9D43778D}" srcOrd="0" destOrd="0" presId="urn:microsoft.com/office/officeart/2005/8/layout/process2"/>
    <dgm:cxn modelId="{9CBD0F32-8021-438A-94E8-76971ED23ABD}" type="presParOf" srcId="{98F67275-0512-4AE5-BC52-A078894D7B69}" destId="{424DAB0F-967D-4773-AA64-4EB12D8C35B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31DC3-E011-4F5E-89FB-F18AEF9596AC}">
      <dsp:nvSpPr>
        <dsp:cNvPr id="0" name=""/>
        <dsp:cNvSpPr/>
      </dsp:nvSpPr>
      <dsp:spPr>
        <a:xfrm>
          <a:off x="812093" y="2345"/>
          <a:ext cx="1570275" cy="872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Organizational Climate</a:t>
          </a:r>
          <a:endParaRPr lang="en-US" sz="1800" kern="1200" dirty="0"/>
        </a:p>
      </dsp:txBody>
      <dsp:txXfrm>
        <a:off x="837644" y="27896"/>
        <a:ext cx="1519173" cy="821273"/>
      </dsp:txXfrm>
    </dsp:sp>
    <dsp:sp modelId="{8979C420-19DC-4A62-BB7E-DCAB8493F5F5}">
      <dsp:nvSpPr>
        <dsp:cNvPr id="0" name=""/>
        <dsp:cNvSpPr/>
      </dsp:nvSpPr>
      <dsp:spPr>
        <a:xfrm rot="5400000">
          <a:off x="1433661" y="896529"/>
          <a:ext cx="327140" cy="3925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1479461" y="929243"/>
        <a:ext cx="235540" cy="228998"/>
      </dsp:txXfrm>
    </dsp:sp>
    <dsp:sp modelId="{31EC8D44-5E55-4977-B808-6AEDF95F715D}">
      <dsp:nvSpPr>
        <dsp:cNvPr id="0" name=""/>
        <dsp:cNvSpPr/>
      </dsp:nvSpPr>
      <dsp:spPr>
        <a:xfrm>
          <a:off x="812093" y="1310907"/>
          <a:ext cx="1570275" cy="872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Departmental Climate</a:t>
          </a:r>
          <a:endParaRPr lang="en-US" sz="1800" kern="1200" dirty="0"/>
        </a:p>
      </dsp:txBody>
      <dsp:txXfrm>
        <a:off x="837644" y="1336458"/>
        <a:ext cx="1519173" cy="821273"/>
      </dsp:txXfrm>
    </dsp:sp>
    <dsp:sp modelId="{A0C970CE-C11A-4409-9539-CB8FA410870B}">
      <dsp:nvSpPr>
        <dsp:cNvPr id="0" name=""/>
        <dsp:cNvSpPr/>
      </dsp:nvSpPr>
      <dsp:spPr>
        <a:xfrm rot="5400000">
          <a:off x="1433661" y="2205092"/>
          <a:ext cx="327140" cy="3925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1479461" y="2237806"/>
        <a:ext cx="235540" cy="228998"/>
      </dsp:txXfrm>
    </dsp:sp>
    <dsp:sp modelId="{424DAB0F-967D-4773-AA64-4EB12D8C35B0}">
      <dsp:nvSpPr>
        <dsp:cNvPr id="0" name=""/>
        <dsp:cNvSpPr/>
      </dsp:nvSpPr>
      <dsp:spPr>
        <a:xfrm>
          <a:off x="812093" y="2619470"/>
          <a:ext cx="1570275" cy="872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Workgroup Climate</a:t>
          </a:r>
          <a:endParaRPr lang="en-US" sz="1800" kern="1200" dirty="0"/>
        </a:p>
      </dsp:txBody>
      <dsp:txXfrm>
        <a:off x="837644" y="2645021"/>
        <a:ext cx="1519173" cy="821273"/>
      </dsp:txXfrm>
    </dsp:sp>
    <dsp:sp modelId="{3EDB3397-6422-42DD-AB04-C833510920D8}">
      <dsp:nvSpPr>
        <dsp:cNvPr id="0" name=""/>
        <dsp:cNvSpPr/>
      </dsp:nvSpPr>
      <dsp:spPr>
        <a:xfrm rot="5400000">
          <a:off x="1433661" y="3513655"/>
          <a:ext cx="327140" cy="3925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1479461" y="3546369"/>
        <a:ext cx="235540" cy="228998"/>
      </dsp:txXfrm>
    </dsp:sp>
    <dsp:sp modelId="{F3622BDA-6572-4123-AADF-FE2964D79B59}">
      <dsp:nvSpPr>
        <dsp:cNvPr id="0" name=""/>
        <dsp:cNvSpPr/>
      </dsp:nvSpPr>
      <dsp:spPr>
        <a:xfrm>
          <a:off x="812093" y="3928033"/>
          <a:ext cx="1570275" cy="872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Psychological Climate</a:t>
          </a:r>
          <a:endParaRPr lang="en-US" sz="1800" kern="1200" dirty="0"/>
        </a:p>
      </dsp:txBody>
      <dsp:txXfrm>
        <a:off x="837644" y="3953584"/>
        <a:ext cx="1519173" cy="821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31DC3-E011-4F5E-89FB-F18AEF9596AC}">
      <dsp:nvSpPr>
        <dsp:cNvPr id="0" name=""/>
        <dsp:cNvSpPr/>
      </dsp:nvSpPr>
      <dsp:spPr>
        <a:xfrm>
          <a:off x="762522" y="0"/>
          <a:ext cx="1669418" cy="927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General Measure of Safety Climate</a:t>
          </a:r>
          <a:endParaRPr lang="en-US" sz="1800" kern="1200" dirty="0"/>
        </a:p>
      </dsp:txBody>
      <dsp:txXfrm>
        <a:off x="789686" y="27164"/>
        <a:ext cx="1615090" cy="873126"/>
      </dsp:txXfrm>
    </dsp:sp>
    <dsp:sp modelId="{8979C420-19DC-4A62-BB7E-DCAB8493F5F5}">
      <dsp:nvSpPr>
        <dsp:cNvPr id="0" name=""/>
        <dsp:cNvSpPr/>
      </dsp:nvSpPr>
      <dsp:spPr>
        <a:xfrm rot="5400000">
          <a:off x="1423333" y="950641"/>
          <a:ext cx="347795" cy="417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1472025" y="985420"/>
        <a:ext cx="250412" cy="243457"/>
      </dsp:txXfrm>
    </dsp:sp>
    <dsp:sp modelId="{31EC8D44-5E55-4977-B808-6AEDF95F715D}">
      <dsp:nvSpPr>
        <dsp:cNvPr id="0" name=""/>
        <dsp:cNvSpPr/>
      </dsp:nvSpPr>
      <dsp:spPr>
        <a:xfrm>
          <a:off x="762522" y="1391182"/>
          <a:ext cx="1669418" cy="927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Industry-Specific Measure of Climate</a:t>
          </a:r>
          <a:endParaRPr lang="en-US" sz="1800" kern="1200" dirty="0"/>
        </a:p>
      </dsp:txBody>
      <dsp:txXfrm>
        <a:off x="789686" y="1418346"/>
        <a:ext cx="1615090" cy="873126"/>
      </dsp:txXfrm>
    </dsp:sp>
    <dsp:sp modelId="{A0C970CE-C11A-4409-9539-CB8FA410870B}">
      <dsp:nvSpPr>
        <dsp:cNvPr id="0" name=""/>
        <dsp:cNvSpPr/>
      </dsp:nvSpPr>
      <dsp:spPr>
        <a:xfrm rot="5400000">
          <a:off x="1423333" y="2341823"/>
          <a:ext cx="347795" cy="417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1472025" y="2376602"/>
        <a:ext cx="250412" cy="243457"/>
      </dsp:txXfrm>
    </dsp:sp>
    <dsp:sp modelId="{424DAB0F-967D-4773-AA64-4EB12D8C35B0}">
      <dsp:nvSpPr>
        <dsp:cNvPr id="0" name=""/>
        <dsp:cNvSpPr/>
      </dsp:nvSpPr>
      <dsp:spPr>
        <a:xfrm>
          <a:off x="762522" y="2782364"/>
          <a:ext cx="1669418" cy="927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Organization-Specific Measure of Climate</a:t>
          </a:r>
          <a:endParaRPr lang="en-US" sz="1800" kern="1200" dirty="0"/>
        </a:p>
      </dsp:txBody>
      <dsp:txXfrm>
        <a:off x="789686" y="2809528"/>
        <a:ext cx="1615090" cy="873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2634-0888-4822-A9AA-F83DE34C0BF2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F97EE-21FA-4679-B19F-91A3C1BD4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62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543" cy="46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8" tIns="46589" rIns="93178" bIns="46589" numCol="1" anchor="t" anchorCtr="0" compatLnSpc="1">
            <a:prstTxWarp prst="textNoShape">
              <a:avLst/>
            </a:prstTxWarp>
          </a:bodyPr>
          <a:lstStyle>
            <a:lvl1pPr defTabSz="93218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233" y="0"/>
            <a:ext cx="3038543" cy="46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8" tIns="46589" rIns="93178" bIns="46589" numCol="1" anchor="t" anchorCtr="0" compatLnSpc="1">
            <a:prstTxWarp prst="textNoShape">
              <a:avLst/>
            </a:prstTxWarp>
          </a:bodyPr>
          <a:lstStyle>
            <a:lvl1pPr algn="r" defTabSz="93218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3" y="4415872"/>
            <a:ext cx="5607995" cy="418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8" tIns="46589" rIns="93178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119"/>
            <a:ext cx="3038543" cy="46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8" tIns="46589" rIns="93178" bIns="46589" numCol="1" anchor="b" anchorCtr="0" compatLnSpc="1">
            <a:prstTxWarp prst="textNoShape">
              <a:avLst/>
            </a:prstTxWarp>
          </a:bodyPr>
          <a:lstStyle>
            <a:lvl1pPr defTabSz="93218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233" y="8830119"/>
            <a:ext cx="3038543" cy="46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8" tIns="46589" rIns="93178" bIns="46589" numCol="1" anchor="b" anchorCtr="0" compatLnSpc="1">
            <a:prstTxWarp prst="textNoShape">
              <a:avLst/>
            </a:prstTxWarp>
          </a:bodyPr>
          <a:lstStyle>
            <a:lvl1pPr algn="r" defTabSz="932183">
              <a:defRPr sz="1200">
                <a:latin typeface="Arial" charset="0"/>
              </a:defRPr>
            </a:lvl1pPr>
          </a:lstStyle>
          <a:p>
            <a:pPr>
              <a:defRPr/>
            </a:pPr>
            <a:fld id="{04DE1A18-D457-4AE3-A3E2-55E3B6CB6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00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2EE0C-9C70-41DD-AF87-7B413FE51AA3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10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67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1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FE9B6-934E-4DFD-8798-C06C1F1DE0D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These definitions of climate explain</a:t>
            </a:r>
            <a:r>
              <a:rPr lang="en-US" dirty="0" smtClean="0"/>
              <a:t> </a:t>
            </a:r>
            <a:r>
              <a:rPr lang="en-US" baseline="0" dirty="0" smtClean="0"/>
              <a:t>why organizational researchers tend to be more interested in climate than culture </a:t>
            </a:r>
          </a:p>
          <a:p>
            <a:pPr marL="457200"/>
            <a:r>
              <a:rPr lang="en-US" baseline="0" dirty="0" smtClean="0">
                <a:sym typeface="Wingdings" pitchFamily="2" charset="2"/>
              </a:rPr>
              <a:t> It’s much easier to measure perceptions regarding what is valued within an organization than to try to determine what are the unspoken basic assumptions within a particular organization.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27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E1A18-D457-4AE3-A3E2-55E3B6CB648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3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-7" y="0"/>
              <a:ext cx="5774" cy="4343"/>
              <a:chOff x="-7" y="0"/>
              <a:chExt cx="5774" cy="4343"/>
            </a:xfrm>
          </p:grpSpPr>
          <p:sp>
            <p:nvSpPr>
              <p:cNvPr id="7" name="Freeform 3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/>
                <a:ahLst/>
                <a:cxnLst>
                  <a:cxn ang="0">
                    <a:pos x="808" y="283"/>
                  </a:cxn>
                  <a:cxn ang="0">
                    <a:pos x="673" y="252"/>
                  </a:cxn>
                  <a:cxn ang="0">
                    <a:pos x="654" y="0"/>
                  </a:cxn>
                  <a:cxn ang="0">
                    <a:pos x="488" y="13"/>
                  </a:cxn>
                  <a:cxn ang="0">
                    <a:pos x="476" y="252"/>
                  </a:cxn>
                  <a:cxn ang="0">
                    <a:pos x="365" y="290"/>
                  </a:cxn>
                  <a:cxn ang="0">
                    <a:pos x="206" y="86"/>
                  </a:cxn>
                  <a:cxn ang="0">
                    <a:pos x="95" y="148"/>
                  </a:cxn>
                  <a:cxn ang="0">
                    <a:pos x="200" y="376"/>
                  </a:cxn>
                  <a:cxn ang="0">
                    <a:pos x="126" y="450"/>
                  </a:cxn>
                  <a:cxn ang="0">
                    <a:pos x="0" y="423"/>
                  </a:cxn>
                  <a:cxn ang="0">
                    <a:pos x="0" y="1273"/>
                  </a:cxn>
                  <a:cxn ang="0">
                    <a:pos x="101" y="1226"/>
                  </a:cxn>
                  <a:cxn ang="0">
                    <a:pos x="181" y="1306"/>
                  </a:cxn>
                  <a:cxn ang="0">
                    <a:pos x="70" y="1509"/>
                  </a:cxn>
                  <a:cxn ang="0">
                    <a:pos x="175" y="1596"/>
                  </a:cxn>
                  <a:cxn ang="0">
                    <a:pos x="365" y="1411"/>
                  </a:cxn>
                  <a:cxn ang="0">
                    <a:pos x="476" y="1448"/>
                  </a:cxn>
                  <a:cxn ang="0">
                    <a:pos x="501" y="1700"/>
                  </a:cxn>
                  <a:cxn ang="0">
                    <a:pos x="667" y="1707"/>
                  </a:cxn>
                  <a:cxn ang="0">
                    <a:pos x="685" y="1442"/>
                  </a:cxn>
                  <a:cxn ang="0">
                    <a:pos x="826" y="1405"/>
                  </a:cxn>
                  <a:cxn ang="0">
                    <a:pos x="993" y="1590"/>
                  </a:cxn>
                  <a:cxn ang="0">
                    <a:pos x="1103" y="1522"/>
                  </a:cxn>
                  <a:cxn ang="0">
                    <a:pos x="993" y="1300"/>
                  </a:cxn>
                  <a:cxn ang="0">
                    <a:pos x="1067" y="1207"/>
                  </a:cxn>
                  <a:cxn ang="0">
                    <a:pos x="1288" y="1312"/>
                  </a:cxn>
                  <a:cxn ang="0">
                    <a:pos x="1355" y="1196"/>
                  </a:cxn>
                  <a:cxn ang="0">
                    <a:pos x="1153" y="1047"/>
                  </a:cxn>
                  <a:cxn ang="0">
                    <a:pos x="1177" y="918"/>
                  </a:cxn>
                  <a:cxn ang="0">
                    <a:pos x="1429" y="894"/>
                  </a:cxn>
                  <a:cxn ang="0">
                    <a:pos x="1423" y="764"/>
                  </a:cxn>
                  <a:cxn ang="0">
                    <a:pos x="1171" y="727"/>
                  </a:cxn>
                  <a:cxn ang="0">
                    <a:pos x="1146" y="629"/>
                  </a:cxn>
                  <a:cxn ang="0">
                    <a:pos x="1349" y="487"/>
                  </a:cxn>
                  <a:cxn ang="0">
                    <a:pos x="1282" y="370"/>
                  </a:cxn>
                  <a:cxn ang="0">
                    <a:pos x="1054" y="462"/>
                  </a:cxn>
                  <a:cxn ang="0">
                    <a:pos x="980" y="388"/>
                  </a:cxn>
                  <a:cxn ang="0">
                    <a:pos x="1097" y="173"/>
                  </a:cxn>
                  <a:cxn ang="0">
                    <a:pos x="986" y="105"/>
                  </a:cxn>
                  <a:cxn ang="0">
                    <a:pos x="808" y="283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/>
                <a:ahLst/>
                <a:cxnLst>
                  <a:cxn ang="0">
                    <a:pos x="335" y="56"/>
                  </a:cxn>
                  <a:cxn ang="0">
                    <a:pos x="293" y="46"/>
                  </a:cxn>
                  <a:cxn ang="0">
                    <a:pos x="288" y="0"/>
                  </a:cxn>
                  <a:cxn ang="0">
                    <a:pos x="238" y="0"/>
                  </a:cxn>
                  <a:cxn ang="0">
                    <a:pos x="232" y="46"/>
                  </a:cxn>
                  <a:cxn ang="0">
                    <a:pos x="198" y="58"/>
                  </a:cxn>
                  <a:cxn ang="0">
                    <a:pos x="146" y="0"/>
                  </a:cxn>
                  <a:cxn ang="0">
                    <a:pos x="114" y="14"/>
                  </a:cxn>
                  <a:cxn ang="0">
                    <a:pos x="147" y="84"/>
                  </a:cxn>
                  <a:cxn ang="0">
                    <a:pos x="124" y="107"/>
                  </a:cxn>
                  <a:cxn ang="0">
                    <a:pos x="50" y="81"/>
                  </a:cxn>
                  <a:cxn ang="0">
                    <a:pos x="32" y="109"/>
                  </a:cxn>
                  <a:cxn ang="0">
                    <a:pos x="90" y="159"/>
                  </a:cxn>
                  <a:cxn ang="0">
                    <a:pos x="80" y="197"/>
                  </a:cxn>
                  <a:cxn ang="0">
                    <a:pos x="2" y="202"/>
                  </a:cxn>
                  <a:cxn ang="0">
                    <a:pos x="0" y="244"/>
                  </a:cxn>
                  <a:cxn ang="0">
                    <a:pos x="80" y="256"/>
                  </a:cxn>
                  <a:cxn ang="0">
                    <a:pos x="88" y="292"/>
                  </a:cxn>
                  <a:cxn ang="0">
                    <a:pos x="29" y="345"/>
                  </a:cxn>
                  <a:cxn ang="0">
                    <a:pos x="50" y="378"/>
                  </a:cxn>
                  <a:cxn ang="0">
                    <a:pos x="116" y="347"/>
                  </a:cxn>
                  <a:cxn ang="0">
                    <a:pos x="141" y="372"/>
                  </a:cxn>
                  <a:cxn ang="0">
                    <a:pos x="107" y="435"/>
                  </a:cxn>
                  <a:cxn ang="0">
                    <a:pos x="139" y="462"/>
                  </a:cxn>
                  <a:cxn ang="0">
                    <a:pos x="198" y="404"/>
                  </a:cxn>
                  <a:cxn ang="0">
                    <a:pos x="232" y="416"/>
                  </a:cxn>
                  <a:cxn ang="0">
                    <a:pos x="240" y="494"/>
                  </a:cxn>
                  <a:cxn ang="0">
                    <a:pos x="292" y="496"/>
                  </a:cxn>
                  <a:cxn ang="0">
                    <a:pos x="297" y="414"/>
                  </a:cxn>
                  <a:cxn ang="0">
                    <a:pos x="341" y="403"/>
                  </a:cxn>
                  <a:cxn ang="0">
                    <a:pos x="393" y="460"/>
                  </a:cxn>
                  <a:cxn ang="0">
                    <a:pos x="427" y="439"/>
                  </a:cxn>
                  <a:cxn ang="0">
                    <a:pos x="393" y="370"/>
                  </a:cxn>
                  <a:cxn ang="0">
                    <a:pos x="416" y="341"/>
                  </a:cxn>
                  <a:cxn ang="0">
                    <a:pos x="484" y="374"/>
                  </a:cxn>
                  <a:cxn ang="0">
                    <a:pos x="505" y="338"/>
                  </a:cxn>
                  <a:cxn ang="0">
                    <a:pos x="442" y="292"/>
                  </a:cxn>
                  <a:cxn ang="0">
                    <a:pos x="450" y="252"/>
                  </a:cxn>
                  <a:cxn ang="0">
                    <a:pos x="528" y="244"/>
                  </a:cxn>
                  <a:cxn ang="0">
                    <a:pos x="526" y="204"/>
                  </a:cxn>
                  <a:cxn ang="0">
                    <a:pos x="448" y="193"/>
                  </a:cxn>
                  <a:cxn ang="0">
                    <a:pos x="440" y="162"/>
                  </a:cxn>
                  <a:cxn ang="0">
                    <a:pos x="503" y="119"/>
                  </a:cxn>
                  <a:cxn ang="0">
                    <a:pos x="482" y="82"/>
                  </a:cxn>
                  <a:cxn ang="0">
                    <a:pos x="412" y="111"/>
                  </a:cxn>
                  <a:cxn ang="0">
                    <a:pos x="389" y="88"/>
                  </a:cxn>
                  <a:cxn ang="0">
                    <a:pos x="425" y="21"/>
                  </a:cxn>
                  <a:cxn ang="0">
                    <a:pos x="391" y="0"/>
                  </a:cxn>
                  <a:cxn ang="0">
                    <a:pos x="335" y="56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/>
                <a:ahLst/>
                <a:cxnLst>
                  <a:cxn ang="0">
                    <a:pos x="1368" y="358"/>
                  </a:cxn>
                  <a:cxn ang="0">
                    <a:pos x="1197" y="318"/>
                  </a:cxn>
                  <a:cxn ang="0">
                    <a:pos x="1173" y="0"/>
                  </a:cxn>
                  <a:cxn ang="0">
                    <a:pos x="964" y="16"/>
                  </a:cxn>
                  <a:cxn ang="0">
                    <a:pos x="948" y="318"/>
                  </a:cxn>
                  <a:cxn ang="0">
                    <a:pos x="808" y="366"/>
                  </a:cxn>
                  <a:cxn ang="0">
                    <a:pos x="606" y="109"/>
                  </a:cxn>
                  <a:cxn ang="0">
                    <a:pos x="467" y="187"/>
                  </a:cxn>
                  <a:cxn ang="0">
                    <a:pos x="599" y="474"/>
                  </a:cxn>
                  <a:cxn ang="0">
                    <a:pos x="506" y="568"/>
                  </a:cxn>
                  <a:cxn ang="0">
                    <a:pos x="202" y="459"/>
                  </a:cxn>
                  <a:cxn ang="0">
                    <a:pos x="132" y="576"/>
                  </a:cxn>
                  <a:cxn ang="0">
                    <a:pos x="365" y="778"/>
                  </a:cxn>
                  <a:cxn ang="0">
                    <a:pos x="327" y="933"/>
                  </a:cxn>
                  <a:cxn ang="0">
                    <a:pos x="7" y="956"/>
                  </a:cxn>
                  <a:cxn ang="0">
                    <a:pos x="0" y="1128"/>
                  </a:cxn>
                  <a:cxn ang="0">
                    <a:pos x="327" y="1174"/>
                  </a:cxn>
                  <a:cxn ang="0">
                    <a:pos x="358" y="1321"/>
                  </a:cxn>
                  <a:cxn ang="0">
                    <a:pos x="1804" y="1321"/>
                  </a:cxn>
                  <a:cxn ang="0">
                    <a:pos x="1835" y="1158"/>
                  </a:cxn>
                  <a:cxn ang="0">
                    <a:pos x="2153" y="1128"/>
                  </a:cxn>
                  <a:cxn ang="0">
                    <a:pos x="2146" y="964"/>
                  </a:cxn>
                  <a:cxn ang="0">
                    <a:pos x="1827" y="917"/>
                  </a:cxn>
                  <a:cxn ang="0">
                    <a:pos x="1795" y="793"/>
                  </a:cxn>
                  <a:cxn ang="0">
                    <a:pos x="2052" y="615"/>
                  </a:cxn>
                  <a:cxn ang="0">
                    <a:pos x="1967" y="467"/>
                  </a:cxn>
                  <a:cxn ang="0">
                    <a:pos x="1679" y="583"/>
                  </a:cxn>
                  <a:cxn ang="0">
                    <a:pos x="1586" y="490"/>
                  </a:cxn>
                  <a:cxn ang="0">
                    <a:pos x="1733" y="218"/>
                  </a:cxn>
                  <a:cxn ang="0">
                    <a:pos x="1593" y="132"/>
                  </a:cxn>
                  <a:cxn ang="0">
                    <a:pos x="1368" y="358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19"/>
              <p:cNvSpPr>
                <a:spLocks/>
              </p:cNvSpPr>
              <p:nvPr/>
            </p:nvSpPr>
            <p:spPr bwMode="hidden">
              <a:xfrm rot="-5400000">
                <a:off x="2505" y="-537"/>
                <a:ext cx="1085" cy="2160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pic>
          <p:nvPicPr>
            <p:cNvPr id="6" name="Picture 7" descr="Fac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2"/>
          <p:cNvGrpSpPr>
            <a:grpSpLocks/>
          </p:cNvGrpSpPr>
          <p:nvPr userDrawn="1"/>
        </p:nvGrpSpPr>
        <p:grpSpPr bwMode="auto">
          <a:xfrm>
            <a:off x="0" y="533400"/>
            <a:ext cx="8763000" cy="5410200"/>
            <a:chOff x="0" y="336"/>
            <a:chExt cx="5520" cy="3408"/>
          </a:xfrm>
        </p:grpSpPr>
        <p:grpSp>
          <p:nvGrpSpPr>
            <p:cNvPr id="17" name="Group 31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1" name="Rectangle 5"/>
              <p:cNvSpPr>
                <a:spLocks noChangeArrowheads="1"/>
              </p:cNvSpPr>
              <p:nvPr userDrawn="1"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2" name="Rectangle 6"/>
              <p:cNvSpPr>
                <a:spLocks noChangeArrowheads="1"/>
              </p:cNvSpPr>
              <p:nvPr userDrawn="1"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" name="Line 7"/>
              <p:cNvSpPr>
                <a:spLocks noChangeShapeType="1"/>
              </p:cNvSpPr>
              <p:nvPr userDrawn="1"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9" name="Rectangle 9"/>
              <p:cNvSpPr>
                <a:spLocks noChangeArrowheads="1"/>
              </p:cNvSpPr>
              <p:nvPr userDrawn="1"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0" name="Line 10"/>
              <p:cNvSpPr>
                <a:spLocks noChangeShapeType="1"/>
              </p:cNvSpPr>
              <p:nvPr userDrawn="1"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 anchor="b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122EF-8E78-4600-9AB1-6FA3B4B87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33BB1-D74B-4969-9A31-3762C2E9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16792-C8E1-4277-8939-1F2902C38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FFFFF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C68B-850C-4293-85D6-74E1BED8F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C890-7ECA-490D-8184-03C54064D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06DF5-8EC5-49CB-8E9F-48574BBA2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75E96-7E12-49CC-9F4B-B831D64C4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8BA93-9536-45DB-96D4-9AAF3DAFF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EF05A-B83F-4F6C-A236-3463FEFDC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B442-897F-40EE-9DE0-0BACE0671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BD167-04BC-41BD-81E7-F7F4FC6E5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1032" name="Group 19"/>
            <p:cNvGrpSpPr>
              <a:grpSpLocks/>
            </p:cNvGrpSpPr>
            <p:nvPr userDrawn="1"/>
          </p:nvGrpSpPr>
          <p:grpSpPr bwMode="auto">
            <a:xfrm>
              <a:off x="-7" y="10"/>
              <a:ext cx="5774" cy="4333"/>
              <a:chOff x="-7" y="10"/>
              <a:chExt cx="5774" cy="4333"/>
            </a:xfrm>
          </p:grpSpPr>
          <p:sp>
            <p:nvSpPr>
              <p:cNvPr id="2" name="Freeform 8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/>
                <a:ahLst/>
                <a:cxnLst>
                  <a:cxn ang="0">
                    <a:pos x="808" y="283"/>
                  </a:cxn>
                  <a:cxn ang="0">
                    <a:pos x="673" y="252"/>
                  </a:cxn>
                  <a:cxn ang="0">
                    <a:pos x="654" y="0"/>
                  </a:cxn>
                  <a:cxn ang="0">
                    <a:pos x="488" y="13"/>
                  </a:cxn>
                  <a:cxn ang="0">
                    <a:pos x="476" y="252"/>
                  </a:cxn>
                  <a:cxn ang="0">
                    <a:pos x="365" y="290"/>
                  </a:cxn>
                  <a:cxn ang="0">
                    <a:pos x="206" y="86"/>
                  </a:cxn>
                  <a:cxn ang="0">
                    <a:pos x="95" y="148"/>
                  </a:cxn>
                  <a:cxn ang="0">
                    <a:pos x="200" y="376"/>
                  </a:cxn>
                  <a:cxn ang="0">
                    <a:pos x="126" y="450"/>
                  </a:cxn>
                  <a:cxn ang="0">
                    <a:pos x="0" y="423"/>
                  </a:cxn>
                  <a:cxn ang="0">
                    <a:pos x="0" y="1273"/>
                  </a:cxn>
                  <a:cxn ang="0">
                    <a:pos x="101" y="1226"/>
                  </a:cxn>
                  <a:cxn ang="0">
                    <a:pos x="181" y="1306"/>
                  </a:cxn>
                  <a:cxn ang="0">
                    <a:pos x="70" y="1509"/>
                  </a:cxn>
                  <a:cxn ang="0">
                    <a:pos x="175" y="1596"/>
                  </a:cxn>
                  <a:cxn ang="0">
                    <a:pos x="365" y="1411"/>
                  </a:cxn>
                  <a:cxn ang="0">
                    <a:pos x="476" y="1448"/>
                  </a:cxn>
                  <a:cxn ang="0">
                    <a:pos x="501" y="1700"/>
                  </a:cxn>
                  <a:cxn ang="0">
                    <a:pos x="667" y="1707"/>
                  </a:cxn>
                  <a:cxn ang="0">
                    <a:pos x="685" y="1442"/>
                  </a:cxn>
                  <a:cxn ang="0">
                    <a:pos x="826" y="1405"/>
                  </a:cxn>
                  <a:cxn ang="0">
                    <a:pos x="993" y="1590"/>
                  </a:cxn>
                  <a:cxn ang="0">
                    <a:pos x="1103" y="1522"/>
                  </a:cxn>
                  <a:cxn ang="0">
                    <a:pos x="993" y="1300"/>
                  </a:cxn>
                  <a:cxn ang="0">
                    <a:pos x="1067" y="1207"/>
                  </a:cxn>
                  <a:cxn ang="0">
                    <a:pos x="1288" y="1312"/>
                  </a:cxn>
                  <a:cxn ang="0">
                    <a:pos x="1355" y="1196"/>
                  </a:cxn>
                  <a:cxn ang="0">
                    <a:pos x="1153" y="1047"/>
                  </a:cxn>
                  <a:cxn ang="0">
                    <a:pos x="1177" y="918"/>
                  </a:cxn>
                  <a:cxn ang="0">
                    <a:pos x="1429" y="894"/>
                  </a:cxn>
                  <a:cxn ang="0">
                    <a:pos x="1423" y="764"/>
                  </a:cxn>
                  <a:cxn ang="0">
                    <a:pos x="1171" y="727"/>
                  </a:cxn>
                  <a:cxn ang="0">
                    <a:pos x="1146" y="629"/>
                  </a:cxn>
                  <a:cxn ang="0">
                    <a:pos x="1349" y="487"/>
                  </a:cxn>
                  <a:cxn ang="0">
                    <a:pos x="1282" y="370"/>
                  </a:cxn>
                  <a:cxn ang="0">
                    <a:pos x="1054" y="462"/>
                  </a:cxn>
                  <a:cxn ang="0">
                    <a:pos x="980" y="388"/>
                  </a:cxn>
                  <a:cxn ang="0">
                    <a:pos x="1097" y="173"/>
                  </a:cxn>
                  <a:cxn ang="0">
                    <a:pos x="986" y="105"/>
                  </a:cxn>
                  <a:cxn ang="0">
                    <a:pos x="808" y="283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" name="Freeform 9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/>
                <a:ahLst/>
                <a:cxnLst>
                  <a:cxn ang="0">
                    <a:pos x="335" y="56"/>
                  </a:cxn>
                  <a:cxn ang="0">
                    <a:pos x="293" y="46"/>
                  </a:cxn>
                  <a:cxn ang="0">
                    <a:pos x="288" y="0"/>
                  </a:cxn>
                  <a:cxn ang="0">
                    <a:pos x="238" y="0"/>
                  </a:cxn>
                  <a:cxn ang="0">
                    <a:pos x="232" y="46"/>
                  </a:cxn>
                  <a:cxn ang="0">
                    <a:pos x="198" y="58"/>
                  </a:cxn>
                  <a:cxn ang="0">
                    <a:pos x="146" y="0"/>
                  </a:cxn>
                  <a:cxn ang="0">
                    <a:pos x="114" y="14"/>
                  </a:cxn>
                  <a:cxn ang="0">
                    <a:pos x="147" y="84"/>
                  </a:cxn>
                  <a:cxn ang="0">
                    <a:pos x="124" y="107"/>
                  </a:cxn>
                  <a:cxn ang="0">
                    <a:pos x="50" y="81"/>
                  </a:cxn>
                  <a:cxn ang="0">
                    <a:pos x="32" y="109"/>
                  </a:cxn>
                  <a:cxn ang="0">
                    <a:pos x="90" y="159"/>
                  </a:cxn>
                  <a:cxn ang="0">
                    <a:pos x="80" y="197"/>
                  </a:cxn>
                  <a:cxn ang="0">
                    <a:pos x="2" y="202"/>
                  </a:cxn>
                  <a:cxn ang="0">
                    <a:pos x="0" y="244"/>
                  </a:cxn>
                  <a:cxn ang="0">
                    <a:pos x="80" y="256"/>
                  </a:cxn>
                  <a:cxn ang="0">
                    <a:pos x="88" y="292"/>
                  </a:cxn>
                  <a:cxn ang="0">
                    <a:pos x="29" y="345"/>
                  </a:cxn>
                  <a:cxn ang="0">
                    <a:pos x="50" y="378"/>
                  </a:cxn>
                  <a:cxn ang="0">
                    <a:pos x="116" y="347"/>
                  </a:cxn>
                  <a:cxn ang="0">
                    <a:pos x="141" y="372"/>
                  </a:cxn>
                  <a:cxn ang="0">
                    <a:pos x="107" y="435"/>
                  </a:cxn>
                  <a:cxn ang="0">
                    <a:pos x="139" y="462"/>
                  </a:cxn>
                  <a:cxn ang="0">
                    <a:pos x="198" y="404"/>
                  </a:cxn>
                  <a:cxn ang="0">
                    <a:pos x="232" y="416"/>
                  </a:cxn>
                  <a:cxn ang="0">
                    <a:pos x="240" y="494"/>
                  </a:cxn>
                  <a:cxn ang="0">
                    <a:pos x="292" y="496"/>
                  </a:cxn>
                  <a:cxn ang="0">
                    <a:pos x="297" y="414"/>
                  </a:cxn>
                  <a:cxn ang="0">
                    <a:pos x="341" y="403"/>
                  </a:cxn>
                  <a:cxn ang="0">
                    <a:pos x="393" y="460"/>
                  </a:cxn>
                  <a:cxn ang="0">
                    <a:pos x="427" y="439"/>
                  </a:cxn>
                  <a:cxn ang="0">
                    <a:pos x="393" y="370"/>
                  </a:cxn>
                  <a:cxn ang="0">
                    <a:pos x="416" y="341"/>
                  </a:cxn>
                  <a:cxn ang="0">
                    <a:pos x="484" y="374"/>
                  </a:cxn>
                  <a:cxn ang="0">
                    <a:pos x="505" y="338"/>
                  </a:cxn>
                  <a:cxn ang="0">
                    <a:pos x="442" y="292"/>
                  </a:cxn>
                  <a:cxn ang="0">
                    <a:pos x="450" y="252"/>
                  </a:cxn>
                  <a:cxn ang="0">
                    <a:pos x="528" y="244"/>
                  </a:cxn>
                  <a:cxn ang="0">
                    <a:pos x="526" y="204"/>
                  </a:cxn>
                  <a:cxn ang="0">
                    <a:pos x="448" y="193"/>
                  </a:cxn>
                  <a:cxn ang="0">
                    <a:pos x="440" y="162"/>
                  </a:cxn>
                  <a:cxn ang="0">
                    <a:pos x="503" y="119"/>
                  </a:cxn>
                  <a:cxn ang="0">
                    <a:pos x="482" y="82"/>
                  </a:cxn>
                  <a:cxn ang="0">
                    <a:pos x="412" y="111"/>
                  </a:cxn>
                  <a:cxn ang="0">
                    <a:pos x="389" y="88"/>
                  </a:cxn>
                  <a:cxn ang="0">
                    <a:pos x="425" y="21"/>
                  </a:cxn>
                  <a:cxn ang="0">
                    <a:pos x="391" y="0"/>
                  </a:cxn>
                  <a:cxn ang="0">
                    <a:pos x="335" y="56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/>
                <a:ahLst/>
                <a:cxnLst>
                  <a:cxn ang="0">
                    <a:pos x="1368" y="358"/>
                  </a:cxn>
                  <a:cxn ang="0">
                    <a:pos x="1197" y="318"/>
                  </a:cxn>
                  <a:cxn ang="0">
                    <a:pos x="1173" y="0"/>
                  </a:cxn>
                  <a:cxn ang="0">
                    <a:pos x="964" y="16"/>
                  </a:cxn>
                  <a:cxn ang="0">
                    <a:pos x="948" y="318"/>
                  </a:cxn>
                  <a:cxn ang="0">
                    <a:pos x="808" y="366"/>
                  </a:cxn>
                  <a:cxn ang="0">
                    <a:pos x="606" y="109"/>
                  </a:cxn>
                  <a:cxn ang="0">
                    <a:pos x="467" y="187"/>
                  </a:cxn>
                  <a:cxn ang="0">
                    <a:pos x="599" y="474"/>
                  </a:cxn>
                  <a:cxn ang="0">
                    <a:pos x="506" y="568"/>
                  </a:cxn>
                  <a:cxn ang="0">
                    <a:pos x="202" y="459"/>
                  </a:cxn>
                  <a:cxn ang="0">
                    <a:pos x="132" y="576"/>
                  </a:cxn>
                  <a:cxn ang="0">
                    <a:pos x="365" y="778"/>
                  </a:cxn>
                  <a:cxn ang="0">
                    <a:pos x="327" y="933"/>
                  </a:cxn>
                  <a:cxn ang="0">
                    <a:pos x="7" y="956"/>
                  </a:cxn>
                  <a:cxn ang="0">
                    <a:pos x="0" y="1128"/>
                  </a:cxn>
                  <a:cxn ang="0">
                    <a:pos x="327" y="1174"/>
                  </a:cxn>
                  <a:cxn ang="0">
                    <a:pos x="358" y="1321"/>
                  </a:cxn>
                  <a:cxn ang="0">
                    <a:pos x="1804" y="1321"/>
                  </a:cxn>
                  <a:cxn ang="0">
                    <a:pos x="1835" y="1158"/>
                  </a:cxn>
                  <a:cxn ang="0">
                    <a:pos x="2153" y="1128"/>
                  </a:cxn>
                  <a:cxn ang="0">
                    <a:pos x="2146" y="964"/>
                  </a:cxn>
                  <a:cxn ang="0">
                    <a:pos x="1827" y="917"/>
                  </a:cxn>
                  <a:cxn ang="0">
                    <a:pos x="1795" y="793"/>
                  </a:cxn>
                  <a:cxn ang="0">
                    <a:pos x="2052" y="615"/>
                  </a:cxn>
                  <a:cxn ang="0">
                    <a:pos x="1967" y="467"/>
                  </a:cxn>
                  <a:cxn ang="0">
                    <a:pos x="1679" y="583"/>
                  </a:cxn>
                  <a:cxn ang="0">
                    <a:pos x="1586" y="490"/>
                  </a:cxn>
                  <a:cxn ang="0">
                    <a:pos x="1733" y="218"/>
                  </a:cxn>
                  <a:cxn ang="0">
                    <a:pos x="1593" y="132"/>
                  </a:cxn>
                  <a:cxn ang="0">
                    <a:pos x="1368" y="358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pic>
          <p:nvPicPr>
            <p:cNvPr id="1033" name="Picture 12" descr="Facbanna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15FE783C-66EB-46A8-A832-9692201F4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ransition spd="slow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1101725"/>
            <a:ext cx="8331200" cy="2209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/>
              <a:t>Evaluating </a:t>
            </a:r>
            <a:br>
              <a:rPr lang="en-US" sz="4000" b="1" dirty="0" smtClean="0"/>
            </a:br>
            <a:r>
              <a:rPr lang="en-US" sz="4000" b="1" dirty="0" smtClean="0"/>
              <a:t>Safety Culture and Climate:</a:t>
            </a:r>
            <a:br>
              <a:rPr lang="en-US" sz="4000" b="1" dirty="0" smtClean="0"/>
            </a:br>
            <a:r>
              <a:rPr lang="en-US" sz="4000" b="1" dirty="0" smtClean="0"/>
              <a:t>Key Measurement Issues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35125" y="3698875"/>
            <a:ext cx="6629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200" dirty="0"/>
              <a:t>Tahira M. </a:t>
            </a:r>
            <a:r>
              <a:rPr lang="en-US" sz="2200" dirty="0" smtClean="0"/>
              <a:t>Probst, Ph.D.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Washington State University </a:t>
            </a:r>
            <a:r>
              <a:rPr lang="en-US" sz="2200" dirty="0" smtClean="0"/>
              <a:t>Vancouver</a:t>
            </a:r>
          </a:p>
          <a:p>
            <a:pPr algn="ctr"/>
            <a:r>
              <a:rPr lang="en-US" sz="2200" dirty="0" smtClean="0"/>
              <a:t>June 11, 2013</a:t>
            </a:r>
            <a:endParaRPr lang="en-US" sz="2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01" y="304800"/>
            <a:ext cx="8182099" cy="1143000"/>
          </a:xfrm>
        </p:spPr>
        <p:txBody>
          <a:bodyPr/>
          <a:lstStyle/>
          <a:p>
            <a:r>
              <a:rPr lang="en-US" sz="3900" dirty="0"/>
              <a:t>Scientist-Practitioner </a:t>
            </a:r>
            <a:r>
              <a:rPr lang="en-US" sz="3900" dirty="0" smtClean="0"/>
              <a:t>Differences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399"/>
            <a:ext cx="7772400" cy="491440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FFFF"/>
                </a:solidFill>
              </a:rPr>
              <a:t>Researchers and practitioners may have different priorities, goals, and/or intended use </a:t>
            </a:r>
            <a:r>
              <a:rPr lang="en-US" dirty="0">
                <a:solidFill>
                  <a:srgbClr val="FFFFFF"/>
                </a:solidFill>
              </a:rPr>
              <a:t>of </a:t>
            </a:r>
            <a:r>
              <a:rPr lang="en-US" dirty="0" smtClean="0">
                <a:solidFill>
                  <a:srgbClr val="FFFFFF"/>
                </a:solidFill>
              </a:rPr>
              <a:t>the resulting </a:t>
            </a:r>
            <a:r>
              <a:rPr lang="en-US" dirty="0">
                <a:solidFill>
                  <a:srgbClr val="FFFFFF"/>
                </a:solidFill>
              </a:rPr>
              <a:t>d</a:t>
            </a:r>
            <a:r>
              <a:rPr lang="en-US" dirty="0" smtClean="0">
                <a:solidFill>
                  <a:srgbClr val="FFFFFF"/>
                </a:solidFill>
              </a:rPr>
              <a:t>ata</a:t>
            </a:r>
          </a:p>
          <a:p>
            <a:pPr marL="798513" lvl="2">
              <a:lnSpc>
                <a:spcPct val="90000"/>
              </a:lnSpc>
            </a:pPr>
            <a:r>
              <a:rPr lang="en-US" dirty="0" smtClean="0">
                <a:solidFill>
                  <a:srgbClr val="FFFFFF"/>
                </a:solidFill>
              </a:rPr>
              <a:t>To improve safety or address a particular safety concern within a specific organization </a:t>
            </a:r>
          </a:p>
          <a:p>
            <a:pPr marL="798513" lvl="2"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FFFF"/>
                </a:solidFill>
              </a:rPr>
              <a:t>			vs. </a:t>
            </a:r>
          </a:p>
          <a:p>
            <a:pPr marL="798513" lvl="2">
              <a:lnSpc>
                <a:spcPct val="90000"/>
              </a:lnSpc>
            </a:pPr>
            <a:r>
              <a:rPr lang="en-US" dirty="0" smtClean="0">
                <a:solidFill>
                  <a:srgbClr val="FFFFFF"/>
                </a:solidFill>
              </a:rPr>
              <a:t>To contribute generalizable knowledge that will increase our scientific understanding of safety and potentially benefit all organizations.</a:t>
            </a:r>
          </a:p>
          <a:p>
            <a:pPr marL="285750" indent="-285750">
              <a:lnSpc>
                <a:spcPct val="90000"/>
              </a:lnSpc>
            </a:pPr>
            <a:r>
              <a:rPr lang="en-US" dirty="0" smtClean="0">
                <a:solidFill>
                  <a:srgbClr val="FFFFFF"/>
                </a:solidFill>
              </a:rPr>
              <a:t>These differences can potentially affect our measurement of safety climate.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815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Home-grown/Specific </a:t>
            </a:r>
            <a:r>
              <a:rPr lang="en-US" sz="3800" dirty="0"/>
              <a:t>vs. </a:t>
            </a:r>
            <a:r>
              <a:rPr lang="en-US" sz="3800" dirty="0" smtClean="0"/>
              <a:t>Validated/General Measures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27025"/>
            <a:ext cx="7772400" cy="11380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Need to consider the pros and cons of different types of safety climate measures.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461701"/>
              </p:ext>
            </p:extLst>
          </p:nvPr>
        </p:nvGraphicFramePr>
        <p:xfrm>
          <a:off x="3145619" y="2778828"/>
          <a:ext cx="3194463" cy="3709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1900" y="5557653"/>
            <a:ext cx="3289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Tend to be idiosyncratic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Unknown reliability or validity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661" y="2681848"/>
            <a:ext cx="3289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Perhaps too general to provide actionable information within a specific organization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28906" y="5282550"/>
            <a:ext cx="34557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If well-validated, can provide more specific actionable information, but few organizations have resources to develop such scales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1275" y="2713472"/>
            <a:ext cx="3004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Tend to be well-validated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Provides generalizable information across industries</a:t>
            </a:r>
          </a:p>
        </p:txBody>
      </p:sp>
    </p:spTree>
    <p:extLst>
      <p:ext uri="{BB962C8B-B14F-4D97-AF65-F5344CB8AC3E}">
        <p14:creationId xmlns:p14="http://schemas.microsoft.com/office/powerpoint/2010/main" val="24686386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51450"/>
            <a:ext cx="7772400" cy="1143000"/>
          </a:xfrm>
        </p:spPr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772400" cy="616329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Response </a:t>
            </a:r>
            <a:r>
              <a:rPr lang="en-US" sz="2800" dirty="0" smtClean="0">
                <a:solidFill>
                  <a:srgbClr val="FFFFFF"/>
                </a:solidFill>
              </a:rPr>
              <a:t>scales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FFFFFF"/>
                </a:solidFill>
              </a:rPr>
              <a:t>“</a:t>
            </a:r>
            <a:r>
              <a:rPr lang="en-US" sz="2400" i="1" dirty="0"/>
              <a:t>Employees are able to discuss their concerns about safety issues with </a:t>
            </a:r>
            <a:r>
              <a:rPr lang="en-US" sz="2400" i="1" dirty="0" smtClean="0"/>
              <a:t>management</a:t>
            </a:r>
            <a:r>
              <a:rPr lang="en-US" sz="2400" dirty="0" smtClean="0"/>
              <a:t>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FFFFFF"/>
                </a:solidFill>
              </a:rPr>
              <a:t>Strongly Disagree to Strongly Agree</a:t>
            </a:r>
            <a:endParaRPr lang="en-US" sz="2400" dirty="0">
              <a:solidFill>
                <a:srgbClr val="FFFFFF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rgbClr val="FFFFFF"/>
                </a:solidFill>
              </a:rPr>
              <a:t>Even: 1-4 or 1-6 (prevents </a:t>
            </a:r>
            <a:r>
              <a:rPr lang="en-US" sz="2000" dirty="0">
                <a:solidFill>
                  <a:srgbClr val="FFFFFF"/>
                </a:solidFill>
              </a:rPr>
              <a:t>fence-sitting) </a:t>
            </a:r>
            <a:endParaRPr lang="en-US" sz="2000" dirty="0" smtClean="0">
              <a:solidFill>
                <a:srgbClr val="FFFFFF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rgbClr val="FFFFFF"/>
                </a:solidFill>
              </a:rPr>
              <a:t>Odd: 1-5 or 1-7 (allows for greater variability and neutral midpoint)</a:t>
            </a: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Single-item vs. Multi-item Scales</a:t>
            </a:r>
          </a:p>
          <a:p>
            <a:pPr lvl="1"/>
            <a:r>
              <a:rPr lang="en-US" dirty="0" smtClean="0"/>
              <a:t>Single-items are generally of unknown reliability and validity</a:t>
            </a:r>
          </a:p>
          <a:p>
            <a:pPr lvl="2"/>
            <a:r>
              <a:rPr lang="en-US" dirty="0" smtClean="0"/>
              <a:t>For example, does the above question capture everything an organization should know about “safety communication”? What about downward communication?</a:t>
            </a:r>
          </a:p>
          <a:p>
            <a:pPr lvl="1"/>
            <a:r>
              <a:rPr lang="en-US" dirty="0" smtClean="0"/>
              <a:t>Lengthy multi-item scales can be extremely time-consuming to administer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061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832"/>
            <a:ext cx="7772400" cy="1143000"/>
          </a:xfrm>
        </p:spPr>
        <p:txBody>
          <a:bodyPr/>
          <a:lstStyle/>
          <a:p>
            <a:r>
              <a:rPr lang="en-US" dirty="0" smtClean="0"/>
              <a:t>Key Measurement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65" y="1329452"/>
            <a:ext cx="7772406" cy="483384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What are we measuring? Culture or Climate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FFFF"/>
                </a:solidFill>
              </a:rPr>
              <a:t>Substantive vs. Semantic Differences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Shared Perceptions vs. Individual Attitudes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FFFF"/>
                </a:solidFill>
              </a:rPr>
              <a:t>Appropriate Level of Aggregation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Global vs. Multi-dimensional </a:t>
            </a:r>
            <a:r>
              <a:rPr lang="en-US" sz="2800" dirty="0" smtClean="0">
                <a:solidFill>
                  <a:srgbClr val="FFFFFF"/>
                </a:solidFill>
              </a:rPr>
              <a:t>Scale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Scientist-Practitioner Differences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FFFF"/>
                </a:solidFill>
              </a:rPr>
              <a:t>Priorities, Goals, Intended Use of Resulting Data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Home-grown vs. Validated Measures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General vs. Specific to Construction Industry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Response scales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FFFF"/>
                </a:solidFill>
              </a:rPr>
              <a:t>Even (prevent fence-sitting) vs. odd # of options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FF"/>
                </a:solidFill>
              </a:rPr>
              <a:t>Single-item vs. Multi-item Scales</a:t>
            </a:r>
          </a:p>
        </p:txBody>
      </p:sp>
    </p:spTree>
    <p:extLst>
      <p:ext uri="{BB962C8B-B14F-4D97-AF65-F5344CB8AC3E}">
        <p14:creationId xmlns:p14="http://schemas.microsoft.com/office/powerpoint/2010/main" val="452753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Organizational Culture: Historical Origins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566" y="1603170"/>
            <a:ext cx="7772400" cy="5183579"/>
          </a:xfrm>
        </p:spPr>
        <p:txBody>
          <a:bodyPr>
            <a:normAutofit/>
          </a:bodyPr>
          <a:lstStyle/>
          <a:p>
            <a:r>
              <a:rPr lang="en-US" dirty="0" smtClean="0"/>
              <a:t>Two events in 1986 brought organizational culture to the forefront</a:t>
            </a:r>
          </a:p>
          <a:p>
            <a:pPr lvl="1"/>
            <a:r>
              <a:rPr lang="en-US" dirty="0" smtClean="0"/>
              <a:t>The Chernobyl nuclear disaster</a:t>
            </a:r>
          </a:p>
          <a:p>
            <a:pPr lvl="1"/>
            <a:r>
              <a:rPr lang="en-US" dirty="0" smtClean="0"/>
              <a:t>The Challenger space shuttle explosion</a:t>
            </a:r>
          </a:p>
          <a:p>
            <a:r>
              <a:rPr lang="en-US" dirty="0" smtClean="0"/>
              <a:t>Both accident investigations identified “poor culture” as contributing factor</a:t>
            </a:r>
          </a:p>
          <a:p>
            <a:pPr lvl="1"/>
            <a:r>
              <a:rPr lang="en-US" dirty="0" smtClean="0"/>
              <a:t>Since then, practitioners have tended to refer to “safety culture”</a:t>
            </a:r>
          </a:p>
          <a:p>
            <a:pPr lvl="1"/>
            <a:r>
              <a:rPr lang="en-US" dirty="0" smtClean="0"/>
              <a:t>Organizational researchers, however, tend to focus on “safety climate”</a:t>
            </a:r>
          </a:p>
        </p:txBody>
      </p:sp>
    </p:spTree>
    <p:extLst>
      <p:ext uri="{BB962C8B-B14F-4D97-AF65-F5344CB8AC3E}">
        <p14:creationId xmlns:p14="http://schemas.microsoft.com/office/powerpoint/2010/main" val="42587891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6050"/>
            <a:ext cx="7772400" cy="1143000"/>
          </a:xfrm>
        </p:spPr>
        <p:txBody>
          <a:bodyPr/>
          <a:lstStyle/>
          <a:p>
            <a:r>
              <a:rPr lang="en-US" dirty="0" smtClean="0"/>
              <a:t>Organizational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841" y="1246512"/>
            <a:ext cx="7772400" cy="1420276"/>
          </a:xfrm>
        </p:spPr>
        <p:txBody>
          <a:bodyPr/>
          <a:lstStyle/>
          <a:p>
            <a:pPr marL="285750" lvl="1"/>
            <a:r>
              <a:rPr lang="en-US" dirty="0" smtClean="0"/>
              <a:t>Assumptions, values, and philosophies that permeate multiple facets of an organization  </a:t>
            </a:r>
            <a:r>
              <a:rPr lang="en-US" sz="1800" dirty="0" smtClean="0"/>
              <a:t>(Schneider &amp; </a:t>
            </a:r>
            <a:r>
              <a:rPr lang="en-US" sz="1800" dirty="0" err="1" smtClean="0"/>
              <a:t>Gunnarson</a:t>
            </a:r>
            <a:r>
              <a:rPr lang="en-US" sz="1800" dirty="0" smtClean="0"/>
              <a:t>, 1996)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" y="2054430"/>
            <a:ext cx="7774229" cy="498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7103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9073"/>
            <a:ext cx="7772400" cy="1143000"/>
          </a:xfrm>
        </p:spPr>
        <p:txBody>
          <a:bodyPr/>
          <a:lstStyle/>
          <a:p>
            <a:r>
              <a:rPr lang="en-US" dirty="0" smtClean="0"/>
              <a:t>Where Does Climate Fit In?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5652" y="1351808"/>
            <a:ext cx="7888386" cy="5316582"/>
          </a:xfrm>
        </p:spPr>
        <p:txBody>
          <a:bodyPr/>
          <a:lstStyle/>
          <a:p>
            <a:r>
              <a:rPr lang="en-US" sz="2800" dirty="0" smtClean="0"/>
              <a:t>Climate reflects the surface </a:t>
            </a:r>
            <a:r>
              <a:rPr lang="en-US" sz="2800" dirty="0"/>
              <a:t>features of the safety culture </a:t>
            </a:r>
            <a:r>
              <a:rPr lang="en-US" sz="2000" dirty="0"/>
              <a:t>(</a:t>
            </a:r>
            <a:r>
              <a:rPr lang="en-US" sz="2000" dirty="0" err="1"/>
              <a:t>Flin</a:t>
            </a:r>
            <a:r>
              <a:rPr lang="en-US" sz="2000" dirty="0"/>
              <a:t> et al., 2000</a:t>
            </a:r>
            <a:r>
              <a:rPr lang="en-US" sz="2000" dirty="0" smtClean="0"/>
              <a:t>)</a:t>
            </a:r>
          </a:p>
          <a:p>
            <a:pPr lvl="1"/>
            <a:r>
              <a:rPr lang="en-US" dirty="0"/>
              <a:t>Observable attitudes and behaviors of organizational members</a:t>
            </a:r>
            <a:r>
              <a:rPr lang="en-US" sz="1400" dirty="0">
                <a:solidFill>
                  <a:srgbClr val="EAEAEA"/>
                </a:solidFill>
              </a:rPr>
              <a:t> </a:t>
            </a:r>
            <a:r>
              <a:rPr lang="en-US" sz="1800" dirty="0">
                <a:solidFill>
                  <a:srgbClr val="EAEAEA"/>
                </a:solidFill>
              </a:rPr>
              <a:t>(Moran &amp; </a:t>
            </a:r>
            <a:r>
              <a:rPr lang="en-US" sz="1800" dirty="0" err="1">
                <a:solidFill>
                  <a:srgbClr val="EAEAEA"/>
                </a:solidFill>
              </a:rPr>
              <a:t>Volwein</a:t>
            </a:r>
            <a:r>
              <a:rPr lang="en-US" sz="1800" dirty="0">
                <a:solidFill>
                  <a:srgbClr val="EAEAEA"/>
                </a:solidFill>
              </a:rPr>
              <a:t>, 1992)</a:t>
            </a:r>
            <a:endParaRPr lang="en-US" sz="1800" dirty="0"/>
          </a:p>
          <a:p>
            <a:pPr lvl="1"/>
            <a:r>
              <a:rPr lang="en-US" dirty="0"/>
              <a:t>Practices, procedures, and rewarded behavior </a:t>
            </a:r>
            <a:r>
              <a:rPr lang="en-US" sz="1800" dirty="0">
                <a:solidFill>
                  <a:srgbClr val="EAEAEA"/>
                </a:solidFill>
              </a:rPr>
              <a:t>(Schneider &amp; </a:t>
            </a:r>
            <a:r>
              <a:rPr lang="en-US" sz="1800" dirty="0" err="1">
                <a:solidFill>
                  <a:srgbClr val="EAEAEA"/>
                </a:solidFill>
              </a:rPr>
              <a:t>Gunnarson</a:t>
            </a:r>
            <a:r>
              <a:rPr lang="en-US" sz="1800" dirty="0">
                <a:solidFill>
                  <a:srgbClr val="EAEAEA"/>
                </a:solidFill>
              </a:rPr>
              <a:t>, 1996</a:t>
            </a:r>
            <a:r>
              <a:rPr lang="en-US" sz="1800" dirty="0" smtClean="0">
                <a:solidFill>
                  <a:srgbClr val="EAEAEA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EAEAEA"/>
                </a:solidFill>
              </a:rPr>
              <a:t>Climate is what we can measure.</a:t>
            </a:r>
          </a:p>
          <a:p>
            <a:endParaRPr lang="en-US" sz="2800" dirty="0">
              <a:solidFill>
                <a:srgbClr val="EAEAEA"/>
              </a:solidFill>
            </a:endParaRPr>
          </a:p>
          <a:p>
            <a:r>
              <a:rPr lang="en-US" sz="2800" dirty="0" smtClean="0">
                <a:solidFill>
                  <a:srgbClr val="EAEAEA"/>
                </a:solidFill>
              </a:rPr>
              <a:t>So, is it just a semantic difference?</a:t>
            </a:r>
          </a:p>
          <a:p>
            <a:pPr lvl="1"/>
            <a:r>
              <a:rPr lang="en-US" sz="2400" dirty="0" smtClean="0">
                <a:solidFill>
                  <a:srgbClr val="EAEAEA"/>
                </a:solidFill>
              </a:rPr>
              <a:t>Depends on who you talk to!</a:t>
            </a:r>
            <a:endParaRPr lang="en-US" sz="2400" dirty="0">
              <a:solidFill>
                <a:srgbClr val="EAEAEA"/>
              </a:solidFill>
            </a:endParaRPr>
          </a:p>
          <a:p>
            <a:endParaRPr lang="en-US" sz="28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121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25" y="-39578"/>
            <a:ext cx="80772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Shared vs. Individual Perceptions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548" y="892631"/>
            <a:ext cx="7772400" cy="4114800"/>
          </a:xfrm>
        </p:spPr>
        <p:txBody>
          <a:bodyPr/>
          <a:lstStyle/>
          <a:p>
            <a:r>
              <a:rPr lang="en-US" sz="2400" dirty="0"/>
              <a:t>Climate is the </a:t>
            </a:r>
            <a:r>
              <a:rPr lang="en-US" sz="2400" b="1" u="sng" dirty="0"/>
              <a:t>shared</a:t>
            </a:r>
            <a:r>
              <a:rPr lang="en-US" sz="2400" b="1" dirty="0"/>
              <a:t> perceptions </a:t>
            </a:r>
            <a:r>
              <a:rPr lang="en-US" sz="2400" dirty="0"/>
              <a:t>regarding what is rewarded, expected, valued, and reinforced in the </a:t>
            </a:r>
            <a:r>
              <a:rPr lang="en-US" sz="2400" dirty="0" smtClean="0"/>
              <a:t>workplace</a:t>
            </a:r>
          </a:p>
          <a:p>
            <a:r>
              <a:rPr lang="en-US" sz="2400" dirty="0" smtClean="0"/>
              <a:t>Not everyone will necessarily have the same perceptions.</a:t>
            </a:r>
          </a:p>
          <a:p>
            <a:pPr lvl="1"/>
            <a:r>
              <a:rPr lang="en-US" sz="2400" dirty="0" smtClean="0"/>
              <a:t>The extent to which those views are shared reflects the strength (or intensity) of the climate.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74108"/>
              </p:ext>
            </p:extLst>
          </p:nvPr>
        </p:nvGraphicFramePr>
        <p:xfrm>
          <a:off x="3586343" y="3930736"/>
          <a:ext cx="2185062" cy="2085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2531"/>
                <a:gridCol w="1092531"/>
              </a:tblGrid>
              <a:tr h="1042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Strong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n-US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Strong Positive</a:t>
                      </a:r>
                      <a:endParaRPr lang="en-US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1042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Weak Negative</a:t>
                      </a:r>
                      <a:endParaRPr lang="en-US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Weak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Positive</a:t>
                      </a:r>
                      <a:endParaRPr lang="en-US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5447" y="622801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ym typeface="Wingdings" pitchFamily="2" charset="2"/>
              </a:rPr>
              <a:t>Climate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2123234" y="4880503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Climate Strength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586348" y="6228013"/>
            <a:ext cx="215943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372592" y="3942609"/>
            <a:ext cx="0" cy="20741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7883862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6747"/>
            <a:ext cx="8077200" cy="1143000"/>
          </a:xfrm>
        </p:spPr>
        <p:txBody>
          <a:bodyPr/>
          <a:lstStyle/>
          <a:p>
            <a:r>
              <a:rPr lang="en-US" sz="3600" dirty="0" smtClean="0"/>
              <a:t>Appropriate Level of Aggregation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971117"/>
              </p:ext>
            </p:extLst>
          </p:nvPr>
        </p:nvGraphicFramePr>
        <p:xfrm>
          <a:off x="3466244" y="1590888"/>
          <a:ext cx="3194463" cy="4802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1195" y="1852753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Organization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73786" y="4513008"/>
            <a:ext cx="159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Supervisor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0731" y="5829946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Employee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3704" y="3192685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 Or Job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732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697" y="265929"/>
            <a:ext cx="7554663" cy="1143000"/>
          </a:xfrm>
        </p:spPr>
        <p:txBody>
          <a:bodyPr/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Global vs. Multi-Dimensional Measures of Safety Climate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57814" y="1343515"/>
            <a:ext cx="4040188" cy="639762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Zohar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(1980)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57814" y="1983277"/>
            <a:ext cx="4040188" cy="4743448"/>
          </a:xfrm>
        </p:spPr>
        <p:txBody>
          <a:bodyPr/>
          <a:lstStyle/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Importance of safety training programs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Management attitudes toward safety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Effects of safe conduct on promotions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Effects of safe conduct on social status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Level of risk in the workplace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Effects of required work pace on safety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Status of safety officer</a:t>
            </a:r>
          </a:p>
          <a:p>
            <a:pPr marL="227013" lvl="1" indent="-22701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Status of safety committee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45639" y="1343515"/>
            <a:ext cx="4041775" cy="639762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Brown &amp; Holmes (1986)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045639" y="1983277"/>
            <a:ext cx="4041775" cy="3951288"/>
          </a:xfrm>
        </p:spPr>
        <p:txBody>
          <a:bodyPr/>
          <a:lstStyle/>
          <a:p>
            <a:pPr marL="227013" indent="-227013"/>
            <a:r>
              <a:rPr lang="en-US" sz="2000" dirty="0" smtClean="0">
                <a:latin typeface="Arial" pitchFamily="34" charset="0"/>
                <a:cs typeface="Arial" pitchFamily="34" charset="0"/>
              </a:rPr>
              <a:t>Management attitudes</a:t>
            </a:r>
          </a:p>
          <a:p>
            <a:pPr marL="627063" lvl="1" indent="-227013"/>
            <a:r>
              <a:rPr lang="en-US" sz="1800" dirty="0" smtClean="0">
                <a:latin typeface="Arial" pitchFamily="34" charset="0"/>
                <a:cs typeface="Arial" pitchFamily="34" charset="0"/>
              </a:rPr>
              <a:t>Concern for employee well-being</a:t>
            </a:r>
          </a:p>
          <a:p>
            <a:pPr marL="227013" indent="-227013"/>
            <a:r>
              <a:rPr lang="en-US" sz="2000" dirty="0" smtClean="0">
                <a:latin typeface="Arial" pitchFamily="34" charset="0"/>
                <a:cs typeface="Arial" pitchFamily="34" charset="0"/>
              </a:rPr>
              <a:t>Management action</a:t>
            </a:r>
          </a:p>
          <a:p>
            <a:pPr marL="627063" lvl="1" indent="-227013"/>
            <a:r>
              <a:rPr lang="en-US" sz="1800" dirty="0" smtClean="0">
                <a:latin typeface="Arial" pitchFamily="34" charset="0"/>
                <a:cs typeface="Arial" pitchFamily="34" charset="0"/>
              </a:rPr>
              <a:t>Responsive to employee safety concerns</a:t>
            </a:r>
          </a:p>
          <a:p>
            <a:pPr marL="227013" indent="-227013"/>
            <a:r>
              <a:rPr lang="en-US" sz="2000" dirty="0" smtClean="0">
                <a:latin typeface="Arial" pitchFamily="34" charset="0"/>
                <a:cs typeface="Arial" pitchFamily="34" charset="0"/>
              </a:rPr>
              <a:t>Level of physical risk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5044138" y="4229921"/>
            <a:ext cx="40417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Neal, Griffin &amp; Hart (2000)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5044138" y="4869683"/>
            <a:ext cx="4041775" cy="166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marR="0" lvl="0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Management values</a:t>
            </a:r>
          </a:p>
          <a:p>
            <a:pPr marL="227013" marR="0" lvl="0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Safety communication</a:t>
            </a:r>
          </a:p>
          <a:p>
            <a:pPr marL="227013" marR="0" lvl="0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Safety training</a:t>
            </a:r>
          </a:p>
          <a:p>
            <a:pPr marL="227013" marR="0" lvl="0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Safety systems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746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66800" y="482925"/>
            <a:ext cx="7772400" cy="1143000"/>
          </a:xfrm>
        </p:spPr>
        <p:txBody>
          <a:bodyPr/>
          <a:lstStyle/>
          <a:p>
            <a:r>
              <a:rPr lang="en-US" dirty="0" smtClean="0"/>
              <a:t>Benchmarking vs. Actionable Information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481" y="2099919"/>
            <a:ext cx="4668301" cy="284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876544" y="2042395"/>
            <a:ext cx="3018074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“Company X falls at the 66</a:t>
            </a:r>
            <a:r>
              <a:rPr lang="en-US" sz="2200" i="1" baseline="30000" dirty="0" smtClean="0"/>
              <a:t>th</a:t>
            </a:r>
            <a:r>
              <a:rPr lang="en-US" sz="2200" i="1" dirty="0" smtClean="0"/>
              <a:t> percentile.”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Global number good for benchmarking, but doesn’t really provide actionable information regarding how to improve.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7480" y="5264206"/>
            <a:ext cx="78271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By considering each of the dimensions separately, we could tell Company X that they were doing well on </a:t>
            </a:r>
            <a:r>
              <a:rPr lang="en-US" sz="2200" i="1" dirty="0" smtClean="0"/>
              <a:t>safety communication</a:t>
            </a:r>
            <a:r>
              <a:rPr lang="en-US" sz="2200" dirty="0" smtClean="0"/>
              <a:t>, but poorly with respect to </a:t>
            </a:r>
            <a:r>
              <a:rPr lang="en-US" sz="2200" i="1" dirty="0" smtClean="0"/>
              <a:t>safety systems</a:t>
            </a:r>
            <a:r>
              <a:rPr lang="en-US" sz="22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80374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TORY">
  <a:themeElements>
    <a:clrScheme name="Office Theme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7176BB"/>
      </a:accent2>
      <a:accent3>
        <a:srgbClr val="AAAABE"/>
      </a:accent3>
      <a:accent4>
        <a:srgbClr val="C8C8C8"/>
      </a:accent4>
      <a:accent5>
        <a:srgbClr val="FDD2AF"/>
      </a:accent5>
      <a:accent6>
        <a:srgbClr val="666AA9"/>
      </a:accent6>
      <a:hlink>
        <a:srgbClr val="B97C01"/>
      </a:hlink>
      <a:folHlink>
        <a:srgbClr val="555BAD"/>
      </a:folHlink>
    </a:clrScheme>
    <a:fontScheme name="Office Them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Office Theme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7176BB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666AA9"/>
        </a:accent6>
        <a:hlink>
          <a:srgbClr val="B97C01"/>
        </a:hlink>
        <a:folHlink>
          <a:srgbClr val="555B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CEA79C"/>
        </a:hlink>
        <a:folHlink>
          <a:srgbClr val="FDF1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B97C01"/>
        </a:hlink>
        <a:folHlink>
          <a:srgbClr val="9E4C0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808000"/>
        </a:hlink>
        <a:folHlink>
          <a:srgbClr val="6856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B97C01"/>
        </a:hlink>
        <a:folHlink>
          <a:srgbClr val="3C504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B97C01"/>
        </a:hlink>
        <a:folHlink>
          <a:srgbClr val="2D30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76153</TotalTime>
  <Words>739</Words>
  <Application>Microsoft Office PowerPoint</Application>
  <PresentationFormat>On-screen Show (4:3)</PresentationFormat>
  <Paragraphs>119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FACTORY</vt:lpstr>
      <vt:lpstr>Evaluating  Safety Culture and Climate: Key Measurement Issues</vt:lpstr>
      <vt:lpstr>Key Measurement Issues</vt:lpstr>
      <vt:lpstr>Organizational Culture: Historical Origins</vt:lpstr>
      <vt:lpstr>Organizational Culture</vt:lpstr>
      <vt:lpstr>Where Does Climate Fit In?</vt:lpstr>
      <vt:lpstr>Shared vs. Individual Perceptions</vt:lpstr>
      <vt:lpstr>Appropriate Level of Aggregation</vt:lpstr>
      <vt:lpstr>Global vs. Multi-Dimensional Measures of Safety Climate</vt:lpstr>
      <vt:lpstr>Benchmarking vs. Actionable Information</vt:lpstr>
      <vt:lpstr>Scientist-Practitioner Differences</vt:lpstr>
      <vt:lpstr>Home-grown/Specific vs. Validated/General Measures</vt:lpstr>
      <vt:lpstr>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Safety Culture and Climate: Key Measurement Issues</dc:title>
  <dc:creator>Tahira Probst</dc:creator>
  <cp:lastModifiedBy>Tahira Probst</cp:lastModifiedBy>
  <cp:revision>515</cp:revision>
  <cp:lastPrinted>2013-03-05T21:26:46Z</cp:lastPrinted>
  <dcterms:created xsi:type="dcterms:W3CDTF">2006-02-13T23:23:31Z</dcterms:created>
  <dcterms:modified xsi:type="dcterms:W3CDTF">2013-06-07T23:17:56Z</dcterms:modified>
</cp:coreProperties>
</file>