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3" r:id="rId2"/>
  </p:sldMasterIdLst>
  <p:notesMasterIdLst>
    <p:notesMasterId r:id="rId11"/>
  </p:notesMasterIdLst>
  <p:handoutMasterIdLst>
    <p:handoutMasterId r:id="rId12"/>
  </p:handoutMasterIdLst>
  <p:sldIdLst>
    <p:sldId id="274" r:id="rId3"/>
    <p:sldId id="279" r:id="rId4"/>
    <p:sldId id="292" r:id="rId5"/>
    <p:sldId id="293" r:id="rId6"/>
    <p:sldId id="294" r:id="rId7"/>
    <p:sldId id="320" r:id="rId8"/>
    <p:sldId id="319" r:id="rId9"/>
    <p:sldId id="30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6600CC"/>
    <a:srgbClr val="006600"/>
    <a:srgbClr val="0099FF"/>
    <a:srgbClr val="0000FF"/>
    <a:srgbClr val="DCB6BE"/>
    <a:srgbClr val="800000"/>
    <a:srgbClr val="CC0000"/>
    <a:srgbClr val="33CC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5" autoAdjust="0"/>
    <p:restoredTop sz="94660"/>
  </p:normalViewPr>
  <p:slideViewPr>
    <p:cSldViewPr>
      <p:cViewPr varScale="1">
        <p:scale>
          <a:sx n="103" d="100"/>
          <a:sy n="103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8" y="260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BC270-C904-421E-A37B-485385F9B8A5}" type="doc">
      <dgm:prSet loTypeId="urn:microsoft.com/office/officeart/2005/8/layout/venn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E1DF44-ECBD-4669-8F2E-556A569CFF3A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Reduce losses by 40%</a:t>
          </a:r>
          <a:endParaRPr lang="en-US" sz="1800" b="1" dirty="0">
            <a:latin typeface="Arial Narrow" pitchFamily="34" charset="0"/>
          </a:endParaRPr>
        </a:p>
      </dgm:t>
    </dgm:pt>
    <dgm:pt modelId="{19D70015-626B-4359-872C-8D71A254889E}" type="parTrans" cxnId="{62158FA5-71C7-462E-9BF9-3934E5080966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C88A26CC-31C5-4C0C-AD53-0318F82A8717}" type="sibTrans" cxnId="{62158FA5-71C7-462E-9BF9-3934E5080966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96B50E1E-5B90-4315-AA79-B911EC1762E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Strategic long-term planning</a:t>
          </a:r>
          <a:endParaRPr lang="en-US" sz="18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896132E1-F0D3-447F-8B75-C481A69CF1EC}" type="parTrans" cxnId="{24B266DD-C180-4873-B933-691ACAB39270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C89E1F2D-CA81-4531-94C9-D40D5EF4BEEB}" type="sibTrans" cxnId="{24B266DD-C180-4873-B933-691ACAB39270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EDA7CF18-486C-4F12-83C7-B065BEFF3C64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Executive driven</a:t>
          </a:r>
          <a:br>
            <a:rPr 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</a:br>
          <a:r>
            <a:rPr lang="en-US" sz="1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and full participation</a:t>
          </a:r>
          <a:endParaRPr lang="en-US" sz="1800" b="1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90EA07F3-B761-4C92-B6BE-8B8A210ED797}" type="parTrans" cxnId="{8CF087BE-3315-4658-A094-DFAB83897EC7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6C26060D-4591-4526-8272-C58D70FC05B3}" type="sibTrans" cxnId="{8CF087BE-3315-4658-A094-DFAB83897EC7}">
      <dgm:prSet/>
      <dgm:spPr/>
      <dgm:t>
        <a:bodyPr/>
        <a:lstStyle/>
        <a:p>
          <a:endParaRPr lang="en-US" sz="1800" b="1">
            <a:latin typeface="Arial Narrow" pitchFamily="34" charset="0"/>
          </a:endParaRPr>
        </a:p>
      </dgm:t>
    </dgm:pt>
    <dgm:pt modelId="{60217132-E7E1-430A-9FBC-3ADC284EA809}">
      <dgm:prSet phldrT="[Text]" custT="1"/>
      <dgm:spPr/>
      <dgm:t>
        <a:bodyPr/>
        <a:lstStyle/>
        <a:p>
          <a:r>
            <a:rPr lang="en-US" sz="1800" b="1" dirty="0" smtClean="0">
              <a:latin typeface="Arial Narrow" pitchFamily="34" charset="0"/>
            </a:rPr>
            <a:t>Zero (0) direct-payroll deaths</a:t>
          </a:r>
          <a:endParaRPr lang="en-US" sz="1800" b="1" dirty="0">
            <a:latin typeface="Arial Narrow" pitchFamily="34" charset="0"/>
          </a:endParaRPr>
        </a:p>
      </dgm:t>
    </dgm:pt>
    <dgm:pt modelId="{05734C9A-7101-4A0F-AD0B-04D3A99CBFB5}" type="parTrans" cxnId="{B108FA93-66C5-497B-84F3-B99590CF6F32}">
      <dgm:prSet/>
      <dgm:spPr/>
      <dgm:t>
        <a:bodyPr/>
        <a:lstStyle/>
        <a:p>
          <a:endParaRPr lang="en-US"/>
        </a:p>
      </dgm:t>
    </dgm:pt>
    <dgm:pt modelId="{466E774E-CC11-4F81-9B2B-4BEE6189DA98}" type="sibTrans" cxnId="{B108FA93-66C5-497B-84F3-B99590CF6F32}">
      <dgm:prSet/>
      <dgm:spPr/>
      <dgm:t>
        <a:bodyPr/>
        <a:lstStyle/>
        <a:p>
          <a:endParaRPr lang="en-US"/>
        </a:p>
      </dgm:t>
    </dgm:pt>
    <dgm:pt modelId="{7E2A0CB4-0148-4D3A-9CBD-D200345E26DD}" type="pres">
      <dgm:prSet presAssocID="{F09BC270-C904-421E-A37B-485385F9B8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D4E5D7-0491-4E86-AEDC-87EF0F7F1CE1}" type="pres">
      <dgm:prSet presAssocID="{60217132-E7E1-430A-9FBC-3ADC284EA809}" presName="Name5" presStyleLbl="vennNode1" presStyleIdx="0" presStyleCnt="4" custLinFactNeighborX="-80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C0CCB-8E40-4E59-B247-CE9853D8D667}" type="pres">
      <dgm:prSet presAssocID="{466E774E-CC11-4F81-9B2B-4BEE6189DA98}" presName="space" presStyleCnt="0"/>
      <dgm:spPr/>
    </dgm:pt>
    <dgm:pt modelId="{480E45DB-BC00-4BA4-BEF5-D170901DA5C9}" type="pres">
      <dgm:prSet presAssocID="{F5E1DF44-ECBD-4669-8F2E-556A569CFF3A}" presName="Name5" presStyleLbl="vennNode1" presStyleIdx="1" presStyleCnt="4" custLinFactNeighborX="-45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DCEEC-7844-428C-9881-A36D0EE51034}" type="pres">
      <dgm:prSet presAssocID="{C88A26CC-31C5-4C0C-AD53-0318F82A8717}" presName="space" presStyleCnt="0"/>
      <dgm:spPr/>
    </dgm:pt>
    <dgm:pt modelId="{D89EFBF4-A261-414C-899E-D1DBEABB8887}" type="pres">
      <dgm:prSet presAssocID="{96B50E1E-5B90-4315-AA79-B911EC1762E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18D50-3478-46CB-88F2-C7EA9BB264F0}" type="pres">
      <dgm:prSet presAssocID="{C89E1F2D-CA81-4531-94C9-D40D5EF4BEEB}" presName="space" presStyleCnt="0"/>
      <dgm:spPr/>
    </dgm:pt>
    <dgm:pt modelId="{DC532B2B-105A-4955-A1FF-01F7A48AABE8}" type="pres">
      <dgm:prSet presAssocID="{EDA7CF18-486C-4F12-83C7-B065BEFF3C64}" presName="Name5" presStyleLbl="vennNode1" presStyleIdx="3" presStyleCnt="4" custLinFactNeighborX="45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7B9AB-F327-4AB8-BCA4-2A33E2BAF54D}" type="presOf" srcId="{EDA7CF18-486C-4F12-83C7-B065BEFF3C64}" destId="{DC532B2B-105A-4955-A1FF-01F7A48AABE8}" srcOrd="0" destOrd="0" presId="urn:microsoft.com/office/officeart/2005/8/layout/venn3"/>
    <dgm:cxn modelId="{24B266DD-C180-4873-B933-691ACAB39270}" srcId="{F09BC270-C904-421E-A37B-485385F9B8A5}" destId="{96B50E1E-5B90-4315-AA79-B911EC1762EB}" srcOrd="2" destOrd="0" parTransId="{896132E1-F0D3-447F-8B75-C481A69CF1EC}" sibTransId="{C89E1F2D-CA81-4531-94C9-D40D5EF4BEEB}"/>
    <dgm:cxn modelId="{62D07C2A-3271-45D4-8EBB-B4AF8D85AF57}" type="presOf" srcId="{F09BC270-C904-421E-A37B-485385F9B8A5}" destId="{7E2A0CB4-0148-4D3A-9CBD-D200345E26DD}" srcOrd="0" destOrd="0" presId="urn:microsoft.com/office/officeart/2005/8/layout/venn3"/>
    <dgm:cxn modelId="{8CF087BE-3315-4658-A094-DFAB83897EC7}" srcId="{F09BC270-C904-421E-A37B-485385F9B8A5}" destId="{EDA7CF18-486C-4F12-83C7-B065BEFF3C64}" srcOrd="3" destOrd="0" parTransId="{90EA07F3-B761-4C92-B6BE-8B8A210ED797}" sibTransId="{6C26060D-4591-4526-8272-C58D70FC05B3}"/>
    <dgm:cxn modelId="{EA79D16D-D06B-495A-9564-DED5692AADA3}" type="presOf" srcId="{F5E1DF44-ECBD-4669-8F2E-556A569CFF3A}" destId="{480E45DB-BC00-4BA4-BEF5-D170901DA5C9}" srcOrd="0" destOrd="0" presId="urn:microsoft.com/office/officeart/2005/8/layout/venn3"/>
    <dgm:cxn modelId="{B108FA93-66C5-497B-84F3-B99590CF6F32}" srcId="{F09BC270-C904-421E-A37B-485385F9B8A5}" destId="{60217132-E7E1-430A-9FBC-3ADC284EA809}" srcOrd="0" destOrd="0" parTransId="{05734C9A-7101-4A0F-AD0B-04D3A99CBFB5}" sibTransId="{466E774E-CC11-4F81-9B2B-4BEE6189DA98}"/>
    <dgm:cxn modelId="{2C5866EF-BFAA-48A6-8D88-6799940F85B9}" type="presOf" srcId="{60217132-E7E1-430A-9FBC-3ADC284EA809}" destId="{EDD4E5D7-0491-4E86-AEDC-87EF0F7F1CE1}" srcOrd="0" destOrd="0" presId="urn:microsoft.com/office/officeart/2005/8/layout/venn3"/>
    <dgm:cxn modelId="{A570E7D3-5BA2-4C18-B54D-61E32D9ED183}" type="presOf" srcId="{96B50E1E-5B90-4315-AA79-B911EC1762EB}" destId="{D89EFBF4-A261-414C-899E-D1DBEABB8887}" srcOrd="0" destOrd="0" presId="urn:microsoft.com/office/officeart/2005/8/layout/venn3"/>
    <dgm:cxn modelId="{62158FA5-71C7-462E-9BF9-3934E5080966}" srcId="{F09BC270-C904-421E-A37B-485385F9B8A5}" destId="{F5E1DF44-ECBD-4669-8F2E-556A569CFF3A}" srcOrd="1" destOrd="0" parTransId="{19D70015-626B-4359-872C-8D71A254889E}" sibTransId="{C88A26CC-31C5-4C0C-AD53-0318F82A8717}"/>
    <dgm:cxn modelId="{8F83C3F7-9F59-48C8-AA0B-11DBA0618547}" type="presParOf" srcId="{7E2A0CB4-0148-4D3A-9CBD-D200345E26DD}" destId="{EDD4E5D7-0491-4E86-AEDC-87EF0F7F1CE1}" srcOrd="0" destOrd="0" presId="urn:microsoft.com/office/officeart/2005/8/layout/venn3"/>
    <dgm:cxn modelId="{5A4F054F-FFCD-4AFE-8EC1-E001F92909CA}" type="presParOf" srcId="{7E2A0CB4-0148-4D3A-9CBD-D200345E26DD}" destId="{FE0C0CCB-8E40-4E59-B247-CE9853D8D667}" srcOrd="1" destOrd="0" presId="urn:microsoft.com/office/officeart/2005/8/layout/venn3"/>
    <dgm:cxn modelId="{6B731494-5795-4868-99A6-15291237896B}" type="presParOf" srcId="{7E2A0CB4-0148-4D3A-9CBD-D200345E26DD}" destId="{480E45DB-BC00-4BA4-BEF5-D170901DA5C9}" srcOrd="2" destOrd="0" presId="urn:microsoft.com/office/officeart/2005/8/layout/venn3"/>
    <dgm:cxn modelId="{C52688E1-78A9-4D13-BF0B-E2E8D397A214}" type="presParOf" srcId="{7E2A0CB4-0148-4D3A-9CBD-D200345E26DD}" destId="{B14DCEEC-7844-428C-9881-A36D0EE51034}" srcOrd="3" destOrd="0" presId="urn:microsoft.com/office/officeart/2005/8/layout/venn3"/>
    <dgm:cxn modelId="{C5D750B0-7DBE-489A-BBAF-9A56DDD976CC}" type="presParOf" srcId="{7E2A0CB4-0148-4D3A-9CBD-D200345E26DD}" destId="{D89EFBF4-A261-414C-899E-D1DBEABB8887}" srcOrd="4" destOrd="0" presId="urn:microsoft.com/office/officeart/2005/8/layout/venn3"/>
    <dgm:cxn modelId="{1D2E333F-5AEA-46B7-B14D-8D11FF8C229A}" type="presParOf" srcId="{7E2A0CB4-0148-4D3A-9CBD-D200345E26DD}" destId="{FFB18D50-3478-46CB-88F2-C7EA9BB264F0}" srcOrd="5" destOrd="0" presId="urn:microsoft.com/office/officeart/2005/8/layout/venn3"/>
    <dgm:cxn modelId="{BFCAEBEE-3A69-4ABC-A3E2-E10805D268AC}" type="presParOf" srcId="{7E2A0CB4-0148-4D3A-9CBD-D200345E26DD}" destId="{DC532B2B-105A-4955-A1FF-01F7A48AABE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9AE66-CB71-4CE8-81E2-0E7FF4D7AFD6}" type="doc">
      <dgm:prSet loTypeId="urn:microsoft.com/office/officeart/2005/8/layout/radial3" loCatId="cycle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806AAEF-FBD0-4DD6-A366-4F205A0D055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Narrow" pitchFamily="34" charset="0"/>
            </a:rPr>
            <a:t>Developing a Strategy</a:t>
          </a:r>
          <a:endParaRPr lang="en-US" b="1" dirty="0">
            <a:solidFill>
              <a:schemeClr val="bg1"/>
            </a:solidFill>
            <a:latin typeface="Arial Narrow" pitchFamily="34" charset="0"/>
          </a:endParaRPr>
        </a:p>
      </dgm:t>
    </dgm:pt>
    <dgm:pt modelId="{E9A1BBBF-18BA-4A99-9147-72AEB16D1A5F}" type="parTrans" cxnId="{D34A8453-037D-4CC1-9970-0DA8BAEA2BB7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156B3720-359F-43B4-A324-6959DD3F5772}" type="sibTrans" cxnId="{D34A8453-037D-4CC1-9970-0DA8BAEA2BB7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C0B0D6F7-8992-4B40-BE9D-356C571038F7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Narrow" pitchFamily="34" charset="0"/>
            </a:rPr>
            <a:t>Establishing goals</a:t>
          </a:r>
          <a:endParaRPr lang="en-US" b="1" dirty="0">
            <a:solidFill>
              <a:schemeClr val="bg1"/>
            </a:solidFill>
            <a:latin typeface="Arial Narrow" pitchFamily="34" charset="0"/>
          </a:endParaRPr>
        </a:p>
      </dgm:t>
    </dgm:pt>
    <dgm:pt modelId="{6AD21FB5-4E8E-4F13-800B-1780D9585309}" type="parTrans" cxnId="{16ABA48B-0110-4FEA-804D-B05FC4F7F95F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0069548D-7451-4E28-8674-CB26F6BAE0B6}" type="sibTrans" cxnId="{16ABA48B-0110-4FEA-804D-B05FC4F7F95F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E97BDA6E-50BE-4FC0-A34C-DA3ED0C2DE8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Narrow" pitchFamily="34" charset="0"/>
            </a:rPr>
            <a:t>Deciding on the proper metrics</a:t>
          </a:r>
        </a:p>
      </dgm:t>
    </dgm:pt>
    <dgm:pt modelId="{EADF88CC-C18D-4E6C-A90E-DF51615A7628}" type="parTrans" cxnId="{6FE0B6ED-9389-43D6-867C-FF403AB49E5C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5E9B5679-133A-4B60-8DD4-3C00462B944A}" type="sibTrans" cxnId="{6FE0B6ED-9389-43D6-867C-FF403AB49E5C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DC114DA4-7487-4A17-86D2-808935BE90C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Narrow" pitchFamily="34" charset="0"/>
            </a:rPr>
            <a:t>Involving the right people</a:t>
          </a:r>
        </a:p>
      </dgm:t>
    </dgm:pt>
    <dgm:pt modelId="{3F621750-C8BE-4A4A-938F-5F26FF602936}" type="parTrans" cxnId="{3C2CA92C-ED71-462A-B2F9-D133218B0E49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EB7A2320-C1B5-4284-8DED-36314E55F71E}" type="sibTrans" cxnId="{3C2CA92C-ED71-462A-B2F9-D133218B0E49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71D45B9A-0C36-48DF-B686-B3D4A56F9369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Arial Narrow" pitchFamily="34" charset="0"/>
            </a:rPr>
            <a:t>Making the PLS initiative a “big deal”</a:t>
          </a:r>
        </a:p>
      </dgm:t>
    </dgm:pt>
    <dgm:pt modelId="{0C5D5AC2-9DFB-44DB-909B-ED63AA20B58A}" type="parTrans" cxnId="{205ACB81-B375-42BA-970D-E6AA7AD1A1F2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57A20733-21B7-47EC-BF51-264086C39FC4}" type="sibTrans" cxnId="{205ACB81-B375-42BA-970D-E6AA7AD1A1F2}">
      <dgm:prSet/>
      <dgm:spPr/>
      <dgm:t>
        <a:bodyPr/>
        <a:lstStyle/>
        <a:p>
          <a:endParaRPr lang="en-US" b="1">
            <a:solidFill>
              <a:schemeClr val="bg1"/>
            </a:solidFill>
            <a:latin typeface="Arial Narrow" pitchFamily="34" charset="0"/>
          </a:endParaRPr>
        </a:p>
      </dgm:t>
    </dgm:pt>
    <dgm:pt modelId="{DAEBDA52-0B09-4746-8A84-C34C4306936C}" type="pres">
      <dgm:prSet presAssocID="{4979AE66-CB71-4CE8-81E2-0E7FF4D7AF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BE3AB-D799-477D-BDD2-4EE7369D98A0}" type="pres">
      <dgm:prSet presAssocID="{4979AE66-CB71-4CE8-81E2-0E7FF4D7AFD6}" presName="radial" presStyleCnt="0">
        <dgm:presLayoutVars>
          <dgm:animLvl val="ctr"/>
        </dgm:presLayoutVars>
      </dgm:prSet>
      <dgm:spPr/>
    </dgm:pt>
    <dgm:pt modelId="{320D5CC6-0CAA-414E-BE8A-F039D34DF5A9}" type="pres">
      <dgm:prSet presAssocID="{E806AAEF-FBD0-4DD6-A366-4F205A0D055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BDA5A960-E8F0-409D-8472-E943B45048CB}" type="pres">
      <dgm:prSet presAssocID="{C0B0D6F7-8992-4B40-BE9D-356C571038F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92112-53B1-4453-802A-1A6CAFBC7C09}" type="pres">
      <dgm:prSet presAssocID="{E97BDA6E-50BE-4FC0-A34C-DA3ED0C2DE84}" presName="node" presStyleLbl="vennNode1" presStyleIdx="2" presStyleCnt="5" custRadScaleRad="10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3FDB0-461F-4A82-91C8-4AB59B5DDE84}" type="pres">
      <dgm:prSet presAssocID="{DC114DA4-7487-4A17-86D2-808935BE90C4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79389-41D3-40FE-B550-C9637D47D6B6}" type="pres">
      <dgm:prSet presAssocID="{71D45B9A-0C36-48DF-B686-B3D4A56F9369}" presName="node" presStyleLbl="vennNode1" presStyleIdx="4" presStyleCnt="5" custRadScaleRad="105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842718-66CE-40C8-ACD7-3554614EE952}" type="presOf" srcId="{4979AE66-CB71-4CE8-81E2-0E7FF4D7AFD6}" destId="{DAEBDA52-0B09-4746-8A84-C34C4306936C}" srcOrd="0" destOrd="0" presId="urn:microsoft.com/office/officeart/2005/8/layout/radial3"/>
    <dgm:cxn modelId="{09D0CC52-7E59-4956-A1FB-08FB7AAFE7FC}" type="presOf" srcId="{E97BDA6E-50BE-4FC0-A34C-DA3ED0C2DE84}" destId="{E3792112-53B1-4453-802A-1A6CAFBC7C09}" srcOrd="0" destOrd="0" presId="urn:microsoft.com/office/officeart/2005/8/layout/radial3"/>
    <dgm:cxn modelId="{3C2CA92C-ED71-462A-B2F9-D133218B0E49}" srcId="{E806AAEF-FBD0-4DD6-A366-4F205A0D055F}" destId="{DC114DA4-7487-4A17-86D2-808935BE90C4}" srcOrd="2" destOrd="0" parTransId="{3F621750-C8BE-4A4A-938F-5F26FF602936}" sibTransId="{EB7A2320-C1B5-4284-8DED-36314E55F71E}"/>
    <dgm:cxn modelId="{6FE0B6ED-9389-43D6-867C-FF403AB49E5C}" srcId="{E806AAEF-FBD0-4DD6-A366-4F205A0D055F}" destId="{E97BDA6E-50BE-4FC0-A34C-DA3ED0C2DE84}" srcOrd="1" destOrd="0" parTransId="{EADF88CC-C18D-4E6C-A90E-DF51615A7628}" sibTransId="{5E9B5679-133A-4B60-8DD4-3C00462B944A}"/>
    <dgm:cxn modelId="{5A5F7678-5797-424C-ACD4-3E5F0285983F}" type="presOf" srcId="{C0B0D6F7-8992-4B40-BE9D-356C571038F7}" destId="{BDA5A960-E8F0-409D-8472-E943B45048CB}" srcOrd="0" destOrd="0" presId="urn:microsoft.com/office/officeart/2005/8/layout/radial3"/>
    <dgm:cxn modelId="{16ABA48B-0110-4FEA-804D-B05FC4F7F95F}" srcId="{E806AAEF-FBD0-4DD6-A366-4F205A0D055F}" destId="{C0B0D6F7-8992-4B40-BE9D-356C571038F7}" srcOrd="0" destOrd="0" parTransId="{6AD21FB5-4E8E-4F13-800B-1780D9585309}" sibTransId="{0069548D-7451-4E28-8674-CB26F6BAE0B6}"/>
    <dgm:cxn modelId="{D34A8453-037D-4CC1-9970-0DA8BAEA2BB7}" srcId="{4979AE66-CB71-4CE8-81E2-0E7FF4D7AFD6}" destId="{E806AAEF-FBD0-4DD6-A366-4F205A0D055F}" srcOrd="0" destOrd="0" parTransId="{E9A1BBBF-18BA-4A99-9147-72AEB16D1A5F}" sibTransId="{156B3720-359F-43B4-A324-6959DD3F5772}"/>
    <dgm:cxn modelId="{B702DAF1-E83E-439F-A15F-55C5F9F0CEF4}" type="presOf" srcId="{71D45B9A-0C36-48DF-B686-B3D4A56F9369}" destId="{54C79389-41D3-40FE-B550-C9637D47D6B6}" srcOrd="0" destOrd="0" presId="urn:microsoft.com/office/officeart/2005/8/layout/radial3"/>
    <dgm:cxn modelId="{02E8EA68-B9B0-4B7F-A42B-7391CE041D78}" type="presOf" srcId="{DC114DA4-7487-4A17-86D2-808935BE90C4}" destId="{BF03FDB0-461F-4A82-91C8-4AB59B5DDE84}" srcOrd="0" destOrd="0" presId="urn:microsoft.com/office/officeart/2005/8/layout/radial3"/>
    <dgm:cxn modelId="{46C90087-DC8B-44BD-8428-8DF859E48AEA}" type="presOf" srcId="{E806AAEF-FBD0-4DD6-A366-4F205A0D055F}" destId="{320D5CC6-0CAA-414E-BE8A-F039D34DF5A9}" srcOrd="0" destOrd="0" presId="urn:microsoft.com/office/officeart/2005/8/layout/radial3"/>
    <dgm:cxn modelId="{205ACB81-B375-42BA-970D-E6AA7AD1A1F2}" srcId="{E806AAEF-FBD0-4DD6-A366-4F205A0D055F}" destId="{71D45B9A-0C36-48DF-B686-B3D4A56F9369}" srcOrd="3" destOrd="0" parTransId="{0C5D5AC2-9DFB-44DB-909B-ED63AA20B58A}" sibTransId="{57A20733-21B7-47EC-BF51-264086C39FC4}"/>
    <dgm:cxn modelId="{89625B79-37ED-41E9-8266-5305980478D5}" type="presParOf" srcId="{DAEBDA52-0B09-4746-8A84-C34C4306936C}" destId="{615BE3AB-D799-477D-BDD2-4EE7369D98A0}" srcOrd="0" destOrd="0" presId="urn:microsoft.com/office/officeart/2005/8/layout/radial3"/>
    <dgm:cxn modelId="{66B27267-A259-4DE3-A742-4F257A99ECA6}" type="presParOf" srcId="{615BE3AB-D799-477D-BDD2-4EE7369D98A0}" destId="{320D5CC6-0CAA-414E-BE8A-F039D34DF5A9}" srcOrd="0" destOrd="0" presId="urn:microsoft.com/office/officeart/2005/8/layout/radial3"/>
    <dgm:cxn modelId="{D4AE01F6-03F1-4895-9B8B-F856FBE4E08D}" type="presParOf" srcId="{615BE3AB-D799-477D-BDD2-4EE7369D98A0}" destId="{BDA5A960-E8F0-409D-8472-E943B45048CB}" srcOrd="1" destOrd="0" presId="urn:microsoft.com/office/officeart/2005/8/layout/radial3"/>
    <dgm:cxn modelId="{54666FF6-75AD-4C0B-9DCA-C9931FC73462}" type="presParOf" srcId="{615BE3AB-D799-477D-BDD2-4EE7369D98A0}" destId="{E3792112-53B1-4453-802A-1A6CAFBC7C09}" srcOrd="2" destOrd="0" presId="urn:microsoft.com/office/officeart/2005/8/layout/radial3"/>
    <dgm:cxn modelId="{B80D095D-4DDF-4356-9536-55A0F617DF08}" type="presParOf" srcId="{615BE3AB-D799-477D-BDD2-4EE7369D98A0}" destId="{BF03FDB0-461F-4A82-91C8-4AB59B5DDE84}" srcOrd="3" destOrd="0" presId="urn:microsoft.com/office/officeart/2005/8/layout/radial3"/>
    <dgm:cxn modelId="{759C6A43-E548-4314-BD8A-A9996395E3CC}" type="presParOf" srcId="{615BE3AB-D799-477D-BDD2-4EE7369D98A0}" destId="{54C79389-41D3-40FE-B550-C9637D47D6B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C0FFA-3016-4719-BA20-0CE2037D9E67}" type="doc">
      <dgm:prSet loTypeId="urn:microsoft.com/office/officeart/2005/8/layout/hList3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0F23E27-1850-4512-809C-8E4759BF81F0}">
      <dgm:prSet phldrT="[Text]" custT="1"/>
      <dgm:spPr/>
      <dgm:t>
        <a:bodyPr/>
        <a:lstStyle/>
        <a:p>
          <a:r>
            <a:rPr lang="en-US" sz="3200" b="1" dirty="0" smtClean="0">
              <a:latin typeface="Arial Narrow" pitchFamily="34" charset="0"/>
            </a:rPr>
            <a:t>Project Lifesaver Meetings</a:t>
          </a:r>
          <a:endParaRPr lang="en-US" sz="3200" b="1" dirty="0">
            <a:latin typeface="Arial Narrow" pitchFamily="34" charset="0"/>
          </a:endParaRPr>
        </a:p>
      </dgm:t>
    </dgm:pt>
    <dgm:pt modelId="{F3F7B972-27B2-455D-BAB8-62ADCE01AFC2}" type="parTrans" cxnId="{C8C26A9C-5718-4BA9-A5AF-D151549AE1BB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A8ADC5EF-AFA2-408D-BE68-4A377AE49945}" type="sibTrans" cxnId="{C8C26A9C-5718-4BA9-A5AF-D151549AE1BB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F009B872-DE1D-46D4-B34A-7029A1C07618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ACIG Develops Meeting Materials</a:t>
          </a:r>
        </a:p>
      </dgm:t>
    </dgm:pt>
    <dgm:pt modelId="{0BA5743B-FD85-4E14-B745-295A575E408D}" type="parTrans" cxnId="{44BCF4B9-0391-4C75-BF2A-98526EDE8AA3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28BBE383-5870-4C28-9451-7D0B09FBBACE}" type="sibTrans" cxnId="{44BCF4B9-0391-4C75-BF2A-98526EDE8AA3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F2A96166-E21E-46D1-A919-9F20C6678648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Historical Loss Analyses</a:t>
          </a:r>
        </a:p>
      </dgm:t>
    </dgm:pt>
    <dgm:pt modelId="{3436CB16-7362-4220-A41B-8144327F90C7}" type="parTrans" cxnId="{2E816839-65A2-4ED0-B788-96BDBF998000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3BEE3F81-900E-4788-9710-AC8A9A6F476B}" type="sibTrans" cxnId="{2E816839-65A2-4ED0-B788-96BDBF998000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2F252555-B85F-4F7F-8098-EEBFBA96D2D9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Contractor Rankings</a:t>
          </a:r>
        </a:p>
      </dgm:t>
    </dgm:pt>
    <dgm:pt modelId="{18C9D2AE-D2CF-49A5-B0D2-45FA8AE9C220}" type="parTrans" cxnId="{985033A6-3401-43DA-A830-B280634BC090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54626E2C-4298-4458-B885-BAC45452B0BF}" type="sibTrans" cxnId="{985033A6-3401-43DA-A830-B280634BC090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8137FE77-9EF7-4DFD-AE76-99679B724FD8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Best Practices Utilization (RMS, Safety, Claims, Fleet, General Liability, LSC)</a:t>
          </a:r>
        </a:p>
      </dgm:t>
    </dgm:pt>
    <dgm:pt modelId="{E2D200B2-85AD-4452-881B-395240424117}" type="parTrans" cxnId="{354B565F-E6B8-4C91-92D5-ECF7A473E5CA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6E438B7F-1561-41B4-B9F1-B1FBB130939A}" type="sibTrans" cxnId="{354B565F-E6B8-4C91-92D5-ECF7A473E5CA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498F62FA-0A1C-4B77-9851-08BB50BEEC72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Participants</a:t>
          </a:r>
        </a:p>
      </dgm:t>
    </dgm:pt>
    <dgm:pt modelId="{DDAA7649-CDF0-4844-BBE8-E28F41515CA0}" type="parTrans" cxnId="{AF977FF2-2777-4E75-9B52-603CF737B997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E7FF7B4C-3A7D-4E98-9503-9D77CDB9048B}" type="sibTrans" cxnId="{AF977FF2-2777-4E75-9B52-603CF737B997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270A8F06-2BE8-423D-AC30-1F229CF25024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Contractor CEO, COO, Safety/Risk Manager, other appropriate Staff</a:t>
          </a:r>
        </a:p>
      </dgm:t>
    </dgm:pt>
    <dgm:pt modelId="{B276BC10-2A49-4DD4-BE72-CEC91ED47208}" type="parTrans" cxnId="{CDBABC4C-5757-4DEA-B0A2-3BE0B9FCE492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47F4C145-45C5-4C11-B3E8-AD4034F88EA1}" type="sibTrans" cxnId="{CDBABC4C-5757-4DEA-B0A2-3BE0B9FCE492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D9F41A15-9E7C-40FD-9CFC-D5338208C049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ACIG:  RME &amp; Safety Consultant</a:t>
          </a:r>
        </a:p>
      </dgm:t>
    </dgm:pt>
    <dgm:pt modelId="{D216C845-5242-4A0F-9807-024AA759CF27}" type="parTrans" cxnId="{BB9F7F44-351C-415A-8AE8-0911BE47A420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E9DA480D-F5C6-4141-BC58-5B0D9B57FF61}" type="sibTrans" cxnId="{BB9F7F44-351C-415A-8AE8-0911BE47A420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608DD3F7-3D29-43A9-85C1-45FA448F96AE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Broker</a:t>
          </a:r>
        </a:p>
      </dgm:t>
    </dgm:pt>
    <dgm:pt modelId="{9871C966-63A1-4396-A678-D09CE1A7D9FD}" type="parTrans" cxnId="{BC9BDDF5-19EA-4D81-85FA-68C093136717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DE70EB15-1C50-4154-BE4E-B2F50AE23CDA}" type="sibTrans" cxnId="{BC9BDDF5-19EA-4D81-85FA-68C093136717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0E1C5049-3665-45CB-8281-5332CD0CF69B}">
      <dgm:prSet/>
      <dgm:spPr/>
      <dgm:t>
        <a:bodyPr anchor="t" anchorCtr="0"/>
        <a:lstStyle/>
        <a:p>
          <a:r>
            <a:rPr lang="en-US" b="1" dirty="0" smtClean="0">
              <a:latin typeface="Arial Narrow" pitchFamily="34" charset="0"/>
            </a:rPr>
            <a:t>Contractor Action Plan (CAP) is the Key </a:t>
          </a:r>
          <a:br>
            <a:rPr lang="en-US" b="1" dirty="0" smtClean="0">
              <a:latin typeface="Arial Narrow" pitchFamily="34" charset="0"/>
            </a:rPr>
          </a:br>
          <a:r>
            <a:rPr lang="en-US" b="1" dirty="0" smtClean="0">
              <a:latin typeface="Arial Narrow" pitchFamily="34" charset="0"/>
            </a:rPr>
            <a:t>Focal Point</a:t>
          </a:r>
          <a:endParaRPr lang="en-US" b="1" dirty="0">
            <a:latin typeface="Arial Narrow" pitchFamily="34" charset="0"/>
          </a:endParaRPr>
        </a:p>
      </dgm:t>
    </dgm:pt>
    <dgm:pt modelId="{FD24609F-50F6-40DA-85C6-2BCECBD50E25}" type="parTrans" cxnId="{429B5009-A221-431A-AF6C-4594975C6C56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7782CF45-0056-4C81-9030-5AC70A622FA0}" type="sibTrans" cxnId="{429B5009-A221-431A-AF6C-4594975C6C56}">
      <dgm:prSet/>
      <dgm:spPr/>
      <dgm:t>
        <a:bodyPr/>
        <a:lstStyle/>
        <a:p>
          <a:endParaRPr lang="en-US" b="1">
            <a:latin typeface="Arial Narrow" pitchFamily="34" charset="0"/>
          </a:endParaRPr>
        </a:p>
      </dgm:t>
    </dgm:pt>
    <dgm:pt modelId="{AA50F198-42AF-4A8C-85B1-F8E568519A53}" type="pres">
      <dgm:prSet presAssocID="{EE5C0FFA-3016-4719-BA20-0CE2037D9E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D8388-86A2-4890-8720-AE3DC0492BED}" type="pres">
      <dgm:prSet presAssocID="{20F23E27-1850-4512-809C-8E4759BF81F0}" presName="roof" presStyleLbl="dkBgShp" presStyleIdx="0" presStyleCnt="2"/>
      <dgm:spPr/>
      <dgm:t>
        <a:bodyPr/>
        <a:lstStyle/>
        <a:p>
          <a:endParaRPr lang="en-US"/>
        </a:p>
      </dgm:t>
    </dgm:pt>
    <dgm:pt modelId="{1C6C7983-9E73-4F14-9384-143DBBC24DA2}" type="pres">
      <dgm:prSet presAssocID="{20F23E27-1850-4512-809C-8E4759BF81F0}" presName="pillars" presStyleCnt="0"/>
      <dgm:spPr/>
    </dgm:pt>
    <dgm:pt modelId="{350C097A-8433-4350-92E0-41DBCC13F29C}" type="pres">
      <dgm:prSet presAssocID="{20F23E27-1850-4512-809C-8E4759BF81F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88B6A-CB81-453B-AEA6-CA7B687A4F53}" type="pres">
      <dgm:prSet presAssocID="{498F62FA-0A1C-4B77-9851-08BB50BEEC72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50925-5AB4-4DBD-8D5D-8DA3A40467DA}" type="pres">
      <dgm:prSet presAssocID="{0E1C5049-3665-45CB-8281-5332CD0CF69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8476D-9734-4416-863A-74EB4C8CA4A1}" type="pres">
      <dgm:prSet presAssocID="{20F23E27-1850-4512-809C-8E4759BF81F0}" presName="base" presStyleLbl="dkBgShp" presStyleIdx="1" presStyleCnt="2"/>
      <dgm:spPr/>
    </dgm:pt>
  </dgm:ptLst>
  <dgm:cxnLst>
    <dgm:cxn modelId="{CF06189A-FF09-4D6B-937F-BE6F1F75EDFA}" type="presOf" srcId="{608DD3F7-3D29-43A9-85C1-45FA448F96AE}" destId="{79E88B6A-CB81-453B-AEA6-CA7B687A4F53}" srcOrd="0" destOrd="3" presId="urn:microsoft.com/office/officeart/2005/8/layout/hList3"/>
    <dgm:cxn modelId="{3A4324F8-19EC-47F6-BB3C-0C87B33D3056}" type="presOf" srcId="{0E1C5049-3665-45CB-8281-5332CD0CF69B}" destId="{01E50925-5AB4-4DBD-8D5D-8DA3A40467DA}" srcOrd="0" destOrd="0" presId="urn:microsoft.com/office/officeart/2005/8/layout/hList3"/>
    <dgm:cxn modelId="{DF608A7F-F2C3-468E-AAEC-086022C18640}" type="presOf" srcId="{270A8F06-2BE8-423D-AC30-1F229CF25024}" destId="{79E88B6A-CB81-453B-AEA6-CA7B687A4F53}" srcOrd="0" destOrd="1" presId="urn:microsoft.com/office/officeart/2005/8/layout/hList3"/>
    <dgm:cxn modelId="{856ED0F7-07C0-4A7E-8578-08E2505B3A23}" type="presOf" srcId="{F2A96166-E21E-46D1-A919-9F20C6678648}" destId="{350C097A-8433-4350-92E0-41DBCC13F29C}" srcOrd="0" destOrd="1" presId="urn:microsoft.com/office/officeart/2005/8/layout/hList3"/>
    <dgm:cxn modelId="{9AB6C917-3328-4E84-B46D-A9B200B52055}" type="presOf" srcId="{F009B872-DE1D-46D4-B34A-7029A1C07618}" destId="{350C097A-8433-4350-92E0-41DBCC13F29C}" srcOrd="0" destOrd="0" presId="urn:microsoft.com/office/officeart/2005/8/layout/hList3"/>
    <dgm:cxn modelId="{44BCF4B9-0391-4C75-BF2A-98526EDE8AA3}" srcId="{20F23E27-1850-4512-809C-8E4759BF81F0}" destId="{F009B872-DE1D-46D4-B34A-7029A1C07618}" srcOrd="0" destOrd="0" parTransId="{0BA5743B-FD85-4E14-B745-295A575E408D}" sibTransId="{28BBE383-5870-4C28-9451-7D0B09FBBACE}"/>
    <dgm:cxn modelId="{C8C26A9C-5718-4BA9-A5AF-D151549AE1BB}" srcId="{EE5C0FFA-3016-4719-BA20-0CE2037D9E67}" destId="{20F23E27-1850-4512-809C-8E4759BF81F0}" srcOrd="0" destOrd="0" parTransId="{F3F7B972-27B2-455D-BAB8-62ADCE01AFC2}" sibTransId="{A8ADC5EF-AFA2-408D-BE68-4A377AE49945}"/>
    <dgm:cxn modelId="{AF977FF2-2777-4E75-9B52-603CF737B997}" srcId="{20F23E27-1850-4512-809C-8E4759BF81F0}" destId="{498F62FA-0A1C-4B77-9851-08BB50BEEC72}" srcOrd="1" destOrd="0" parTransId="{DDAA7649-CDF0-4844-BBE8-E28F41515CA0}" sibTransId="{E7FF7B4C-3A7D-4E98-9503-9D77CDB9048B}"/>
    <dgm:cxn modelId="{BB9F7F44-351C-415A-8AE8-0911BE47A420}" srcId="{498F62FA-0A1C-4B77-9851-08BB50BEEC72}" destId="{D9F41A15-9E7C-40FD-9CFC-D5338208C049}" srcOrd="1" destOrd="0" parTransId="{D216C845-5242-4A0F-9807-024AA759CF27}" sibTransId="{E9DA480D-F5C6-4141-BC58-5B0D9B57FF61}"/>
    <dgm:cxn modelId="{BC9BDDF5-19EA-4D81-85FA-68C093136717}" srcId="{498F62FA-0A1C-4B77-9851-08BB50BEEC72}" destId="{608DD3F7-3D29-43A9-85C1-45FA448F96AE}" srcOrd="2" destOrd="0" parTransId="{9871C966-63A1-4396-A678-D09CE1A7D9FD}" sibTransId="{DE70EB15-1C50-4154-BE4E-B2F50AE23CDA}"/>
    <dgm:cxn modelId="{354B565F-E6B8-4C91-92D5-ECF7A473E5CA}" srcId="{F009B872-DE1D-46D4-B34A-7029A1C07618}" destId="{8137FE77-9EF7-4DFD-AE76-99679B724FD8}" srcOrd="2" destOrd="0" parTransId="{E2D200B2-85AD-4452-881B-395240424117}" sibTransId="{6E438B7F-1561-41B4-B9F1-B1FBB130939A}"/>
    <dgm:cxn modelId="{429B5009-A221-431A-AF6C-4594975C6C56}" srcId="{20F23E27-1850-4512-809C-8E4759BF81F0}" destId="{0E1C5049-3665-45CB-8281-5332CD0CF69B}" srcOrd="2" destOrd="0" parTransId="{FD24609F-50F6-40DA-85C6-2BCECBD50E25}" sibTransId="{7782CF45-0056-4C81-9030-5AC70A622FA0}"/>
    <dgm:cxn modelId="{985033A6-3401-43DA-A830-B280634BC090}" srcId="{F009B872-DE1D-46D4-B34A-7029A1C07618}" destId="{2F252555-B85F-4F7F-8098-EEBFBA96D2D9}" srcOrd="1" destOrd="0" parTransId="{18C9D2AE-D2CF-49A5-B0D2-45FA8AE9C220}" sibTransId="{54626E2C-4298-4458-B885-BAC45452B0BF}"/>
    <dgm:cxn modelId="{BBDFBA4D-203C-414C-B302-1BD3029A1D07}" type="presOf" srcId="{8137FE77-9EF7-4DFD-AE76-99679B724FD8}" destId="{350C097A-8433-4350-92E0-41DBCC13F29C}" srcOrd="0" destOrd="3" presId="urn:microsoft.com/office/officeart/2005/8/layout/hList3"/>
    <dgm:cxn modelId="{E4F3E83D-C432-4624-8B4C-1F92AB6375EB}" type="presOf" srcId="{498F62FA-0A1C-4B77-9851-08BB50BEEC72}" destId="{79E88B6A-CB81-453B-AEA6-CA7B687A4F53}" srcOrd="0" destOrd="0" presId="urn:microsoft.com/office/officeart/2005/8/layout/hList3"/>
    <dgm:cxn modelId="{47954528-63BA-4E0A-979F-965FC75EEC17}" type="presOf" srcId="{EE5C0FFA-3016-4719-BA20-0CE2037D9E67}" destId="{AA50F198-42AF-4A8C-85B1-F8E568519A53}" srcOrd="0" destOrd="0" presId="urn:microsoft.com/office/officeart/2005/8/layout/hList3"/>
    <dgm:cxn modelId="{CDBABC4C-5757-4DEA-B0A2-3BE0B9FCE492}" srcId="{498F62FA-0A1C-4B77-9851-08BB50BEEC72}" destId="{270A8F06-2BE8-423D-AC30-1F229CF25024}" srcOrd="0" destOrd="0" parTransId="{B276BC10-2A49-4DD4-BE72-CEC91ED47208}" sibTransId="{47F4C145-45C5-4C11-B3E8-AD4034F88EA1}"/>
    <dgm:cxn modelId="{BB082C14-73DB-4959-891D-5DB9F927ABF0}" type="presOf" srcId="{D9F41A15-9E7C-40FD-9CFC-D5338208C049}" destId="{79E88B6A-CB81-453B-AEA6-CA7B687A4F53}" srcOrd="0" destOrd="2" presId="urn:microsoft.com/office/officeart/2005/8/layout/hList3"/>
    <dgm:cxn modelId="{2E816839-65A2-4ED0-B788-96BDBF998000}" srcId="{F009B872-DE1D-46D4-B34A-7029A1C07618}" destId="{F2A96166-E21E-46D1-A919-9F20C6678648}" srcOrd="0" destOrd="0" parTransId="{3436CB16-7362-4220-A41B-8144327F90C7}" sibTransId="{3BEE3F81-900E-4788-9710-AC8A9A6F476B}"/>
    <dgm:cxn modelId="{95E4CE05-18C3-494C-9E2F-02440F624AF6}" type="presOf" srcId="{20F23E27-1850-4512-809C-8E4759BF81F0}" destId="{224D8388-86A2-4890-8720-AE3DC0492BED}" srcOrd="0" destOrd="0" presId="urn:microsoft.com/office/officeart/2005/8/layout/hList3"/>
    <dgm:cxn modelId="{FE120C7E-DC0D-4F52-8182-B6E7BD4D69C6}" type="presOf" srcId="{2F252555-B85F-4F7F-8098-EEBFBA96D2D9}" destId="{350C097A-8433-4350-92E0-41DBCC13F29C}" srcOrd="0" destOrd="2" presId="urn:microsoft.com/office/officeart/2005/8/layout/hList3"/>
    <dgm:cxn modelId="{D1F554A1-A45B-423E-B9EC-53A5170C70E3}" type="presParOf" srcId="{AA50F198-42AF-4A8C-85B1-F8E568519A53}" destId="{224D8388-86A2-4890-8720-AE3DC0492BED}" srcOrd="0" destOrd="0" presId="urn:microsoft.com/office/officeart/2005/8/layout/hList3"/>
    <dgm:cxn modelId="{DDFFA7DC-8B11-486B-8F2E-6391E1169AFA}" type="presParOf" srcId="{AA50F198-42AF-4A8C-85B1-F8E568519A53}" destId="{1C6C7983-9E73-4F14-9384-143DBBC24DA2}" srcOrd="1" destOrd="0" presId="urn:microsoft.com/office/officeart/2005/8/layout/hList3"/>
    <dgm:cxn modelId="{11007E4F-439D-4412-9B32-A091A2E1E855}" type="presParOf" srcId="{1C6C7983-9E73-4F14-9384-143DBBC24DA2}" destId="{350C097A-8433-4350-92E0-41DBCC13F29C}" srcOrd="0" destOrd="0" presId="urn:microsoft.com/office/officeart/2005/8/layout/hList3"/>
    <dgm:cxn modelId="{2CAD7E26-1423-4EF6-9550-92781BDB936B}" type="presParOf" srcId="{1C6C7983-9E73-4F14-9384-143DBBC24DA2}" destId="{79E88B6A-CB81-453B-AEA6-CA7B687A4F53}" srcOrd="1" destOrd="0" presId="urn:microsoft.com/office/officeart/2005/8/layout/hList3"/>
    <dgm:cxn modelId="{FD2289F3-2B96-4B31-966D-0E083D6EA5E3}" type="presParOf" srcId="{1C6C7983-9E73-4F14-9384-143DBBC24DA2}" destId="{01E50925-5AB4-4DBD-8D5D-8DA3A40467DA}" srcOrd="2" destOrd="0" presId="urn:microsoft.com/office/officeart/2005/8/layout/hList3"/>
    <dgm:cxn modelId="{92942C93-E05B-4FF0-9002-6C648B350532}" type="presParOf" srcId="{AA50F198-42AF-4A8C-85B1-F8E568519A53}" destId="{EE18476D-9734-4416-863A-74EB4C8CA4A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3F191-08B9-4C69-B5CB-3FE2A866FAA0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CB12B-F84F-44F7-B3C0-B03ED781C673}">
      <dgm:prSet phldrT="[Text]" custT="1"/>
      <dgm:spPr/>
      <dgm:t>
        <a:bodyPr/>
        <a:lstStyle/>
        <a:p>
          <a:r>
            <a:rPr lang="en-US" sz="3200" b="1" dirty="0" smtClean="0">
              <a:latin typeface="Arial Narrow" pitchFamily="34" charset="0"/>
            </a:rPr>
            <a:t>Key Deliverables</a:t>
          </a:r>
          <a:endParaRPr lang="en-US" sz="3200" b="1" dirty="0">
            <a:latin typeface="Arial Narrow" pitchFamily="34" charset="0"/>
          </a:endParaRPr>
        </a:p>
      </dgm:t>
    </dgm:pt>
    <dgm:pt modelId="{DE7BB7E7-F76C-4D4F-AB96-A33585633471}" type="parTrans" cxnId="{9257CE67-6F16-4BB6-937B-A83B4BCAAEE8}">
      <dgm:prSet/>
      <dgm:spPr/>
      <dgm:t>
        <a:bodyPr/>
        <a:lstStyle/>
        <a:p>
          <a:endParaRPr lang="en-US" sz="2400" b="1">
            <a:latin typeface="Arial Narrow" pitchFamily="34" charset="0"/>
          </a:endParaRPr>
        </a:p>
      </dgm:t>
    </dgm:pt>
    <dgm:pt modelId="{594B539F-D7FA-4495-A9F0-2068030A7E51}" type="sibTrans" cxnId="{9257CE67-6F16-4BB6-937B-A83B4BCAAEE8}">
      <dgm:prSet/>
      <dgm:spPr/>
      <dgm:t>
        <a:bodyPr/>
        <a:lstStyle/>
        <a:p>
          <a:endParaRPr lang="en-US" sz="2400" b="1">
            <a:latin typeface="Arial Narrow" pitchFamily="34" charset="0"/>
          </a:endParaRPr>
        </a:p>
      </dgm:t>
    </dgm:pt>
    <dgm:pt modelId="{E626BA75-950E-4ED6-967B-9ED2D778889A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CEO Active Participation</a:t>
          </a:r>
          <a:endParaRPr lang="en-US" sz="2400" b="1" dirty="0">
            <a:latin typeface="Arial Narrow" pitchFamily="34" charset="0"/>
          </a:endParaRPr>
        </a:p>
      </dgm:t>
    </dgm:pt>
    <dgm:pt modelId="{B2B7EBDC-19FF-4A61-BFB1-17A3412B8AAA}" type="parTrans" cxnId="{C1BAF4C6-0F1D-4FA9-B8F1-B623AAEAE381}">
      <dgm:prSet/>
      <dgm:spPr/>
      <dgm:t>
        <a:bodyPr/>
        <a:lstStyle/>
        <a:p>
          <a:endParaRPr lang="en-US" sz="2400" b="1" dirty="0">
            <a:latin typeface="Arial Narrow" pitchFamily="34" charset="0"/>
          </a:endParaRPr>
        </a:p>
      </dgm:t>
    </dgm:pt>
    <dgm:pt modelId="{E96A156E-1051-4A8E-BA48-80EA5FC091F7}" type="sibTrans" cxnId="{C1BAF4C6-0F1D-4FA9-B8F1-B623AAEAE381}">
      <dgm:prSet/>
      <dgm:spPr/>
      <dgm:t>
        <a:bodyPr/>
        <a:lstStyle/>
        <a:p>
          <a:endParaRPr lang="en-US" sz="2400" b="1">
            <a:latin typeface="Arial Narrow" pitchFamily="34" charset="0"/>
          </a:endParaRPr>
        </a:p>
      </dgm:t>
    </dgm:pt>
    <dgm:pt modelId="{EDC8B90F-BC2B-412C-9F33-7E07DAF62948}">
      <dgm:prSet phldrT="[Text]" custT="1"/>
      <dgm:spPr/>
      <dgm:t>
        <a:bodyPr/>
        <a:lstStyle/>
        <a:p>
          <a:r>
            <a:rPr lang="en-US" sz="2400" b="1" dirty="0" smtClean="0">
              <a:latin typeface="Arial Narrow" pitchFamily="34" charset="0"/>
            </a:rPr>
            <a:t>Team approach in </a:t>
          </a:r>
          <a:br>
            <a:rPr lang="en-US" sz="2400" b="1" dirty="0" smtClean="0">
              <a:latin typeface="Arial Narrow" pitchFamily="34" charset="0"/>
            </a:rPr>
          </a:br>
          <a:r>
            <a:rPr lang="en-US" sz="2400" b="1" dirty="0" smtClean="0">
              <a:latin typeface="Arial Narrow" pitchFamily="34" charset="0"/>
            </a:rPr>
            <a:t>completing the CAP</a:t>
          </a:r>
          <a:endParaRPr lang="en-US" sz="2400" b="1" dirty="0">
            <a:latin typeface="Arial Narrow" pitchFamily="34" charset="0"/>
          </a:endParaRPr>
        </a:p>
      </dgm:t>
    </dgm:pt>
    <dgm:pt modelId="{709A7B29-3A20-4B4E-A465-24F7C806CF22}" type="parTrans" cxnId="{72BBB6BE-FA15-40C1-8C01-119764313B3D}">
      <dgm:prSet/>
      <dgm:spPr/>
      <dgm:t>
        <a:bodyPr/>
        <a:lstStyle/>
        <a:p>
          <a:endParaRPr lang="en-US" sz="2400" b="1" dirty="0">
            <a:latin typeface="Arial Narrow" pitchFamily="34" charset="0"/>
          </a:endParaRPr>
        </a:p>
      </dgm:t>
    </dgm:pt>
    <dgm:pt modelId="{9E86DD12-AC0E-4CB0-A072-8D49E6479785}" type="sibTrans" cxnId="{72BBB6BE-FA15-40C1-8C01-119764313B3D}">
      <dgm:prSet/>
      <dgm:spPr/>
      <dgm:t>
        <a:bodyPr/>
        <a:lstStyle/>
        <a:p>
          <a:endParaRPr lang="en-US" sz="2400" b="1">
            <a:latin typeface="Arial Narrow" pitchFamily="34" charset="0"/>
          </a:endParaRPr>
        </a:p>
      </dgm:t>
    </dgm:pt>
    <dgm:pt modelId="{2A76A84C-7759-4B49-B460-8935235B1F76}" type="pres">
      <dgm:prSet presAssocID="{0553F191-08B9-4C69-B5CB-3FE2A866FAA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411DF4-33AB-4736-A121-05F55FF0EACE}" type="pres">
      <dgm:prSet presAssocID="{AA4CB12B-F84F-44F7-B3C0-B03ED781C673}" presName="root" presStyleCnt="0"/>
      <dgm:spPr/>
    </dgm:pt>
    <dgm:pt modelId="{1B2590F4-46E3-42DB-AE72-D42CD2EBE00B}" type="pres">
      <dgm:prSet presAssocID="{AA4CB12B-F84F-44F7-B3C0-B03ED781C673}" presName="rootComposite" presStyleCnt="0"/>
      <dgm:spPr/>
    </dgm:pt>
    <dgm:pt modelId="{AB0730A3-DF61-4EF5-863D-824C9C90C4ED}" type="pres">
      <dgm:prSet presAssocID="{AA4CB12B-F84F-44F7-B3C0-B03ED781C673}" presName="rootText" presStyleLbl="node1" presStyleIdx="0" presStyleCnt="1" custScaleX="203487"/>
      <dgm:spPr/>
      <dgm:t>
        <a:bodyPr/>
        <a:lstStyle/>
        <a:p>
          <a:endParaRPr lang="en-US"/>
        </a:p>
      </dgm:t>
    </dgm:pt>
    <dgm:pt modelId="{0BE5D6CA-4976-4392-B788-34294195F1AE}" type="pres">
      <dgm:prSet presAssocID="{AA4CB12B-F84F-44F7-B3C0-B03ED781C673}" presName="rootConnector" presStyleLbl="node1" presStyleIdx="0" presStyleCnt="1"/>
      <dgm:spPr/>
      <dgm:t>
        <a:bodyPr/>
        <a:lstStyle/>
        <a:p>
          <a:endParaRPr lang="en-US"/>
        </a:p>
      </dgm:t>
    </dgm:pt>
    <dgm:pt modelId="{083A0843-83E0-4895-8C17-F96253AA7E66}" type="pres">
      <dgm:prSet presAssocID="{AA4CB12B-F84F-44F7-B3C0-B03ED781C673}" presName="childShape" presStyleCnt="0"/>
      <dgm:spPr/>
    </dgm:pt>
    <dgm:pt modelId="{4CDE57FF-4EA8-4409-9135-571811093A5F}" type="pres">
      <dgm:prSet presAssocID="{B2B7EBDC-19FF-4A61-BFB1-17A3412B8AAA}" presName="Name13" presStyleLbl="parChTrans1D2" presStyleIdx="0" presStyleCnt="2"/>
      <dgm:spPr/>
      <dgm:t>
        <a:bodyPr/>
        <a:lstStyle/>
        <a:p>
          <a:endParaRPr lang="en-US"/>
        </a:p>
      </dgm:t>
    </dgm:pt>
    <dgm:pt modelId="{E62B4C20-1573-4FED-A8B9-8FA053AC04E1}" type="pres">
      <dgm:prSet presAssocID="{E626BA75-950E-4ED6-967B-9ED2D778889A}" presName="childText" presStyleLbl="bgAcc1" presStyleIdx="0" presStyleCnt="2" custScaleX="20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362F6-BC97-44A8-8F4A-BD6604BA8D89}" type="pres">
      <dgm:prSet presAssocID="{709A7B29-3A20-4B4E-A465-24F7C806CF22}" presName="Name13" presStyleLbl="parChTrans1D2" presStyleIdx="1" presStyleCnt="2"/>
      <dgm:spPr/>
      <dgm:t>
        <a:bodyPr/>
        <a:lstStyle/>
        <a:p>
          <a:endParaRPr lang="en-US"/>
        </a:p>
      </dgm:t>
    </dgm:pt>
    <dgm:pt modelId="{BF00EC30-C0F1-4EE5-9203-E89D9AAE8550}" type="pres">
      <dgm:prSet presAssocID="{EDC8B90F-BC2B-412C-9F33-7E07DAF62948}" presName="childText" presStyleLbl="bgAcc1" presStyleIdx="1" presStyleCnt="2" custScaleX="203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BB6BE-FA15-40C1-8C01-119764313B3D}" srcId="{AA4CB12B-F84F-44F7-B3C0-B03ED781C673}" destId="{EDC8B90F-BC2B-412C-9F33-7E07DAF62948}" srcOrd="1" destOrd="0" parTransId="{709A7B29-3A20-4B4E-A465-24F7C806CF22}" sibTransId="{9E86DD12-AC0E-4CB0-A072-8D49E6479785}"/>
    <dgm:cxn modelId="{C1BAF4C6-0F1D-4FA9-B8F1-B623AAEAE381}" srcId="{AA4CB12B-F84F-44F7-B3C0-B03ED781C673}" destId="{E626BA75-950E-4ED6-967B-9ED2D778889A}" srcOrd="0" destOrd="0" parTransId="{B2B7EBDC-19FF-4A61-BFB1-17A3412B8AAA}" sibTransId="{E96A156E-1051-4A8E-BA48-80EA5FC091F7}"/>
    <dgm:cxn modelId="{785DF3F0-6D17-4636-9AA4-88F1265280A9}" type="presOf" srcId="{AA4CB12B-F84F-44F7-B3C0-B03ED781C673}" destId="{0BE5D6CA-4976-4392-B788-34294195F1AE}" srcOrd="1" destOrd="0" presId="urn:microsoft.com/office/officeart/2005/8/layout/hierarchy3"/>
    <dgm:cxn modelId="{EA898721-2B43-4991-B6CC-76142B0F2D38}" type="presOf" srcId="{B2B7EBDC-19FF-4A61-BFB1-17A3412B8AAA}" destId="{4CDE57FF-4EA8-4409-9135-571811093A5F}" srcOrd="0" destOrd="0" presId="urn:microsoft.com/office/officeart/2005/8/layout/hierarchy3"/>
    <dgm:cxn modelId="{06A5E464-E5CD-42A9-86A5-E5B7CBFCCE4F}" type="presOf" srcId="{EDC8B90F-BC2B-412C-9F33-7E07DAF62948}" destId="{BF00EC30-C0F1-4EE5-9203-E89D9AAE8550}" srcOrd="0" destOrd="0" presId="urn:microsoft.com/office/officeart/2005/8/layout/hierarchy3"/>
    <dgm:cxn modelId="{9257CE67-6F16-4BB6-937B-A83B4BCAAEE8}" srcId="{0553F191-08B9-4C69-B5CB-3FE2A866FAA0}" destId="{AA4CB12B-F84F-44F7-B3C0-B03ED781C673}" srcOrd="0" destOrd="0" parTransId="{DE7BB7E7-F76C-4D4F-AB96-A33585633471}" sibTransId="{594B539F-D7FA-4495-A9F0-2068030A7E51}"/>
    <dgm:cxn modelId="{1EBE85EE-D22C-471D-B8DE-8AECCE3C8931}" type="presOf" srcId="{709A7B29-3A20-4B4E-A465-24F7C806CF22}" destId="{AF4362F6-BC97-44A8-8F4A-BD6604BA8D89}" srcOrd="0" destOrd="0" presId="urn:microsoft.com/office/officeart/2005/8/layout/hierarchy3"/>
    <dgm:cxn modelId="{6BD59F34-6747-4EC3-B2A0-4539024BB666}" type="presOf" srcId="{E626BA75-950E-4ED6-967B-9ED2D778889A}" destId="{E62B4C20-1573-4FED-A8B9-8FA053AC04E1}" srcOrd="0" destOrd="0" presId="urn:microsoft.com/office/officeart/2005/8/layout/hierarchy3"/>
    <dgm:cxn modelId="{F933B4D1-9A33-497D-827A-286415E7EF19}" type="presOf" srcId="{AA4CB12B-F84F-44F7-B3C0-B03ED781C673}" destId="{AB0730A3-DF61-4EF5-863D-824C9C90C4ED}" srcOrd="0" destOrd="0" presId="urn:microsoft.com/office/officeart/2005/8/layout/hierarchy3"/>
    <dgm:cxn modelId="{B3C12085-33D8-4F45-9842-C15B8C6DAB55}" type="presOf" srcId="{0553F191-08B9-4C69-B5CB-3FE2A866FAA0}" destId="{2A76A84C-7759-4B49-B460-8935235B1F76}" srcOrd="0" destOrd="0" presId="urn:microsoft.com/office/officeart/2005/8/layout/hierarchy3"/>
    <dgm:cxn modelId="{E736689B-103A-4E9A-898F-8AE633141C04}" type="presParOf" srcId="{2A76A84C-7759-4B49-B460-8935235B1F76}" destId="{C1411DF4-33AB-4736-A121-05F55FF0EACE}" srcOrd="0" destOrd="0" presId="urn:microsoft.com/office/officeart/2005/8/layout/hierarchy3"/>
    <dgm:cxn modelId="{66AB2B9A-5EC2-44DB-9A71-2B44F78D0C0A}" type="presParOf" srcId="{C1411DF4-33AB-4736-A121-05F55FF0EACE}" destId="{1B2590F4-46E3-42DB-AE72-D42CD2EBE00B}" srcOrd="0" destOrd="0" presId="urn:microsoft.com/office/officeart/2005/8/layout/hierarchy3"/>
    <dgm:cxn modelId="{FD5470DA-A827-4795-B150-005C7AA0285E}" type="presParOf" srcId="{1B2590F4-46E3-42DB-AE72-D42CD2EBE00B}" destId="{AB0730A3-DF61-4EF5-863D-824C9C90C4ED}" srcOrd="0" destOrd="0" presId="urn:microsoft.com/office/officeart/2005/8/layout/hierarchy3"/>
    <dgm:cxn modelId="{142CDD3E-BEA4-4F02-9FA8-22BAC618C14F}" type="presParOf" srcId="{1B2590F4-46E3-42DB-AE72-D42CD2EBE00B}" destId="{0BE5D6CA-4976-4392-B788-34294195F1AE}" srcOrd="1" destOrd="0" presId="urn:microsoft.com/office/officeart/2005/8/layout/hierarchy3"/>
    <dgm:cxn modelId="{3F934357-3E53-4864-88FF-EF269E56960D}" type="presParOf" srcId="{C1411DF4-33AB-4736-A121-05F55FF0EACE}" destId="{083A0843-83E0-4895-8C17-F96253AA7E66}" srcOrd="1" destOrd="0" presId="urn:microsoft.com/office/officeart/2005/8/layout/hierarchy3"/>
    <dgm:cxn modelId="{45644063-FCAC-42B2-8643-D9F8D4B375D1}" type="presParOf" srcId="{083A0843-83E0-4895-8C17-F96253AA7E66}" destId="{4CDE57FF-4EA8-4409-9135-571811093A5F}" srcOrd="0" destOrd="0" presId="urn:microsoft.com/office/officeart/2005/8/layout/hierarchy3"/>
    <dgm:cxn modelId="{EFDBBBD1-B942-4692-BA32-2DB942398364}" type="presParOf" srcId="{083A0843-83E0-4895-8C17-F96253AA7E66}" destId="{E62B4C20-1573-4FED-A8B9-8FA053AC04E1}" srcOrd="1" destOrd="0" presId="urn:microsoft.com/office/officeart/2005/8/layout/hierarchy3"/>
    <dgm:cxn modelId="{D0D95C56-51C6-4624-BEF5-21AD6C2AD2D1}" type="presParOf" srcId="{083A0843-83E0-4895-8C17-F96253AA7E66}" destId="{AF4362F6-BC97-44A8-8F4A-BD6604BA8D89}" srcOrd="2" destOrd="0" presId="urn:microsoft.com/office/officeart/2005/8/layout/hierarchy3"/>
    <dgm:cxn modelId="{6E0757DD-AC36-43BD-B0FB-AF2FD2D01F44}" type="presParOf" srcId="{083A0843-83E0-4895-8C17-F96253AA7E66}" destId="{BF00EC30-C0F1-4EE5-9203-E89D9AAE85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4E5D7-0491-4E86-AEDC-87EF0F7F1CE1}">
      <dsp:nvSpPr>
        <dsp:cNvPr id="0" name=""/>
        <dsp:cNvSpPr/>
      </dsp:nvSpPr>
      <dsp:spPr>
        <a:xfrm>
          <a:off x="381337" y="167"/>
          <a:ext cx="1904665" cy="19046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820" tIns="22860" rIns="10482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Zero (0) direct-payroll deaths</a:t>
          </a:r>
          <a:endParaRPr lang="en-US" sz="1800" b="1" kern="1200" dirty="0">
            <a:latin typeface="Arial Narrow" pitchFamily="34" charset="0"/>
          </a:endParaRPr>
        </a:p>
      </dsp:txBody>
      <dsp:txXfrm>
        <a:off x="660269" y="279099"/>
        <a:ext cx="1346801" cy="1346801"/>
      </dsp:txXfrm>
    </dsp:sp>
    <dsp:sp modelId="{480E45DB-BC00-4BA4-BEF5-D170901DA5C9}">
      <dsp:nvSpPr>
        <dsp:cNvPr id="0" name=""/>
        <dsp:cNvSpPr/>
      </dsp:nvSpPr>
      <dsp:spPr>
        <a:xfrm>
          <a:off x="2036582" y="167"/>
          <a:ext cx="1904665" cy="1904665"/>
        </a:xfrm>
        <a:prstGeom prst="ellipse">
          <a:avLst/>
        </a:prstGeom>
        <a:solidFill>
          <a:schemeClr val="accent2">
            <a:alpha val="50000"/>
            <a:hueOff val="-6721063"/>
            <a:satOff val="2923"/>
            <a:lumOff val="8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820" tIns="22860" rIns="10482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 Narrow" pitchFamily="34" charset="0"/>
            </a:rPr>
            <a:t>Reduce losses by 40%</a:t>
          </a:r>
          <a:endParaRPr lang="en-US" sz="1800" b="1" kern="1200" dirty="0">
            <a:latin typeface="Arial Narrow" pitchFamily="34" charset="0"/>
          </a:endParaRPr>
        </a:p>
      </dsp:txBody>
      <dsp:txXfrm>
        <a:off x="2315514" y="279099"/>
        <a:ext cx="1346801" cy="1346801"/>
      </dsp:txXfrm>
    </dsp:sp>
    <dsp:sp modelId="{D89EFBF4-A261-414C-899E-D1DBEABB8887}">
      <dsp:nvSpPr>
        <dsp:cNvPr id="0" name=""/>
        <dsp:cNvSpPr/>
      </dsp:nvSpPr>
      <dsp:spPr>
        <a:xfrm>
          <a:off x="3733833" y="167"/>
          <a:ext cx="1904665" cy="1904665"/>
        </a:xfrm>
        <a:prstGeom prst="ellipse">
          <a:avLst/>
        </a:prstGeom>
        <a:solidFill>
          <a:schemeClr val="accent2">
            <a:alpha val="50000"/>
            <a:hueOff val="-13442126"/>
            <a:satOff val="5846"/>
            <a:lumOff val="17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820" tIns="22860" rIns="10482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Strategic long-term planning</a:t>
          </a:r>
          <a:endParaRPr lang="en-US" sz="18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4012765" y="279099"/>
        <a:ext cx="1346801" cy="1346801"/>
      </dsp:txXfrm>
    </dsp:sp>
    <dsp:sp modelId="{DC532B2B-105A-4955-A1FF-01F7A48AABE8}">
      <dsp:nvSpPr>
        <dsp:cNvPr id="0" name=""/>
        <dsp:cNvSpPr/>
      </dsp:nvSpPr>
      <dsp:spPr>
        <a:xfrm>
          <a:off x="5431088" y="167"/>
          <a:ext cx="1904665" cy="1904665"/>
        </a:xfrm>
        <a:prstGeom prst="ellipse">
          <a:avLst/>
        </a:prstGeom>
        <a:solidFill>
          <a:schemeClr val="accent2">
            <a:alpha val="50000"/>
            <a:hueOff val="-20163188"/>
            <a:satOff val="8769"/>
            <a:lumOff val="25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4820" tIns="22860" rIns="10482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Executive driven</a:t>
          </a:r>
          <a:br>
            <a:rPr lang="en-US" sz="18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</a:br>
          <a:r>
            <a:rPr lang="en-US" sz="1800" b="1" kern="12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and full participation</a:t>
          </a:r>
          <a:endParaRPr lang="en-US" sz="1800" b="1" kern="1200" dirty="0"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5710020" y="279099"/>
        <a:ext cx="1346801" cy="1346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D5CC6-0CAA-414E-BE8A-F039D34DF5A9}">
      <dsp:nvSpPr>
        <dsp:cNvPr id="0" name=""/>
        <dsp:cNvSpPr/>
      </dsp:nvSpPr>
      <dsp:spPr>
        <a:xfrm>
          <a:off x="2466379" y="1323379"/>
          <a:ext cx="3296840" cy="329684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solidFill>
                <a:schemeClr val="bg1"/>
              </a:solidFill>
              <a:latin typeface="Arial Narrow" pitchFamily="34" charset="0"/>
            </a:rPr>
            <a:t>Developing a Strategy</a:t>
          </a:r>
          <a:endParaRPr lang="en-US" sz="39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949190" y="1806190"/>
        <a:ext cx="2331218" cy="2331218"/>
      </dsp:txXfrm>
    </dsp:sp>
    <dsp:sp modelId="{BDA5A960-E8F0-409D-8472-E943B45048CB}">
      <dsp:nvSpPr>
        <dsp:cNvPr id="0" name=""/>
        <dsp:cNvSpPr/>
      </dsp:nvSpPr>
      <dsp:spPr>
        <a:xfrm>
          <a:off x="3290589" y="588"/>
          <a:ext cx="1648420" cy="1648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Establishing goals</a:t>
          </a:r>
          <a:endParaRPr lang="en-US" sz="18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531995" y="241994"/>
        <a:ext cx="1165608" cy="1165608"/>
      </dsp:txXfrm>
    </dsp:sp>
    <dsp:sp modelId="{E3792112-53B1-4453-802A-1A6CAFBC7C09}">
      <dsp:nvSpPr>
        <dsp:cNvPr id="0" name=""/>
        <dsp:cNvSpPr/>
      </dsp:nvSpPr>
      <dsp:spPr>
        <a:xfrm>
          <a:off x="5562589" y="2147589"/>
          <a:ext cx="1648420" cy="1648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Deciding on the proper metrics</a:t>
          </a:r>
        </a:p>
      </dsp:txBody>
      <dsp:txXfrm>
        <a:off x="5803995" y="2388995"/>
        <a:ext cx="1165608" cy="1165608"/>
      </dsp:txXfrm>
    </dsp:sp>
    <dsp:sp modelId="{BF03FDB0-461F-4A82-91C8-4AB59B5DDE84}">
      <dsp:nvSpPr>
        <dsp:cNvPr id="0" name=""/>
        <dsp:cNvSpPr/>
      </dsp:nvSpPr>
      <dsp:spPr>
        <a:xfrm>
          <a:off x="3290589" y="4294591"/>
          <a:ext cx="1648420" cy="1648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Involving the right people</a:t>
          </a:r>
        </a:p>
      </dsp:txBody>
      <dsp:txXfrm>
        <a:off x="3531995" y="4535997"/>
        <a:ext cx="1165608" cy="1165608"/>
      </dsp:txXfrm>
    </dsp:sp>
    <dsp:sp modelId="{54C79389-41D3-40FE-B550-C9637D47D6B6}">
      <dsp:nvSpPr>
        <dsp:cNvPr id="0" name=""/>
        <dsp:cNvSpPr/>
      </dsp:nvSpPr>
      <dsp:spPr>
        <a:xfrm>
          <a:off x="1018590" y="2147589"/>
          <a:ext cx="1648420" cy="1648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alpha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alpha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 Narrow" pitchFamily="34" charset="0"/>
            </a:rPr>
            <a:t>Making the PLS initiative a “big deal”</a:t>
          </a:r>
        </a:p>
      </dsp:txBody>
      <dsp:txXfrm>
        <a:off x="1259996" y="2388995"/>
        <a:ext cx="1165608" cy="1165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D8388-86A2-4890-8720-AE3DC0492BED}">
      <dsp:nvSpPr>
        <dsp:cNvPr id="0" name=""/>
        <dsp:cNvSpPr/>
      </dsp:nvSpPr>
      <dsp:spPr>
        <a:xfrm>
          <a:off x="0" y="0"/>
          <a:ext cx="8305800" cy="12192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 Narrow" pitchFamily="34" charset="0"/>
            </a:rPr>
            <a:t>Project Lifesaver Meetings</a:t>
          </a:r>
          <a:endParaRPr lang="en-US" sz="3200" b="1" kern="1200" dirty="0">
            <a:latin typeface="Arial Narrow" pitchFamily="34" charset="0"/>
          </a:endParaRPr>
        </a:p>
      </dsp:txBody>
      <dsp:txXfrm>
        <a:off x="0" y="0"/>
        <a:ext cx="8305800" cy="1219200"/>
      </dsp:txXfrm>
    </dsp:sp>
    <dsp:sp modelId="{350C097A-8433-4350-92E0-41DBCC13F29C}">
      <dsp:nvSpPr>
        <dsp:cNvPr id="0" name=""/>
        <dsp:cNvSpPr/>
      </dsp:nvSpPr>
      <dsp:spPr>
        <a:xfrm>
          <a:off x="4055" y="1219200"/>
          <a:ext cx="2765896" cy="2560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ACIG Develops Meeting Materials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Arial Narrow" pitchFamily="34" charset="0"/>
            </a:rPr>
            <a:t>Historical Loss Analyses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Arial Narrow" pitchFamily="34" charset="0"/>
            </a:rPr>
            <a:t>Contractor Rankings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Arial Narrow" pitchFamily="34" charset="0"/>
            </a:rPr>
            <a:t>Best Practices Utilization (RMS, Safety, Claims, Fleet, General Liability, LSC)</a:t>
          </a:r>
        </a:p>
      </dsp:txBody>
      <dsp:txXfrm>
        <a:off x="4055" y="1219200"/>
        <a:ext cx="2765896" cy="2560320"/>
      </dsp:txXfrm>
    </dsp:sp>
    <dsp:sp modelId="{79E88B6A-CB81-453B-AEA6-CA7B687A4F53}">
      <dsp:nvSpPr>
        <dsp:cNvPr id="0" name=""/>
        <dsp:cNvSpPr/>
      </dsp:nvSpPr>
      <dsp:spPr>
        <a:xfrm>
          <a:off x="2769951" y="1219200"/>
          <a:ext cx="2765896" cy="2560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Participants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Arial Narrow" pitchFamily="34" charset="0"/>
            </a:rPr>
            <a:t>Contractor CEO, COO, Safety/Risk Manager, other appropriate Staff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Arial Narrow" pitchFamily="34" charset="0"/>
            </a:rPr>
            <a:t>ACIG:  RME &amp; Safety Consultant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latin typeface="Arial Narrow" pitchFamily="34" charset="0"/>
            </a:rPr>
            <a:t>Broker</a:t>
          </a:r>
        </a:p>
      </dsp:txBody>
      <dsp:txXfrm>
        <a:off x="2769951" y="1219200"/>
        <a:ext cx="2765896" cy="2560320"/>
      </dsp:txXfrm>
    </dsp:sp>
    <dsp:sp modelId="{01E50925-5AB4-4DBD-8D5D-8DA3A40467DA}">
      <dsp:nvSpPr>
        <dsp:cNvPr id="0" name=""/>
        <dsp:cNvSpPr/>
      </dsp:nvSpPr>
      <dsp:spPr>
        <a:xfrm>
          <a:off x="5535848" y="1219200"/>
          <a:ext cx="2765896" cy="25603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Contractor Action Plan (CAP) is the Key </a:t>
          </a:r>
          <a:br>
            <a:rPr lang="en-US" sz="2400" b="1" kern="1200" dirty="0" smtClean="0">
              <a:latin typeface="Arial Narrow" pitchFamily="34" charset="0"/>
            </a:rPr>
          </a:br>
          <a:r>
            <a:rPr lang="en-US" sz="2400" b="1" kern="1200" dirty="0" smtClean="0">
              <a:latin typeface="Arial Narrow" pitchFamily="34" charset="0"/>
            </a:rPr>
            <a:t>Focal Point</a:t>
          </a:r>
          <a:endParaRPr lang="en-US" sz="2400" b="1" kern="1200" dirty="0">
            <a:latin typeface="Arial Narrow" pitchFamily="34" charset="0"/>
          </a:endParaRPr>
        </a:p>
      </dsp:txBody>
      <dsp:txXfrm>
        <a:off x="5535848" y="1219200"/>
        <a:ext cx="2765896" cy="2560320"/>
      </dsp:txXfrm>
    </dsp:sp>
    <dsp:sp modelId="{EE18476D-9734-4416-863A-74EB4C8CA4A1}">
      <dsp:nvSpPr>
        <dsp:cNvPr id="0" name=""/>
        <dsp:cNvSpPr/>
      </dsp:nvSpPr>
      <dsp:spPr>
        <a:xfrm>
          <a:off x="0" y="3779520"/>
          <a:ext cx="8305800" cy="28448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30A3-DF61-4EF5-863D-824C9C90C4ED}">
      <dsp:nvSpPr>
        <dsp:cNvPr id="0" name=""/>
        <dsp:cNvSpPr/>
      </dsp:nvSpPr>
      <dsp:spPr>
        <a:xfrm>
          <a:off x="894765" y="2406"/>
          <a:ext cx="4306468" cy="10581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 Narrow" pitchFamily="34" charset="0"/>
            </a:rPr>
            <a:t>Key Deliverables</a:t>
          </a:r>
          <a:endParaRPr lang="en-US" sz="3200" b="1" kern="1200" dirty="0">
            <a:latin typeface="Arial Narrow" pitchFamily="34" charset="0"/>
          </a:endParaRPr>
        </a:p>
      </dsp:txBody>
      <dsp:txXfrm>
        <a:off x="925758" y="33399"/>
        <a:ext cx="4244482" cy="996181"/>
      </dsp:txXfrm>
    </dsp:sp>
    <dsp:sp modelId="{4CDE57FF-4EA8-4409-9135-571811093A5F}">
      <dsp:nvSpPr>
        <dsp:cNvPr id="0" name=""/>
        <dsp:cNvSpPr/>
      </dsp:nvSpPr>
      <dsp:spPr>
        <a:xfrm>
          <a:off x="1325412" y="1060574"/>
          <a:ext cx="430646" cy="793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625"/>
              </a:lnTo>
              <a:lnTo>
                <a:pt x="430646" y="79362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B4C20-1573-4FED-A8B9-8FA053AC04E1}">
      <dsp:nvSpPr>
        <dsp:cNvPr id="0" name=""/>
        <dsp:cNvSpPr/>
      </dsp:nvSpPr>
      <dsp:spPr>
        <a:xfrm>
          <a:off x="1756059" y="1325116"/>
          <a:ext cx="3445174" cy="105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CEO Active Participation</a:t>
          </a:r>
          <a:endParaRPr lang="en-US" sz="2400" b="1" kern="1200" dirty="0">
            <a:latin typeface="Arial Narrow" pitchFamily="34" charset="0"/>
          </a:endParaRPr>
        </a:p>
      </dsp:txBody>
      <dsp:txXfrm>
        <a:off x="1787052" y="1356109"/>
        <a:ext cx="3383188" cy="996181"/>
      </dsp:txXfrm>
    </dsp:sp>
    <dsp:sp modelId="{AF4362F6-BC97-44A8-8F4A-BD6604BA8D89}">
      <dsp:nvSpPr>
        <dsp:cNvPr id="0" name=""/>
        <dsp:cNvSpPr/>
      </dsp:nvSpPr>
      <dsp:spPr>
        <a:xfrm>
          <a:off x="1325412" y="1060574"/>
          <a:ext cx="430646" cy="2116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6335"/>
              </a:lnTo>
              <a:lnTo>
                <a:pt x="430646" y="211633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0EC30-C0F1-4EE5-9203-E89D9AAE8550}">
      <dsp:nvSpPr>
        <dsp:cNvPr id="0" name=""/>
        <dsp:cNvSpPr/>
      </dsp:nvSpPr>
      <dsp:spPr>
        <a:xfrm>
          <a:off x="1756059" y="2647825"/>
          <a:ext cx="3445174" cy="10581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Narrow" pitchFamily="34" charset="0"/>
            </a:rPr>
            <a:t>Team approach in </a:t>
          </a:r>
          <a:br>
            <a:rPr lang="en-US" sz="2400" b="1" kern="1200" dirty="0" smtClean="0">
              <a:latin typeface="Arial Narrow" pitchFamily="34" charset="0"/>
            </a:rPr>
          </a:br>
          <a:r>
            <a:rPr lang="en-US" sz="2400" b="1" kern="1200" dirty="0" smtClean="0">
              <a:latin typeface="Arial Narrow" pitchFamily="34" charset="0"/>
            </a:rPr>
            <a:t>completing the CAP</a:t>
          </a:r>
          <a:endParaRPr lang="en-US" sz="2400" b="1" kern="1200" dirty="0">
            <a:latin typeface="Arial Narrow" pitchFamily="34" charset="0"/>
          </a:endParaRPr>
        </a:p>
      </dsp:txBody>
      <dsp:txXfrm>
        <a:off x="1787052" y="2678818"/>
        <a:ext cx="3383188" cy="9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" y="8909052"/>
            <a:ext cx="3809999" cy="4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24" tIns="45410" rIns="90824" bIns="45410">
            <a:spAutoFit/>
          </a:bodyPr>
          <a:lstStyle/>
          <a:p>
            <a:pPr defTabSz="910294">
              <a:spcBef>
                <a:spcPct val="50000"/>
              </a:spcBef>
              <a:defRPr/>
            </a:pPr>
            <a:r>
              <a:rPr lang="en-US" sz="900" dirty="0" smtClean="0">
                <a:latin typeface="Arial" charset="0"/>
              </a:rPr>
              <a:t>Q:\/mho:kc:11-51482S.ppt\10/05/11</a:t>
            </a:r>
            <a:endParaRPr lang="en-US" sz="900" dirty="0">
              <a:latin typeface="Arial" charset="0"/>
            </a:endParaRPr>
          </a:p>
          <a:p>
            <a:pPr defTabSz="910294"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Copyright © 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2011 </a:t>
            </a:r>
            <a:r>
              <a:rPr lang="en-US" sz="9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American Contractors Insurance Group, Inc.</a:t>
            </a:r>
          </a:p>
        </p:txBody>
      </p:sp>
    </p:spTree>
    <p:extLst>
      <p:ext uri="{BB962C8B-B14F-4D97-AF65-F5344CB8AC3E}">
        <p14:creationId xmlns:p14="http://schemas.microsoft.com/office/powerpoint/2010/main" val="49103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1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" y="8909052"/>
            <a:ext cx="3809999" cy="4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824" tIns="45410" rIns="90824" bIns="45410">
            <a:spAutoFit/>
          </a:bodyPr>
          <a:lstStyle/>
          <a:p>
            <a:pPr defTabSz="910294">
              <a:spcBef>
                <a:spcPct val="50000"/>
              </a:spcBef>
              <a:defRPr/>
            </a:pPr>
            <a:r>
              <a:rPr lang="en-US" sz="900" dirty="0" smtClean="0">
                <a:latin typeface="Arial" charset="0"/>
              </a:rPr>
              <a:t>Q:\/mho:kc:11-51482S.ppt\10/05/11</a:t>
            </a:r>
            <a:endParaRPr lang="en-US" sz="900" dirty="0">
              <a:latin typeface="Arial" charset="0"/>
            </a:endParaRPr>
          </a:p>
          <a:p>
            <a:pPr defTabSz="910294">
              <a:spcBef>
                <a:spcPct val="50000"/>
              </a:spcBef>
              <a:defRPr/>
            </a:pPr>
            <a:r>
              <a:rPr lang="en-US" sz="9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Copyright © 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2011 </a:t>
            </a:r>
            <a:r>
              <a:rPr lang="en-US" sz="9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American Contractors Insurance Group, Inc.</a:t>
            </a:r>
          </a:p>
        </p:txBody>
      </p:sp>
    </p:spTree>
    <p:extLst>
      <p:ext uri="{BB962C8B-B14F-4D97-AF65-F5344CB8AC3E}">
        <p14:creationId xmlns:p14="http://schemas.microsoft.com/office/powerpoint/2010/main" val="18545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23" name="Picture 22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21" name="Picture 20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600199"/>
          </a:xfr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724400" y="6172200"/>
            <a:ext cx="4267200" cy="609600"/>
          </a:xfrm>
        </p:spPr>
        <p:txBody>
          <a:bodyPr>
            <a:noAutofit/>
          </a:bodyPr>
          <a:lstStyle>
            <a:lvl1pPr marL="6350" indent="-6350" algn="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400">
                <a:solidFill>
                  <a:schemeClr val="bg1"/>
                </a:solidFill>
              </a:defRPr>
            </a:lvl2pPr>
            <a:lvl3pPr algn="l">
              <a:buNone/>
              <a:defRPr sz="2400">
                <a:solidFill>
                  <a:schemeClr val="bg1"/>
                </a:solidFill>
              </a:defRPr>
            </a:lvl3pPr>
            <a:lvl4pPr algn="l">
              <a:buNone/>
              <a:defRPr sz="2400">
                <a:solidFill>
                  <a:schemeClr val="bg1"/>
                </a:solidFill>
              </a:defRPr>
            </a:lvl4pPr>
            <a:lvl5pPr algn="l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© American Contractors Insurance Group, Inc.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M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1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4" name="Picture 3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5" name="Picture 4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685800" y="1752600"/>
            <a:ext cx="7772400" cy="1600199"/>
          </a:xfrm>
          <a:prstGeom prst="rect">
            <a:avLst/>
          </a:prstGeo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 baseline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“Known for the</a:t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Companies We Keep”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© American Contractors Insurance Group, Inc.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4" name="Picture 3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5" name="Picture 4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457200" y="2057401"/>
            <a:ext cx="8229600" cy="1600199"/>
          </a:xfrm>
          <a:prstGeom prst="rect">
            <a:avLst/>
          </a:prstGeo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 baseline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“Building Better Builders”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© American Contractors Insurance Group, Inc.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/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4" name="Picture 3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5" name="Picture 4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0" y="2057401"/>
            <a:ext cx="9144000" cy="1600199"/>
          </a:xfrm>
          <a:prstGeom prst="rect">
            <a:avLst/>
          </a:prstGeom>
        </p:spPr>
        <p:txBody>
          <a:bodyPr vert="horz" anchor="t" anchorCtr="0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 baseline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“Building Better Builders Through Safety and Quality Excellence”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© American Contractors Insurance Group, Inc.</a:t>
            </a:r>
            <a:endParaRPr lang="en-US" sz="18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23" name="Picture 22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21" name="Picture 20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600199"/>
          </a:xfr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534711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724400" y="6172200"/>
            <a:ext cx="4267200" cy="609600"/>
          </a:xfrm>
        </p:spPr>
        <p:txBody>
          <a:bodyPr>
            <a:noAutofit/>
          </a:bodyPr>
          <a:lstStyle>
            <a:lvl1pPr marL="6350" indent="-6350" algn="r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buNone/>
              <a:defRPr sz="2400">
                <a:solidFill>
                  <a:schemeClr val="bg1"/>
                </a:solidFill>
              </a:defRPr>
            </a:lvl2pPr>
            <a:lvl3pPr algn="l">
              <a:buNone/>
              <a:defRPr sz="2400">
                <a:solidFill>
                  <a:schemeClr val="bg1"/>
                </a:solidFill>
              </a:defRPr>
            </a:lvl3pPr>
            <a:lvl4pPr algn="l">
              <a:buNone/>
              <a:defRPr sz="2400">
                <a:solidFill>
                  <a:schemeClr val="bg1"/>
                </a:solidFill>
              </a:defRPr>
            </a:lvl4pPr>
            <a:lvl5pPr algn="l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© American Contractors Insurance Group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4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22" name="Picture 21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23" name="Picture 22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24" name="Right Triangle 23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itle 8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600199"/>
          </a:xfr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3765" y="5029200"/>
            <a:ext cx="9147765" cy="19050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 userDrawn="1"/>
        </p:nvSpPr>
        <p:spPr>
          <a:xfrm>
            <a:off x="15240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© American Contractors Insurance Group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98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3509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fet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22" name="Picture 21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23" name="Picture 22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24" name="Right Triangle 23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5" name="Title 8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600199"/>
          </a:xfrm>
        </p:spPr>
        <p:txBody>
          <a:bodyPr vert="horz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3765" y="5029200"/>
            <a:ext cx="9147765" cy="19050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 userDrawn="1"/>
        </p:nvSpPr>
        <p:spPr>
          <a:xfrm>
            <a:off x="152400" y="6019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© American Contractors Insurance Group, Inc.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64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8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8734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fet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0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lit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15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M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4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319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866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4" name="Picture 3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5" name="Picture 4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685800" y="1752600"/>
            <a:ext cx="7772400" cy="1600199"/>
          </a:xfrm>
          <a:prstGeom prst="rect">
            <a:avLst/>
          </a:prstGeo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 baseline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39639D">
                    <a:lumMod val="75000"/>
                  </a:srgbClr>
                </a:solidFill>
              </a:rPr>
              <a:t>“Known for the</a:t>
            </a:r>
            <a:br>
              <a:rPr lang="en-US" dirty="0" smtClean="0">
                <a:solidFill>
                  <a:srgbClr val="39639D">
                    <a:lumMod val="75000"/>
                  </a:srgbClr>
                </a:solidFill>
              </a:rPr>
            </a:br>
            <a:r>
              <a:rPr lang="en-US" dirty="0" smtClean="0">
                <a:solidFill>
                  <a:srgbClr val="39639D">
                    <a:lumMod val="75000"/>
                  </a:srgbClr>
                </a:solidFill>
              </a:rPr>
              <a:t>Companies We Keep”</a:t>
            </a:r>
            <a:endParaRPr lang="en-US" dirty="0">
              <a:solidFill>
                <a:srgbClr val="39639D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© American Contractors Insurance Group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35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4" name="Picture 3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5" name="Picture 4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457200" y="2057401"/>
            <a:ext cx="8229600" cy="1600199"/>
          </a:xfrm>
          <a:prstGeom prst="rect">
            <a:avLst/>
          </a:prstGeom>
        </p:spPr>
        <p:txBody>
          <a:bodyPr vert="horz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 baseline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39639D">
                    <a:lumMod val="75000"/>
                  </a:srgbClr>
                </a:solidFill>
              </a:rPr>
              <a:t>“Building Better Builders”</a:t>
            </a:r>
            <a:endParaRPr lang="en-US" dirty="0">
              <a:solidFill>
                <a:srgbClr val="39639D">
                  <a:lumMod val="75000"/>
                </a:srgbClr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© American Contractors Insurance Group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6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/Qu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stal.jpg"/>
          <p:cNvPicPr>
            <a:picLocks noChangeAspect="1"/>
          </p:cNvPicPr>
          <p:nvPr userDrawn="1"/>
        </p:nvPicPr>
        <p:blipFill>
          <a:blip r:embed="rId2" cstate="print">
            <a:lum bright="43000" contrast="-59000"/>
          </a:blip>
          <a:srcRect l="30938" t="9982" r="27445"/>
          <a:stretch>
            <a:fillRect/>
          </a:stretch>
        </p:blipFill>
        <p:spPr>
          <a:xfrm>
            <a:off x="0" y="0"/>
            <a:ext cx="2960366" cy="5714985"/>
          </a:xfrm>
          <a:prstGeom prst="rect">
            <a:avLst/>
          </a:prstGeom>
        </p:spPr>
      </p:pic>
      <p:pic>
        <p:nvPicPr>
          <p:cNvPr id="4" name="Picture 3" descr="BigX96135clvrlf.BMP"/>
          <p:cNvPicPr>
            <a:picLocks noChangeAspect="1"/>
          </p:cNvPicPr>
          <p:nvPr userDrawn="1"/>
        </p:nvPicPr>
        <p:blipFill>
          <a:blip r:embed="rId3" cstate="print">
            <a:lum bright="59000" contrast="-74000"/>
          </a:blip>
          <a:srcRect l="18099" t="5032" r="14867"/>
          <a:stretch>
            <a:fillRect/>
          </a:stretch>
        </p:blipFill>
        <p:spPr>
          <a:xfrm>
            <a:off x="6181378" y="0"/>
            <a:ext cx="2962622" cy="5391051"/>
          </a:xfrm>
          <a:prstGeom prst="rect">
            <a:avLst/>
          </a:prstGeom>
        </p:spPr>
      </p:pic>
      <p:pic>
        <p:nvPicPr>
          <p:cNvPr id="5" name="Picture 4" descr="landmark.jpg"/>
          <p:cNvPicPr>
            <a:picLocks noChangeAspect="1"/>
          </p:cNvPicPr>
          <p:nvPr userDrawn="1"/>
        </p:nvPicPr>
        <p:blipFill>
          <a:blip r:embed="rId4" cstate="print">
            <a:lum bright="69000" contrast="-82000"/>
          </a:blip>
          <a:srcRect l="24460" r="8679"/>
          <a:stretch>
            <a:fillRect/>
          </a:stretch>
        </p:blipFill>
        <p:spPr>
          <a:xfrm>
            <a:off x="3048000" y="0"/>
            <a:ext cx="3037700" cy="5486400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 userDrawn="1"/>
        </p:nvSpPr>
        <p:spPr>
          <a:xfrm>
            <a:off x="0" y="2057401"/>
            <a:ext cx="9144000" cy="1600199"/>
          </a:xfrm>
          <a:prstGeom prst="rect">
            <a:avLst/>
          </a:prstGeom>
        </p:spPr>
        <p:txBody>
          <a:bodyPr vert="horz" anchor="t" anchorCtr="0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1" baseline="0">
                <a:solidFill>
                  <a:schemeClr val="accent4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spcBef>
                <a:spcPct val="0"/>
              </a:spcBef>
              <a:defRPr/>
            </a:pPr>
            <a:r>
              <a:rPr lang="en-US" dirty="0" smtClean="0">
                <a:solidFill>
                  <a:srgbClr val="39639D">
                    <a:lumMod val="75000"/>
                  </a:srgbClr>
                </a:solidFill>
              </a:rPr>
              <a:t>“Building Better Builders Through Safety and Quality Excellence”</a:t>
            </a:r>
            <a:endParaRPr lang="en-US" dirty="0">
              <a:solidFill>
                <a:srgbClr val="39639D">
                  <a:lumMod val="75000"/>
                </a:srgbClr>
              </a:solidFill>
            </a:endParaRPr>
          </a:p>
        </p:txBody>
      </p:sp>
      <p:grpSp>
        <p:nvGrpSpPr>
          <p:cNvPr id="2" name="Group 7"/>
          <p:cNvGrpSpPr/>
          <p:nvPr userDrawn="1"/>
        </p:nvGrpSpPr>
        <p:grpSpPr>
          <a:xfrm>
            <a:off x="-3765" y="5105400"/>
            <a:ext cx="9147765" cy="1828800"/>
            <a:chOff x="-3765" y="4832896"/>
            <a:chExt cx="9147765" cy="2032192"/>
          </a:xfrm>
          <a:solidFill>
            <a:srgbClr val="0000FF"/>
          </a:solidFill>
        </p:grpSpPr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grp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 userDrawn="1"/>
        </p:nvSpPr>
        <p:spPr>
          <a:xfrm>
            <a:off x="1524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© American Contractors Insurance Group</a:t>
            </a:r>
            <a:endParaRPr lang="en-US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9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fet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7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ality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M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spcAft>
                <a:spcPts val="1600"/>
              </a:spcAft>
              <a:defRPr sz="2000"/>
            </a:lvl2pPr>
            <a:lvl3pPr>
              <a:spcAft>
                <a:spcPts val="1600"/>
              </a:spcAft>
              <a:defRPr sz="2000"/>
            </a:lvl3pPr>
            <a:lvl4pPr>
              <a:spcAft>
                <a:spcPts val="1600"/>
              </a:spcAft>
              <a:defRPr sz="2000"/>
            </a:lvl4pPr>
            <a:lvl5pPr>
              <a:spcAft>
                <a:spcPts val="1600"/>
              </a:spcAft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1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fet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7" cy="457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lit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600"/>
              </a:spcAft>
              <a:defRPr sz="2000">
                <a:solidFill>
                  <a:schemeClr val="bg1"/>
                </a:solidFill>
              </a:defRPr>
            </a:lvl2pPr>
            <a:lvl3pPr>
              <a:spcAft>
                <a:spcPts val="1600"/>
              </a:spcAft>
              <a:defRPr sz="2000">
                <a:solidFill>
                  <a:schemeClr val="bg1"/>
                </a:solidFill>
              </a:defRPr>
            </a:lvl3pPr>
            <a:lvl4pPr>
              <a:spcAft>
                <a:spcPts val="1600"/>
              </a:spcAft>
              <a:defRPr sz="2000">
                <a:solidFill>
                  <a:schemeClr val="bg1"/>
                </a:solidFill>
              </a:defRPr>
            </a:lvl4pPr>
            <a:lvl5pPr>
              <a:spcAft>
                <a:spcPts val="1600"/>
              </a:spcAft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5" name="Picture 4" descr="CCSafety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324600"/>
            <a:ext cx="1429676" cy="4572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00FF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63246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FF"/>
                </a:solidFill>
                <a:effectLst/>
                <a:latin typeface="Calibri" pitchFamily="34" charset="0"/>
                <a:cs typeface="Arial" pitchFamily="34" charset="0"/>
              </a:rPr>
              <a:t>© American Contractors Insurance Group, Inc.</a:t>
            </a:r>
            <a:endParaRPr lang="en-US" sz="1400" b="1" dirty="0"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" name="Picture 16" descr="A-LOGODarkTrans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53400" y="6096000"/>
            <a:ext cx="667243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9" r:id="rId5"/>
    <p:sldLayoutId id="2147483701" r:id="rId6"/>
    <p:sldLayoutId id="2147483688" r:id="rId7"/>
    <p:sldLayoutId id="2147483698" r:id="rId8"/>
    <p:sldLayoutId id="2147483700" r:id="rId9"/>
    <p:sldLayoutId id="2147483702" r:id="rId10"/>
    <p:sldLayoutId id="2147483690" r:id="rId11"/>
    <p:sldLayoutId id="2147483691" r:id="rId12"/>
    <p:sldLayoutId id="2147483694" r:id="rId13"/>
    <p:sldLayoutId id="2147483695" r:id="rId14"/>
    <p:sldLayoutId id="2147483696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 Narrow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C00000"/>
        </a:buClr>
        <a:buSzPct val="85000"/>
        <a:buFont typeface="Wingdings 3"/>
        <a:buChar char=""/>
        <a:defRPr kumimoji="0" sz="27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rgbClr val="C00000"/>
        </a:buClr>
        <a:buFont typeface="Wingdings" pitchFamily="2" charset="2"/>
        <a:buChar char="§"/>
        <a:defRPr kumimoji="0" sz="23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rgbClr val="C00000"/>
        </a:buClr>
        <a:buSzPct val="65000"/>
        <a:buFont typeface="Wingdings" pitchFamily="2" charset="2"/>
        <a:buChar char="v"/>
        <a:defRPr kumimoji="0" sz="21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rgbClr val="C00000"/>
        </a:buClr>
        <a:buSzPct val="85000"/>
        <a:buFont typeface="Courier New" pitchFamily="49" charset="0"/>
        <a:buChar char="o"/>
        <a:defRPr kumimoji="0" sz="19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/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0000FF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63246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© American Contractors Insurance Group</a:t>
            </a:r>
            <a:endParaRPr lang="en-US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" name="Picture 16" descr="A-LOGODarkTrans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153400" y="6096000"/>
            <a:ext cx="66724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 Narrow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C00000"/>
        </a:buClr>
        <a:buSzPct val="85000"/>
        <a:buFont typeface="Wingdings 3"/>
        <a:buChar char=""/>
        <a:defRPr kumimoji="0" sz="27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rgbClr val="C00000"/>
        </a:buClr>
        <a:buFont typeface="Wingdings" pitchFamily="2" charset="2"/>
        <a:buChar char="§"/>
        <a:defRPr kumimoji="0" sz="23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rgbClr val="C00000"/>
        </a:buClr>
        <a:buSzPct val="65000"/>
        <a:buFont typeface="Wingdings" pitchFamily="2" charset="2"/>
        <a:buChar char="v"/>
        <a:defRPr kumimoji="0" sz="21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rgbClr val="C00000"/>
        </a:buClr>
        <a:buSzPct val="85000"/>
        <a:buFont typeface="Courier New" pitchFamily="49" charset="0"/>
        <a:buChar char="o"/>
        <a:defRPr kumimoji="0" sz="19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b="1" kern="1200">
          <a:solidFill>
            <a:schemeClr val="tx1"/>
          </a:solidFill>
          <a:latin typeface="Arial Narrow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399"/>
            <a:ext cx="7772400" cy="1905001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Safety Culture Workshop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ACIG Strategic Safety Initiative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7600" dirty="0" smtClean="0"/>
          </a:p>
          <a:p>
            <a:endParaRPr lang="en-US" sz="7600" dirty="0" smtClean="0"/>
          </a:p>
          <a:p>
            <a:r>
              <a:rPr lang="en-US" sz="11200" dirty="0" smtClean="0"/>
              <a:t>Carl Heinlein, CSP, OHST, STS</a:t>
            </a:r>
          </a:p>
          <a:p>
            <a:r>
              <a:rPr lang="en-US" sz="11200" dirty="0" smtClean="0"/>
              <a:t>Sr. Safety Consultant</a:t>
            </a:r>
            <a:endParaRPr lang="en-US" sz="1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June 11-12,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Safety initiative to save lives and reduce losses across all lines of business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/>
              <a:t>Fact Finding </a:t>
            </a:r>
            <a:r>
              <a:rPr lang="en-US" dirty="0" smtClean="0">
                <a:solidFill>
                  <a:schemeClr val="accent2"/>
                </a:solidFill>
              </a:rPr>
              <a:t>: Safety Benchmarking Survey</a:t>
            </a:r>
            <a:r>
              <a:rPr lang="en-US" dirty="0" smtClean="0"/>
              <a:t>; </a:t>
            </a:r>
            <a:r>
              <a:rPr lang="en-US" dirty="0" smtClean="0">
                <a:solidFill>
                  <a:schemeClr val="accent2"/>
                </a:solidFill>
              </a:rPr>
              <a:t>Life-Saving Commitments Survey, ZIP Survey, Safety Culture  Survey (Third Party)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CEO meeting, ACIG facilitator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Contractor </a:t>
            </a:r>
            <a:r>
              <a:rPr lang="en-US" dirty="0" smtClean="0"/>
              <a:t>Action Plan (CAP) developed as the </a:t>
            </a:r>
            <a:r>
              <a:rPr lang="en-US" dirty="0"/>
              <a:t>focus of the </a:t>
            </a:r>
            <a:r>
              <a:rPr lang="en-US" dirty="0" smtClean="0"/>
              <a:t>executive management meeting  </a:t>
            </a:r>
          </a:p>
          <a:p>
            <a:pPr marL="685800" indent="-576263">
              <a:spcAft>
                <a:spcPts val="800"/>
              </a:spcAft>
              <a:buSzPct val="125000"/>
              <a:buNone/>
            </a:pPr>
            <a:r>
              <a:rPr lang="en-US" dirty="0" smtClean="0">
                <a:solidFill>
                  <a:srgbClr val="FF0000"/>
                </a:solidFill>
              </a:rPr>
              <a:t>NOTE:   Safety Culture Elements</a:t>
            </a:r>
          </a:p>
          <a:p>
            <a:pPr marL="685800" indent="-576263">
              <a:spcAft>
                <a:spcPts val="800"/>
              </a:spcAft>
              <a:buSzPct val="125000"/>
              <a:buNone/>
            </a:pPr>
            <a:r>
              <a:rPr lang="en-US" dirty="0" smtClean="0"/>
              <a:t>              Safety and Health Program Elements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ACIG Strategic Safety Initiative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600200"/>
          <a:ext cx="784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1853006"/>
              </p:ext>
            </p:extLst>
          </p:nvPr>
        </p:nvGraphicFramePr>
        <p:xfrm>
          <a:off x="533400" y="3048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ACIG Strategic Safety Initiative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4986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ACIG Strategic Planning Sessions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752600"/>
          <a:ext cx="60960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399"/>
            <a:ext cx="7772400" cy="1905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ACIG Strategic Safety Initiative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06811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RESULTS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7600" dirty="0" smtClean="0"/>
          </a:p>
          <a:p>
            <a:endParaRPr lang="en-US" sz="7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Executive level support – high level of expectation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/>
              <a:t>Pre-task planning for every task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Management visibility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Supervision involvement and accountability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/>
              <a:t>Root cause analysis of incidents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/>
              <a:t>Measurement and frequent review of key indicators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/>
              <a:t>Active Risk Management Committee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/>
              <a:t>Pre-project planning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/>
              <a:t>Subcontractor safety management</a:t>
            </a:r>
          </a:p>
          <a:p>
            <a:pPr marL="685800" indent="-576263">
              <a:spcAft>
                <a:spcPts val="800"/>
              </a:spcAft>
              <a:buSzPct val="125000"/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Employee engagement/involvement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ACIG Top Ten -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1554</TotalTime>
  <Words>249</Words>
  <Application>Microsoft Office PowerPoint</Application>
  <PresentationFormat>On-screen Show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Concourse</vt:lpstr>
      <vt:lpstr>1_Concourse</vt:lpstr>
      <vt:lpstr>Safety Culture Workshop  ACIG Strategic Safety Initiative  </vt:lpstr>
      <vt:lpstr>ACIG Strategic Safety Initiative </vt:lpstr>
      <vt:lpstr>PowerPoint Presentation</vt:lpstr>
      <vt:lpstr>ACIG Strategic Safety Initiative </vt:lpstr>
      <vt:lpstr>ACIG Strategic Planning Sessions</vt:lpstr>
      <vt:lpstr> ACIG Strategic Safety Initiative  </vt:lpstr>
      <vt:lpstr>ACIG Top Ten - Best Practices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Glover</dc:creator>
  <cp:lastModifiedBy>Matt Gillen</cp:lastModifiedBy>
  <cp:revision>192</cp:revision>
  <dcterms:created xsi:type="dcterms:W3CDTF">2009-07-15T13:41:42Z</dcterms:created>
  <dcterms:modified xsi:type="dcterms:W3CDTF">2013-06-10T13:41:04Z</dcterms:modified>
</cp:coreProperties>
</file>