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59" r:id="rId4"/>
    <p:sldId id="260" r:id="rId5"/>
    <p:sldId id="261" r:id="rId6"/>
    <p:sldId id="262" r:id="rId7"/>
    <p:sldId id="263" r:id="rId8"/>
    <p:sldId id="266" r:id="rId9"/>
    <p:sldId id="267" r:id="rId10"/>
    <p:sldId id="268" r:id="rId11"/>
    <p:sldId id="269" r:id="rId12"/>
    <p:sldId id="270" r:id="rId13"/>
    <p:sldId id="271" r:id="rId14"/>
    <p:sldId id="295" r:id="rId15"/>
    <p:sldId id="274" r:id="rId16"/>
    <p:sldId id="275" r:id="rId17"/>
    <p:sldId id="276" r:id="rId18"/>
    <p:sldId id="277" r:id="rId19"/>
    <p:sldId id="297" r:id="rId20"/>
    <p:sldId id="279" r:id="rId21"/>
    <p:sldId id="280" r:id="rId22"/>
    <p:sldId id="281" r:id="rId23"/>
    <p:sldId id="282" r:id="rId24"/>
    <p:sldId id="296" r:id="rId25"/>
    <p:sldId id="288" r:id="rId26"/>
    <p:sldId id="294" r:id="rId27"/>
    <p:sldId id="289" r:id="rId28"/>
    <p:sldId id="290" r:id="rId29"/>
    <p:sldId id="291" r:id="rId30"/>
    <p:sldId id="292" r:id="rId31"/>
    <p:sldId id="293" r:id="rId3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8460" autoAdjust="0"/>
  </p:normalViewPr>
  <p:slideViewPr>
    <p:cSldViewPr>
      <p:cViewPr varScale="1">
        <p:scale>
          <a:sx n="52" d="100"/>
          <a:sy n="52" d="100"/>
        </p:scale>
        <p:origin x="-2688" y="-102"/>
      </p:cViewPr>
      <p:guideLst>
        <p:guide orient="horz" pos="2160"/>
        <p:guide pos="2880"/>
      </p:guideLst>
    </p:cSldViewPr>
  </p:slideViewPr>
  <p:notesTextViewPr>
    <p:cViewPr>
      <p:scale>
        <a:sx n="1" d="1"/>
        <a:sy n="1" d="1"/>
      </p:scale>
      <p:origin x="0" y="0"/>
    </p:cViewPr>
  </p:notesTextViewPr>
  <p:sorterViewPr>
    <p:cViewPr>
      <p:scale>
        <a:sx n="100" d="100"/>
        <a:sy n="100" d="100"/>
      </p:scale>
      <p:origin x="0" y="16740"/>
    </p:cViewPr>
  </p:sorterViewPr>
  <p:notesViewPr>
    <p:cSldViewPr>
      <p:cViewPr varScale="1">
        <p:scale>
          <a:sx n="84" d="100"/>
          <a:sy n="84" d="100"/>
        </p:scale>
        <p:origin x="-3126"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3957C448-560A-4F7A-9278-1301F87FBEFB}" type="datetimeFigureOut">
              <a:rPr lang="en-US" smtClean="0"/>
              <a:t>1/8/2020</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D0C182E-3EA9-48B7-9876-468AB713FE10}" type="slidenum">
              <a:rPr lang="en-US" smtClean="0"/>
              <a:t>‹#›</a:t>
            </a:fld>
            <a:endParaRPr lang="en-US"/>
          </a:p>
        </p:txBody>
      </p:sp>
    </p:spTree>
    <p:extLst>
      <p:ext uri="{BB962C8B-B14F-4D97-AF65-F5344CB8AC3E}">
        <p14:creationId xmlns:p14="http://schemas.microsoft.com/office/powerpoint/2010/main" val="3087406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arp.org/health/brain-health/info-07-2013/hearing-loss-linked-to-dementi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sha.org/public/hearing/Causes-of-Hearing-Loss-in-Children/" TargetMode="External"/><Relationship Id="rId7" Type="http://schemas.openxmlformats.org/officeDocument/2006/relationships/hyperlink" Target="http://www.osteopathic.org/osteopathic-health/about-your-health/health-conditions-library/general-health/Pages/headphone-safety.aspx"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scielo.br/scielo.php?pid=S1516-18462014000300779&amp;script=sci_arttext&amp;tlng=en" TargetMode="External"/><Relationship Id="rId5" Type="http://schemas.openxmlformats.org/officeDocument/2006/relationships/hyperlink" Target="https://www.osha.gov/dts/shib/shib030818.html" TargetMode="External"/><Relationship Id="rId4" Type="http://schemas.openxmlformats.org/officeDocument/2006/relationships/hyperlink" Target="https://www.asha.org/public/hearing/Ototoxic-Medication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niosh/topics/noise/noise_levels.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niosh/topics/noise/app.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lay.google.com/store/apps/details?id=com.gamebasic.decibel"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cdc.gov/niosh/mining/works/coversheet1820.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solidFill>
            <a:schemeClr val="bg1"/>
          </a:solidFill>
          <a:ln/>
        </p:spPr>
      </p:sp>
      <p:sp>
        <p:nvSpPr>
          <p:cNvPr id="160771" name="Notes Placeholder 2"/>
          <p:cNvSpPr>
            <a:spLocks noGrp="1"/>
          </p:cNvSpPr>
          <p:nvPr>
            <p:ph type="body" idx="1"/>
          </p:nvPr>
        </p:nvSpPr>
        <p:spPr>
          <a:xfrm>
            <a:off x="920751" y="4349751"/>
            <a:ext cx="5149421" cy="4188935"/>
          </a:xfrm>
          <a:noFill/>
        </p:spPr>
        <p:txBody>
          <a:bodyPr/>
          <a:lstStyle/>
          <a:p>
            <a:r>
              <a:rPr lang="en-US" dirty="0"/>
              <a:t>The topic of this presentation is Construction Noise and Hearing Loss Prevention.</a:t>
            </a:r>
          </a:p>
        </p:txBody>
      </p:sp>
      <p:sp>
        <p:nvSpPr>
          <p:cNvPr id="16077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DDEDA150-0781-42C0-8787-B299D6FFDDDE}" type="slidenum">
              <a:rPr lang="en-US" altLang="en-US" smtClean="0">
                <a:solidFill>
                  <a:prstClr val="black"/>
                </a:solidFill>
              </a:rPr>
              <a:pPr>
                <a:spcBef>
                  <a:spcPct val="0"/>
                </a:spcBef>
              </a:pPr>
              <a:t>1</a:t>
            </a:fld>
            <a:endParaRPr lang="en-US"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550" y="4425951"/>
            <a:ext cx="5867400" cy="4188935"/>
          </a:xfrm>
        </p:spPr>
        <p:txBody>
          <a:bodyPr/>
          <a:lstStyle/>
          <a:p>
            <a:r>
              <a:rPr lang="en-US" dirty="0"/>
              <a:t>Now let’s listen to the second audio file – write down what you hear in the second column.</a:t>
            </a:r>
          </a:p>
          <a:p>
            <a:endParaRPr lang="en-US" dirty="0"/>
          </a:p>
          <a:p>
            <a:r>
              <a:rPr lang="en-US" b="1" dirty="0"/>
              <a:t>Play the audio file by clicking the sound image or play button on the screen.  Have the class write what they hear in the second column of their worksheet.</a:t>
            </a:r>
          </a:p>
          <a:p>
            <a:endParaRPr lang="en-US" dirty="0"/>
          </a:p>
          <a:p>
            <a:r>
              <a:rPr lang="en-US" b="1" dirty="0"/>
              <a:t>After the audio file finishes:</a:t>
            </a:r>
            <a:r>
              <a:rPr lang="en-US" dirty="0"/>
              <a:t> </a:t>
            </a:r>
          </a:p>
          <a:p>
            <a:endParaRPr lang="en-US" dirty="0"/>
          </a:p>
          <a:p>
            <a:r>
              <a:rPr lang="en-US" b="1" dirty="0"/>
              <a:t>ASK THE CLASS: </a:t>
            </a:r>
            <a:endParaRPr lang="en-US" dirty="0"/>
          </a:p>
          <a:p>
            <a:r>
              <a:rPr lang="en-US" dirty="0"/>
              <a:t>Was it easy to make out the words? What level of hearing loss do you think this represents? </a:t>
            </a:r>
          </a:p>
          <a:p>
            <a:endParaRPr lang="en-US" dirty="0"/>
          </a:p>
          <a:p>
            <a:r>
              <a:rPr lang="en-US" b="1" dirty="0"/>
              <a:t>Give the class a few minutes to respond then.</a:t>
            </a:r>
          </a:p>
          <a:p>
            <a:endParaRPr lang="en-US" dirty="0"/>
          </a:p>
          <a:p>
            <a:r>
              <a:rPr lang="en-US" b="1" dirty="0"/>
              <a:t>TELL THE CLASS: </a:t>
            </a:r>
            <a:endParaRPr lang="en-US" dirty="0"/>
          </a:p>
          <a:p>
            <a:r>
              <a:rPr lang="en-US" dirty="0"/>
              <a:t>This audio was an example of </a:t>
            </a:r>
            <a:r>
              <a:rPr lang="en-US" u="sng" dirty="0"/>
              <a:t>mild</a:t>
            </a:r>
            <a:r>
              <a:rPr lang="en-US" dirty="0"/>
              <a:t> hearing loss with a man saying 10 words overtop background noise from a construction site.  </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10</a:t>
            </a:fld>
            <a:endParaRPr lang="en-US" altLang="en-US" dirty="0"/>
          </a:p>
        </p:txBody>
      </p:sp>
    </p:spTree>
    <p:extLst>
      <p:ext uri="{BB962C8B-B14F-4D97-AF65-F5344CB8AC3E}">
        <p14:creationId xmlns:p14="http://schemas.microsoft.com/office/powerpoint/2010/main" val="174531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listen to the third audio file – write down what you hear in the </a:t>
            </a:r>
            <a:r>
              <a:rPr lang="en-US" dirty="0" smtClean="0"/>
              <a:t>last </a:t>
            </a:r>
            <a:r>
              <a:rPr lang="en-US" dirty="0"/>
              <a:t>column.</a:t>
            </a:r>
          </a:p>
          <a:p>
            <a:endParaRPr lang="en-US" sz="800" dirty="0"/>
          </a:p>
          <a:p>
            <a:r>
              <a:rPr lang="en-US" b="1" dirty="0"/>
              <a:t>Play the audio file by clicking on the sound image or the play button on the screen. </a:t>
            </a:r>
          </a:p>
          <a:p>
            <a:endParaRPr lang="en-US" sz="800" dirty="0"/>
          </a:p>
          <a:p>
            <a:r>
              <a:rPr lang="en-US" b="1" dirty="0"/>
              <a:t>After the audio file finishes: </a:t>
            </a:r>
          </a:p>
          <a:p>
            <a:endParaRPr lang="en-US" sz="400" dirty="0"/>
          </a:p>
          <a:p>
            <a:r>
              <a:rPr lang="en-US" b="1" dirty="0"/>
              <a:t>ASK THE CLASS: </a:t>
            </a:r>
            <a:endParaRPr lang="en-US" dirty="0"/>
          </a:p>
          <a:p>
            <a:r>
              <a:rPr lang="en-US" dirty="0"/>
              <a:t>Was it easy to make out the words? What level of hearing loss do you think this represents?</a:t>
            </a:r>
          </a:p>
          <a:p>
            <a:endParaRPr lang="en-US" sz="400" dirty="0"/>
          </a:p>
          <a:p>
            <a:r>
              <a:rPr lang="en-US" b="1" dirty="0"/>
              <a:t>Give the class a few minutes to respond then.</a:t>
            </a:r>
          </a:p>
          <a:p>
            <a:endParaRPr lang="en-US" sz="400" dirty="0"/>
          </a:p>
          <a:p>
            <a:r>
              <a:rPr lang="en-US" b="1" dirty="0"/>
              <a:t>TELL THE CLASS: </a:t>
            </a:r>
            <a:endParaRPr lang="en-US" dirty="0"/>
          </a:p>
          <a:p>
            <a:r>
              <a:rPr lang="en-US" dirty="0"/>
              <a:t>This audio was an example of </a:t>
            </a:r>
            <a:r>
              <a:rPr lang="en-US" u="sng" dirty="0"/>
              <a:t>no hearing loss</a:t>
            </a:r>
            <a:r>
              <a:rPr lang="en-US" dirty="0"/>
              <a:t> with a man saying 10 words overtop background noise from a construction site.  </a:t>
            </a:r>
          </a:p>
          <a:p>
            <a:endParaRPr lang="en-US" sz="800"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11</a:t>
            </a:fld>
            <a:endParaRPr lang="en-US" altLang="en-US" dirty="0"/>
          </a:p>
        </p:txBody>
      </p:sp>
    </p:spTree>
    <p:extLst>
      <p:ext uri="{BB962C8B-B14F-4D97-AF65-F5344CB8AC3E}">
        <p14:creationId xmlns:p14="http://schemas.microsoft.com/office/powerpoint/2010/main" val="3841502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5950" y="4422544"/>
            <a:ext cx="5791200" cy="4188935"/>
          </a:xfrm>
        </p:spPr>
        <p:txBody>
          <a:bodyPr/>
          <a:lstStyle/>
          <a:p>
            <a:r>
              <a:rPr lang="en-US" b="1" dirty="0"/>
              <a:t>Tell the class to take a few minutes to check what they wrote down against the results.</a:t>
            </a:r>
          </a:p>
          <a:p>
            <a:endParaRPr lang="en-US" dirty="0"/>
          </a:p>
          <a:p>
            <a:r>
              <a:rPr lang="en-US" dirty="0"/>
              <a:t>Here are the words that were in each audio file. Take a few minutes to check how you did.</a:t>
            </a:r>
          </a:p>
          <a:p>
            <a:endParaRPr lang="en-US" dirty="0"/>
          </a:p>
          <a:p>
            <a:r>
              <a:rPr lang="en-US" b="1" dirty="0"/>
              <a:t>ASK THE CLASS: </a:t>
            </a:r>
            <a:endParaRPr lang="en-US" dirty="0"/>
          </a:p>
          <a:p>
            <a:r>
              <a:rPr lang="en-US" dirty="0"/>
              <a:t>Raise your hand if you were surprised by how you did.</a:t>
            </a:r>
          </a:p>
          <a:p>
            <a:endParaRPr lang="en-US" dirty="0"/>
          </a:p>
          <a:p>
            <a:r>
              <a:rPr lang="en-US" b="1" dirty="0"/>
              <a:t>THEN ASK THE CLASS:</a:t>
            </a:r>
            <a:endParaRPr lang="en-US" dirty="0"/>
          </a:p>
          <a:p>
            <a:r>
              <a:rPr lang="en-US" dirty="0"/>
              <a:t>How did the jobsite noise in the background effect what you could hear? </a:t>
            </a:r>
          </a:p>
          <a:p>
            <a:endParaRPr lang="en-US" sz="800" dirty="0"/>
          </a:p>
          <a:p>
            <a:r>
              <a:rPr lang="en-US" b="1" dirty="0"/>
              <a:t>Give the class a few minutes to respond.</a:t>
            </a:r>
          </a:p>
          <a:p>
            <a:endParaRPr lang="en-US" sz="800" dirty="0"/>
          </a:p>
          <a:p>
            <a:r>
              <a:rPr lang="en-US" b="1" dirty="0"/>
              <a:t>TELL THE CLASS:</a:t>
            </a:r>
            <a:endParaRPr lang="en-US" dirty="0"/>
          </a:p>
          <a:p>
            <a:r>
              <a:rPr lang="en-US" dirty="0"/>
              <a:t>Experts tell us that in the first stages of hearing loss, it becomes difficult to hear high frequencies. For example, you may have difficulty hearing or understanding the high-pitched voices of children. People with hearing loss often have difficulty differentiating words that sound alike, especially words that contain S, F, SH, CH, H, TH, T, K, or soft C sounds.  The words on the audio files we heard today contained letter combinations that are usually affected by work-induced hearing loss.</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12</a:t>
            </a:fld>
            <a:endParaRPr lang="en-US" altLang="en-US" dirty="0"/>
          </a:p>
        </p:txBody>
      </p:sp>
    </p:spTree>
    <p:extLst>
      <p:ext uri="{BB962C8B-B14F-4D97-AF65-F5344CB8AC3E}">
        <p14:creationId xmlns:p14="http://schemas.microsoft.com/office/powerpoint/2010/main" val="4014302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xfrm>
            <a:off x="692152" y="4422544"/>
            <a:ext cx="5638799" cy="4188935"/>
          </a:xfrm>
          <a:noFill/>
        </p:spPr>
        <p:txBody>
          <a:bodyPr/>
          <a:lstStyle/>
          <a:p>
            <a:r>
              <a:rPr lang="en-US" dirty="0"/>
              <a:t>Being exposed to loud noises can result in temporary hearing loss lasting 16 to 48 hours.</a:t>
            </a:r>
          </a:p>
          <a:p>
            <a:endParaRPr lang="en-US" dirty="0" smtClean="0"/>
          </a:p>
          <a:p>
            <a:r>
              <a:rPr lang="en-US" dirty="0" smtClean="0"/>
              <a:t>While </a:t>
            </a:r>
            <a:r>
              <a:rPr lang="en-US" dirty="0"/>
              <a:t>the effect may seem temporary, there may be lasting damage to your hearing and have other effects that you might not think about</a:t>
            </a:r>
            <a:r>
              <a:rPr lang="en-US" dirty="0" smtClean="0"/>
              <a:t>. </a:t>
            </a:r>
          </a:p>
          <a:p>
            <a:endParaRPr lang="en-US" dirty="0"/>
          </a:p>
          <a:p>
            <a:r>
              <a:rPr lang="en-US" dirty="0"/>
              <a:t>Hearing loss can interfere with communication on jobsites, making it difficult to hear warning signals</a:t>
            </a:r>
            <a:r>
              <a:rPr lang="en-US" dirty="0" smtClean="0"/>
              <a:t>.</a:t>
            </a:r>
          </a:p>
          <a:p>
            <a:endParaRPr lang="en-US" dirty="0"/>
          </a:p>
          <a:p>
            <a:r>
              <a:rPr lang="en-US" dirty="0"/>
              <a:t>It can impact a person’s sense of balance leading to an increased risk of falling.</a:t>
            </a:r>
          </a:p>
          <a:p>
            <a:r>
              <a:rPr lang="en-US" dirty="0"/>
              <a:t>Hearing loss can also have a huge effect on social interactions – leading to feelings of loneliness and depression. Recent research has also shown that hearing loss may play an important role in brain health as an individual ages, from mild impairments to dementia. (Source: </a:t>
            </a:r>
            <a:r>
              <a:rPr lang="en-US" u="sng" dirty="0" smtClean="0">
                <a:hlinkClick r:id="rId3"/>
              </a:rPr>
              <a:t>https://www.aarp.org/health/brain-health/info-07-2013/hearing-loss-linked-to-dementia.html</a:t>
            </a:r>
            <a:r>
              <a:rPr lang="en-US" u="sng" dirty="0" smtClean="0"/>
              <a:t>)</a:t>
            </a:r>
          </a:p>
          <a:p>
            <a:endParaRPr lang="en-US" dirty="0"/>
          </a:p>
          <a:p>
            <a:r>
              <a:rPr lang="en-US" dirty="0"/>
              <a:t>Exposure to excessive noise can also increase stress and blood pressure, and can lead to nervousness, sleeplessness and fatigue.</a:t>
            </a:r>
          </a:p>
        </p:txBody>
      </p:sp>
      <p:sp>
        <p:nvSpPr>
          <p:cNvPr id="1740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1654A0AD-B09F-4717-ACBF-6F469DE9A70F}" type="slidenum">
              <a:rPr lang="en-US" altLang="en-US" smtClean="0"/>
              <a:pPr>
                <a:spcBef>
                  <a:spcPct val="0"/>
                </a:spcBef>
              </a:pPr>
              <a:t>13</a:t>
            </a:fld>
            <a:endParaRPr lang="en-US" altLang="en-US"/>
          </a:p>
        </p:txBody>
      </p:sp>
    </p:spTree>
    <p:extLst>
      <p:ext uri="{BB962C8B-B14F-4D97-AF65-F5344CB8AC3E}">
        <p14:creationId xmlns:p14="http://schemas.microsoft.com/office/powerpoint/2010/main" val="124419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xfrm>
            <a:off x="387351" y="4422544"/>
            <a:ext cx="6400799" cy="4651607"/>
          </a:xfrm>
          <a:noFill/>
        </p:spPr>
        <p:txBody>
          <a:bodyPr/>
          <a:lstStyle/>
          <a:p>
            <a:r>
              <a:rPr lang="en-US" dirty="0"/>
              <a:t>The most common cause of hearing loss is exposure to loud noises. </a:t>
            </a:r>
            <a:r>
              <a:rPr lang="en-US" dirty="0" smtClean="0"/>
              <a:t>  Called </a:t>
            </a:r>
            <a:r>
              <a:rPr lang="en-US" dirty="0"/>
              <a:t>Noise-Induced Hearing </a:t>
            </a:r>
            <a:r>
              <a:rPr lang="en-US" dirty="0" smtClean="0"/>
              <a:t>Loss, it can be caused by a one-time exposure to a loud sound like and explosion or by repeated exposure to sounds over 85 decibels for an extended period of time.</a:t>
            </a:r>
            <a:endParaRPr lang="en-US" dirty="0"/>
          </a:p>
          <a:p>
            <a:r>
              <a:rPr lang="en-US" dirty="0" smtClean="0"/>
              <a:t>Other </a:t>
            </a:r>
            <a:r>
              <a:rPr lang="en-US" dirty="0"/>
              <a:t>causes include:</a:t>
            </a:r>
          </a:p>
          <a:p>
            <a:pPr marL="171686" indent="-171686">
              <a:buFont typeface="Arial" panose="020B0604020202020204" pitchFamily="34" charset="0"/>
              <a:buChar char="•"/>
            </a:pPr>
            <a:r>
              <a:rPr lang="en-US" dirty="0"/>
              <a:t>Ear-damaging drugs, medications and chemicals, such as some solvents used in construction. These are called ototoxic drugs and chemicals.</a:t>
            </a:r>
          </a:p>
          <a:p>
            <a:pPr marL="171686" indent="-171686">
              <a:buFont typeface="Arial" panose="020B0604020202020204" pitchFamily="34" charset="0"/>
              <a:buChar char="•"/>
            </a:pPr>
            <a:r>
              <a:rPr lang="en-US" dirty="0"/>
              <a:t>Aging – approximately one in three people between the ages of 65 and 74 has hearing loss.</a:t>
            </a:r>
          </a:p>
          <a:p>
            <a:pPr marL="171686" indent="-171686">
              <a:buFont typeface="Arial" panose="020B0604020202020204" pitchFamily="34" charset="0"/>
              <a:buChar char="•"/>
            </a:pPr>
            <a:r>
              <a:rPr lang="en-US" dirty="0"/>
              <a:t>Heredity </a:t>
            </a:r>
          </a:p>
          <a:p>
            <a:pPr marL="171686" indent="-171686">
              <a:buFont typeface="Arial" panose="020B0604020202020204" pitchFamily="34" charset="0"/>
              <a:buChar char="•"/>
            </a:pPr>
            <a:r>
              <a:rPr lang="en-US" dirty="0"/>
              <a:t>A head injury </a:t>
            </a:r>
          </a:p>
          <a:p>
            <a:pPr marL="171686" indent="-171686">
              <a:buFont typeface="Arial" panose="020B0604020202020204" pitchFamily="34" charset="0"/>
              <a:buChar char="•"/>
            </a:pPr>
            <a:r>
              <a:rPr lang="en-US" dirty="0"/>
              <a:t>Childhood illnesses – such as an ear infection.</a:t>
            </a:r>
          </a:p>
          <a:p>
            <a:pPr marL="171686" indent="-171686">
              <a:buFont typeface="Arial" panose="020B0604020202020204" pitchFamily="34" charset="0"/>
              <a:buChar char="•"/>
            </a:pPr>
            <a:r>
              <a:rPr lang="en-US" dirty="0"/>
              <a:t>Headphone use – listening to loud music or noises using headphones, particularly ear buds, have been shown to cause some damage to cochlea, which may become permanent </a:t>
            </a:r>
            <a:endParaRPr lang="en-US" dirty="0" smtClean="0"/>
          </a:p>
          <a:p>
            <a:pPr marL="171686" indent="-171686">
              <a:buFont typeface="Arial" panose="020B0604020202020204" pitchFamily="34" charset="0"/>
              <a:buChar char="•"/>
            </a:pPr>
            <a:endParaRPr lang="en-US" dirty="0"/>
          </a:p>
          <a:p>
            <a:r>
              <a:rPr lang="en-US" dirty="0"/>
              <a:t> </a:t>
            </a:r>
            <a:r>
              <a:rPr lang="en-US" sz="1100" b="1" dirty="0"/>
              <a:t>INSTRUCTOR NOTE:</a:t>
            </a:r>
            <a:endParaRPr lang="en-US" sz="1100" dirty="0"/>
          </a:p>
          <a:p>
            <a:r>
              <a:rPr lang="en-US" sz="1100" b="1" dirty="0"/>
              <a:t>The following are links to additional resources on causes of hearing loss from childhood illnesses, drugs, chemicals, and headphone use:</a:t>
            </a:r>
          </a:p>
          <a:p>
            <a:pPr marL="171686" indent="-171686">
              <a:buFont typeface="Arial" panose="020B0604020202020204" pitchFamily="34" charset="0"/>
              <a:buChar char="•"/>
            </a:pPr>
            <a:r>
              <a:rPr lang="en-US" sz="1100" b="1" dirty="0"/>
              <a:t>Childhood hearing loss: </a:t>
            </a:r>
            <a:r>
              <a:rPr lang="en-US" sz="1100" b="1" u="sng" dirty="0">
                <a:solidFill>
                  <a:srgbClr val="0000FF"/>
                </a:solidFill>
                <a:hlinkClick r:id="rId3"/>
              </a:rPr>
              <a:t>https://www.asha.org/public/hearing/Causes-of-Hearing-Loss-in-Children/</a:t>
            </a:r>
            <a:endParaRPr lang="en-US" sz="1100" b="1" dirty="0">
              <a:solidFill>
                <a:srgbClr val="0000FF"/>
              </a:solidFill>
            </a:endParaRPr>
          </a:p>
          <a:p>
            <a:pPr marL="171686" indent="-171686">
              <a:buFont typeface="Arial" panose="020B0604020202020204" pitchFamily="34" charset="0"/>
              <a:buChar char="•"/>
            </a:pPr>
            <a:r>
              <a:rPr lang="en-US" sz="1100" b="1" dirty="0"/>
              <a:t>Ototoxic drugs: </a:t>
            </a:r>
            <a:r>
              <a:rPr lang="en-US" sz="1100" b="1" u="sng" dirty="0">
                <a:solidFill>
                  <a:srgbClr val="0000FF"/>
                </a:solidFill>
                <a:hlinkClick r:id="rId4"/>
              </a:rPr>
              <a:t>https://www.asha.org/public/hearing/Ototoxic-Medications/</a:t>
            </a:r>
            <a:endParaRPr lang="en-US" sz="1100" b="1" dirty="0">
              <a:solidFill>
                <a:srgbClr val="0000FF"/>
              </a:solidFill>
            </a:endParaRPr>
          </a:p>
          <a:p>
            <a:pPr marL="171686" indent="-171686">
              <a:buFont typeface="Arial" panose="020B0604020202020204" pitchFamily="34" charset="0"/>
              <a:buChar char="•"/>
            </a:pPr>
            <a:r>
              <a:rPr lang="en-US" sz="1100" b="1" dirty="0"/>
              <a:t>Ototoxic chemicals: </a:t>
            </a:r>
            <a:r>
              <a:rPr lang="en-US" sz="1100" b="1" u="sng" dirty="0" smtClean="0">
                <a:solidFill>
                  <a:srgbClr val="0000FF"/>
                </a:solidFill>
                <a:hlinkClick r:id="rId5"/>
              </a:rPr>
              <a:t>https://www.osha.gov/dts/shib/shib030818.html</a:t>
            </a:r>
            <a:endParaRPr lang="en-US" sz="1100" b="1" dirty="0">
              <a:solidFill>
                <a:srgbClr val="0000FF"/>
              </a:solidFill>
            </a:endParaRPr>
          </a:p>
          <a:p>
            <a:pPr marL="171686" indent="-171686">
              <a:buFont typeface="Arial" panose="020B0604020202020204" pitchFamily="34" charset="0"/>
              <a:buChar char="•"/>
            </a:pPr>
            <a:r>
              <a:rPr lang="en-US" sz="1100" b="1" dirty="0"/>
              <a:t>Headphone use: </a:t>
            </a:r>
            <a:r>
              <a:rPr lang="en-US" sz="1100" b="1" u="sng" dirty="0">
                <a:solidFill>
                  <a:srgbClr val="0000FF"/>
                </a:solidFill>
                <a:hlinkClick r:id="rId6"/>
              </a:rPr>
              <a:t>http://www.scielo.br/scielo.php?pid=S1516-18462014000300779&amp;script=sci_arttext&amp;tlng=en</a:t>
            </a:r>
            <a:r>
              <a:rPr lang="en-US" sz="1100" b="1" dirty="0">
                <a:solidFill>
                  <a:srgbClr val="0000FF"/>
                </a:solidFill>
              </a:rPr>
              <a:t> </a:t>
            </a:r>
            <a:r>
              <a:rPr lang="en-US" sz="1100" b="1" dirty="0" smtClean="0">
                <a:solidFill>
                  <a:srgbClr val="0000FF"/>
                </a:solidFill>
              </a:rPr>
              <a:t/>
            </a:r>
            <a:br>
              <a:rPr lang="en-US" sz="1100" b="1" dirty="0" smtClean="0">
                <a:solidFill>
                  <a:srgbClr val="0000FF"/>
                </a:solidFill>
              </a:rPr>
            </a:br>
            <a:r>
              <a:rPr lang="en-US" sz="1100" b="1" dirty="0" smtClean="0"/>
              <a:t>&amp;  </a:t>
            </a:r>
            <a:r>
              <a:rPr lang="en-US" sz="1100" b="1" u="sng" dirty="0">
                <a:solidFill>
                  <a:srgbClr val="0000FF"/>
                </a:solidFill>
                <a:hlinkClick r:id="rId7"/>
              </a:rPr>
              <a:t>http://www.osteopathic.org/osteopathic-health/about-your-health/health-conditions-library/general-health/Pages/headphone-safety.aspx</a:t>
            </a:r>
            <a:r>
              <a:rPr lang="en-US" sz="1100" b="1" dirty="0">
                <a:solidFill>
                  <a:srgbClr val="0000FF"/>
                </a:solidFill>
              </a:rPr>
              <a:t> </a:t>
            </a:r>
          </a:p>
          <a:p>
            <a:pPr marL="171413" indent="-171413">
              <a:buFont typeface="Arial" panose="020B0604020202020204" pitchFamily="34" charset="0"/>
              <a:buChar char="•"/>
            </a:pPr>
            <a:endParaRPr lang="en-US" altLang="en-US" sz="1100" dirty="0"/>
          </a:p>
        </p:txBody>
      </p:sp>
      <p:sp>
        <p:nvSpPr>
          <p:cNvPr id="1771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2BF76DFC-4752-4DDF-9733-AF7F3F691101}" type="slidenum">
              <a:rPr lang="en-US" altLang="en-US" smtClean="0"/>
              <a:pPr>
                <a:spcBef>
                  <a:spcPct val="0"/>
                </a:spcBef>
              </a:pPr>
              <a:t>14</a:t>
            </a:fld>
            <a:endParaRPr lang="en-US" altLang="en-US"/>
          </a:p>
        </p:txBody>
      </p:sp>
    </p:spTree>
    <p:extLst>
      <p:ext uri="{BB962C8B-B14F-4D97-AF65-F5344CB8AC3E}">
        <p14:creationId xmlns:p14="http://schemas.microsoft.com/office/powerpoint/2010/main" val="1676630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p:spPr>
        <p:txBody>
          <a:bodyPr/>
          <a:lstStyle/>
          <a:p>
            <a:r>
              <a:rPr lang="en-US" b="1" dirty="0"/>
              <a:t>Only show the title of the PowerPoint slide “How do you know if it’s too loud at work</a:t>
            </a:r>
            <a:r>
              <a:rPr lang="en-US" b="1" dirty="0" smtClean="0"/>
              <a:t>?”</a:t>
            </a:r>
          </a:p>
          <a:p>
            <a:endParaRPr lang="en-US" b="1" dirty="0"/>
          </a:p>
          <a:p>
            <a:r>
              <a:rPr lang="en-US" b="1" dirty="0"/>
              <a:t>ASK THE CLASS:</a:t>
            </a:r>
            <a:endParaRPr lang="en-US" dirty="0"/>
          </a:p>
          <a:p>
            <a:r>
              <a:rPr lang="en-US" dirty="0"/>
              <a:t>Does anyone know a way to determine if the noise level is too loud while you are at work</a:t>
            </a:r>
            <a:r>
              <a:rPr lang="en-US" dirty="0" smtClean="0"/>
              <a:t>?</a:t>
            </a:r>
          </a:p>
          <a:p>
            <a:endParaRPr lang="en-US" sz="400" dirty="0"/>
          </a:p>
          <a:p>
            <a:r>
              <a:rPr lang="en-US" b="1" dirty="0"/>
              <a:t>Give them a few minutes to answer – if no one knows, click to bring up the rest of the slide</a:t>
            </a:r>
            <a:r>
              <a:rPr lang="en-US" b="1" dirty="0" smtClean="0"/>
              <a:t>.</a:t>
            </a:r>
          </a:p>
          <a:p>
            <a:endParaRPr lang="en-US" b="1" dirty="0"/>
          </a:p>
          <a:p>
            <a:r>
              <a:rPr lang="en-US" dirty="0"/>
              <a:t>This slide lists a few easy ways to know if it’s too loud:</a:t>
            </a:r>
          </a:p>
          <a:p>
            <a:pPr marL="171686" indent="-171686">
              <a:buFont typeface="Arial" panose="020B0604020202020204" pitchFamily="34" charset="0"/>
              <a:buChar char="•"/>
            </a:pPr>
            <a:r>
              <a:rPr lang="en-US" dirty="0"/>
              <a:t>You have to shout to be heard when you’re an arm’s length – about 2 or 3 feet away from the person you’re talking to.</a:t>
            </a:r>
          </a:p>
          <a:p>
            <a:pPr marL="171686" indent="-171686">
              <a:buFont typeface="Arial" panose="020B0604020202020204" pitchFamily="34" charset="0"/>
              <a:buChar char="•"/>
            </a:pPr>
            <a:r>
              <a:rPr lang="en-US" dirty="0"/>
              <a:t>You need to turn off the equipment you’re using to be heard.</a:t>
            </a:r>
          </a:p>
          <a:p>
            <a:pPr marL="171686" indent="-171686">
              <a:buFont typeface="Arial" panose="020B0604020202020204" pitchFamily="34" charset="0"/>
              <a:buChar char="•"/>
            </a:pPr>
            <a:r>
              <a:rPr lang="en-US" dirty="0"/>
              <a:t>You need to move to another location to talk and be heard.</a:t>
            </a:r>
          </a:p>
          <a:p>
            <a:pPr marL="171686" indent="-171686">
              <a:buFont typeface="Arial" panose="020B0604020202020204" pitchFamily="34" charset="0"/>
              <a:buChar char="•"/>
            </a:pPr>
            <a:r>
              <a:rPr lang="en-US" dirty="0"/>
              <a:t>You have to turn the sound on your car radio up after the shift.  </a:t>
            </a:r>
            <a:endParaRPr lang="en-US" dirty="0" smtClean="0"/>
          </a:p>
          <a:p>
            <a:pPr marL="171686" indent="-171686">
              <a:buFont typeface="Arial" panose="020B0604020202020204" pitchFamily="34" charset="0"/>
              <a:buChar char="•"/>
            </a:pPr>
            <a:endParaRPr lang="en-US" sz="400" b="1" dirty="0"/>
          </a:p>
          <a:p>
            <a:r>
              <a:rPr lang="en-US" b="1" dirty="0"/>
              <a:t>TELL THE CLASS:</a:t>
            </a:r>
            <a:endParaRPr lang="en-US" dirty="0"/>
          </a:p>
          <a:p>
            <a:r>
              <a:rPr lang="en-US" dirty="0"/>
              <a:t>For your take-home assignment, the next time you drive </a:t>
            </a:r>
            <a:r>
              <a:rPr lang="en-US" u="sng" dirty="0"/>
              <a:t>to work</a:t>
            </a:r>
            <a:r>
              <a:rPr lang="en-US" dirty="0"/>
              <a:t>, turn your radio on to the lowest level where you can hear it without having to strain to listen. Don’t change the settings before you get out of the car.</a:t>
            </a:r>
            <a:r>
              <a:rPr lang="en-US" sz="600" dirty="0"/>
              <a:t> </a:t>
            </a:r>
            <a:r>
              <a:rPr lang="en-US" u="sng" dirty="0"/>
              <a:t>After work</a:t>
            </a:r>
            <a:r>
              <a:rPr lang="en-US" dirty="0"/>
              <a:t>, see if you need to turn up the sound – if you need to, that’s a sign you’ve been exposed to hazardous noise levels during the day.</a:t>
            </a:r>
          </a:p>
        </p:txBody>
      </p:sp>
      <p:sp>
        <p:nvSpPr>
          <p:cNvPr id="18125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2A897E9A-280E-4B7E-96BA-E39FC626B26A}" type="slidenum">
              <a:rPr lang="en-US" altLang="en-US" smtClean="0"/>
              <a:pPr>
                <a:spcBef>
                  <a:spcPct val="0"/>
                </a:spcBef>
              </a:pPr>
              <a:t>15</a:t>
            </a:fld>
            <a:endParaRPr lang="en-US" altLang="en-US" dirty="0"/>
          </a:p>
        </p:txBody>
      </p:sp>
    </p:spTree>
    <p:extLst>
      <p:ext uri="{BB962C8B-B14F-4D97-AF65-F5344CB8AC3E}">
        <p14:creationId xmlns:p14="http://schemas.microsoft.com/office/powerpoint/2010/main" val="995622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0E802637-A4A1-44FA-8D4D-1DE3B31E7C94}" type="slidenum">
              <a:rPr lang="en-US" altLang="en-US" smtClean="0">
                <a:latin typeface="Arial" charset="0"/>
              </a:rPr>
              <a:pPr eaLnBrk="1" hangingPunct="1">
                <a:spcBef>
                  <a:spcPct val="0"/>
                </a:spcBef>
              </a:pPr>
              <a:t>16</a:t>
            </a:fld>
            <a:endParaRPr lang="en-US" altLang="en-US">
              <a:latin typeface="Arial" charset="0"/>
            </a:endParaRPr>
          </a:p>
        </p:txBody>
      </p:sp>
      <p:sp>
        <p:nvSpPr>
          <p:cNvPr id="29699"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xfrm>
            <a:off x="913243" y="4349752"/>
            <a:ext cx="5149421" cy="556053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Those are informal measures.</a:t>
            </a:r>
          </a:p>
          <a:p>
            <a:endParaRPr lang="en-US" dirty="0"/>
          </a:p>
          <a:p>
            <a:r>
              <a:rPr lang="en-US" dirty="0"/>
              <a:t>But how is sound actually measured?</a:t>
            </a:r>
          </a:p>
          <a:p>
            <a:endParaRPr lang="en-US" dirty="0"/>
          </a:p>
          <a:p>
            <a:r>
              <a:rPr lang="en-US" dirty="0"/>
              <a:t>It’s measured in units of sound pressure levels called decibels (named after Alexander Graham Bell) using A-weighted sound levels (</a:t>
            </a:r>
            <a:r>
              <a:rPr lang="en-US" dirty="0" err="1"/>
              <a:t>dBA</a:t>
            </a:r>
            <a:r>
              <a:rPr lang="en-US" dirty="0"/>
              <a:t>). The A-weighted sound levels closely match the perception of loudness by the human ear. </a:t>
            </a:r>
          </a:p>
          <a:p>
            <a:endParaRPr lang="en-US" dirty="0"/>
          </a:p>
          <a:p>
            <a:r>
              <a:rPr lang="en-US" dirty="0"/>
              <a:t>The decibel scale is a logarithmic scale – meaning that a small increase in </a:t>
            </a:r>
            <a:r>
              <a:rPr lang="en-US" dirty="0" err="1"/>
              <a:t>dBA</a:t>
            </a:r>
            <a:r>
              <a:rPr lang="en-US" dirty="0"/>
              <a:t> numbers represents a huge change. For example, using equipment just 3 decibels lower can cut the noise energy reaching your ears by half. That’s why even a small increase or decrease in a piece of equipment’s noise level can make a big difference for your hearing.</a:t>
            </a:r>
          </a:p>
        </p:txBody>
      </p:sp>
      <p:sp>
        <p:nvSpPr>
          <p:cNvPr id="4" name="Rectangle 5"/>
          <p:cNvSpPr>
            <a:spLocks noChangeArrowheads="1"/>
          </p:cNvSpPr>
          <p:nvPr/>
        </p:nvSpPr>
        <p:spPr bwMode="auto">
          <a:xfrm>
            <a:off x="0" y="41559"/>
            <a:ext cx="185321" cy="37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0" tIns="45710" rIns="91420" bIns="4571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77532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AA4C8AD5-C970-4D9A-89BD-D0CBD9C57B71}" type="slidenum">
              <a:rPr lang="en-US" altLang="en-US" smtClean="0"/>
              <a:pPr>
                <a:spcBef>
                  <a:spcPct val="0"/>
                </a:spcBef>
              </a:pPr>
              <a:t>17</a:t>
            </a:fld>
            <a:endParaRPr lang="en-US" altLang="en-US"/>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p:spPr>
        <p:txBody>
          <a:bodyPr/>
          <a:lstStyle/>
          <a:p>
            <a:r>
              <a:rPr lang="en-US" dirty="0"/>
              <a:t>The table in the slide shows the limits set by NIOSH and OSHA for the amount of noise workers can be exposed to on the job by the length of time.  </a:t>
            </a:r>
          </a:p>
          <a:p>
            <a:endParaRPr lang="en-US" sz="400" dirty="0"/>
          </a:p>
          <a:p>
            <a:r>
              <a:rPr lang="en-US" dirty="0"/>
              <a:t>The NIOSH </a:t>
            </a:r>
            <a:r>
              <a:rPr lang="en-US" b="1" dirty="0"/>
              <a:t>R</a:t>
            </a:r>
            <a:r>
              <a:rPr lang="en-US" dirty="0"/>
              <a:t>ecommended </a:t>
            </a:r>
            <a:r>
              <a:rPr lang="en-US" b="1" dirty="0"/>
              <a:t>E</a:t>
            </a:r>
            <a:r>
              <a:rPr lang="en-US" dirty="0"/>
              <a:t>xposure </a:t>
            </a:r>
            <a:r>
              <a:rPr lang="en-US" b="1" dirty="0"/>
              <a:t>L</a:t>
            </a:r>
            <a:r>
              <a:rPr lang="en-US" dirty="0"/>
              <a:t>imit or REL is 85 decibels for an 8 hour day. OSHA’s </a:t>
            </a:r>
            <a:r>
              <a:rPr lang="en-US" b="1" dirty="0"/>
              <a:t>P</a:t>
            </a:r>
            <a:r>
              <a:rPr lang="en-US" dirty="0"/>
              <a:t>ermissible </a:t>
            </a:r>
            <a:r>
              <a:rPr lang="en-US" b="1" dirty="0"/>
              <a:t>E</a:t>
            </a:r>
            <a:r>
              <a:rPr lang="en-US" dirty="0"/>
              <a:t>xposure </a:t>
            </a:r>
            <a:r>
              <a:rPr lang="en-US" b="1" dirty="0"/>
              <a:t>L</a:t>
            </a:r>
            <a:r>
              <a:rPr lang="en-US" dirty="0"/>
              <a:t>imit or PEL for noise is 90 decibels for an 8 hour day. </a:t>
            </a:r>
          </a:p>
          <a:p>
            <a:endParaRPr lang="en-US" sz="400" dirty="0"/>
          </a:p>
          <a:p>
            <a:r>
              <a:rPr lang="en-US" dirty="0"/>
              <a:t>OSHA states: “If you are exposed to an average of 90 decibels for 8 hours…that ‘feasible’ administrative and engineering controls must be </a:t>
            </a:r>
            <a:r>
              <a:rPr lang="en-US" dirty="0" smtClean="0"/>
              <a:t>used,” </a:t>
            </a:r>
            <a:r>
              <a:rPr lang="en-US" dirty="0"/>
              <a:t>and “If these fail to reduce sound levels to the PEL, workers must wear hearing protection devices (HPDs) and be trained on how to properly use them.”</a:t>
            </a:r>
          </a:p>
          <a:p>
            <a:endParaRPr lang="en-US" sz="400" dirty="0"/>
          </a:p>
          <a:p>
            <a:r>
              <a:rPr lang="en-US" dirty="0"/>
              <a:t>While the PEL is the legal limit, averaged over an 8-hour workday, for exposure to workplace noise </a:t>
            </a:r>
            <a:r>
              <a:rPr lang="en-US" dirty="0" smtClean="0"/>
              <a:t>(unless </a:t>
            </a:r>
            <a:r>
              <a:rPr lang="en-US" dirty="0"/>
              <a:t>you use special protection or </a:t>
            </a:r>
            <a:r>
              <a:rPr lang="en-US" dirty="0" smtClean="0"/>
              <a:t>controls), </a:t>
            </a:r>
            <a:r>
              <a:rPr lang="en-US" dirty="0"/>
              <a:t>NIOSH has recommended OSHA update their PEL to the REL of 85 decibels for an 8 hour day stating, “Exposures at and above this level are considered hazardous.” </a:t>
            </a:r>
          </a:p>
          <a:p>
            <a:endParaRPr lang="en-US" sz="400" dirty="0"/>
          </a:p>
          <a:p>
            <a:r>
              <a:rPr lang="en-US" dirty="0"/>
              <a:t>As this chart shows, the louder a noise is (the last two </a:t>
            </a:r>
            <a:r>
              <a:rPr lang="en-US"/>
              <a:t>columns</a:t>
            </a:r>
            <a:r>
              <a:rPr lang="en-US" smtClean="0"/>
              <a:t>), </a:t>
            </a:r>
            <a:r>
              <a:rPr lang="en-US" dirty="0"/>
              <a:t>the less time it takes to have been exposed above the NIOSH REL and the OSHA PEL (the first column).</a:t>
            </a:r>
          </a:p>
        </p:txBody>
      </p:sp>
    </p:spTree>
    <p:extLst>
      <p:ext uri="{BB962C8B-B14F-4D97-AF65-F5344CB8AC3E}">
        <p14:creationId xmlns:p14="http://schemas.microsoft.com/office/powerpoint/2010/main" val="1659838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noise levels for common tools compared to the NIOSH REL, normal conversation, and a whisper.</a:t>
            </a:r>
          </a:p>
          <a:p>
            <a:endParaRPr lang="en-US" dirty="0"/>
          </a:p>
          <a:p>
            <a:r>
              <a:rPr lang="en-US" dirty="0"/>
              <a:t>As you can see, even a hand drill – which can be found on most job sites – produces dangerous noise levels that can damage hearing.</a:t>
            </a:r>
          </a:p>
          <a:p>
            <a:endParaRPr lang="en-US" dirty="0"/>
          </a:p>
          <a:p>
            <a:r>
              <a:rPr lang="en-US" dirty="0"/>
              <a:t>One resource you can use to get a rough idea of the noise produced by a given tool is the NIOSH power tools database. While it does not have every tool, it has enough to give you a good idea of whether or not the one you are using may be putting your hearing at risk. You can find it at:  </a:t>
            </a:r>
            <a:r>
              <a:rPr lang="en-US" dirty="0" smtClean="0">
                <a:hlinkClick r:id="rId3"/>
              </a:rPr>
              <a:t>https://www.cdc.gov/niosh/topics/noise/noise_levels.html</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18</a:t>
            </a:fld>
            <a:endParaRPr lang="en-US" altLang="en-US" dirty="0"/>
          </a:p>
        </p:txBody>
      </p:sp>
    </p:spTree>
    <p:extLst>
      <p:ext uri="{BB962C8B-B14F-4D97-AF65-F5344CB8AC3E}">
        <p14:creationId xmlns:p14="http://schemas.microsoft.com/office/powerpoint/2010/main" val="489762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8041" indent="-291062" eaLnBrk="0" hangingPunct="0">
              <a:spcBef>
                <a:spcPct val="30000"/>
              </a:spcBef>
              <a:defRPr sz="1200">
                <a:solidFill>
                  <a:schemeClr val="tx1"/>
                </a:solidFill>
                <a:latin typeface="Times" pitchFamily="18" charset="0"/>
              </a:defRPr>
            </a:lvl2pPr>
            <a:lvl3pPr marL="1165848" indent="-231890" eaLnBrk="0" hangingPunct="0">
              <a:spcBef>
                <a:spcPct val="30000"/>
              </a:spcBef>
              <a:defRPr sz="1200">
                <a:solidFill>
                  <a:schemeClr val="tx1"/>
                </a:solidFill>
                <a:latin typeface="Times" pitchFamily="18" charset="0"/>
              </a:defRPr>
            </a:lvl3pPr>
            <a:lvl4pPr marL="1632827" indent="-231890" eaLnBrk="0" hangingPunct="0">
              <a:spcBef>
                <a:spcPct val="30000"/>
              </a:spcBef>
              <a:defRPr sz="1200">
                <a:solidFill>
                  <a:schemeClr val="tx1"/>
                </a:solidFill>
                <a:latin typeface="Times" pitchFamily="18" charset="0"/>
              </a:defRPr>
            </a:lvl4pPr>
            <a:lvl5pPr marL="2098207" indent="-231890" eaLnBrk="0" hangingPunct="0">
              <a:spcBef>
                <a:spcPct val="30000"/>
              </a:spcBef>
              <a:defRPr sz="1200">
                <a:solidFill>
                  <a:schemeClr val="tx1"/>
                </a:solidFill>
                <a:latin typeface="Times" pitchFamily="18" charset="0"/>
              </a:defRPr>
            </a:lvl5pPr>
            <a:lvl6pPr marL="2558788" indent="-231890" eaLnBrk="0" fontAlgn="base" hangingPunct="0">
              <a:spcBef>
                <a:spcPct val="30000"/>
              </a:spcBef>
              <a:spcAft>
                <a:spcPct val="0"/>
              </a:spcAft>
              <a:defRPr sz="1200">
                <a:solidFill>
                  <a:schemeClr val="tx1"/>
                </a:solidFill>
                <a:latin typeface="Times" pitchFamily="18" charset="0"/>
              </a:defRPr>
            </a:lvl6pPr>
            <a:lvl7pPr marL="3019370" indent="-231890" eaLnBrk="0" fontAlgn="base" hangingPunct="0">
              <a:spcBef>
                <a:spcPct val="30000"/>
              </a:spcBef>
              <a:spcAft>
                <a:spcPct val="0"/>
              </a:spcAft>
              <a:defRPr sz="1200">
                <a:solidFill>
                  <a:schemeClr val="tx1"/>
                </a:solidFill>
                <a:latin typeface="Times" pitchFamily="18" charset="0"/>
              </a:defRPr>
            </a:lvl7pPr>
            <a:lvl8pPr marL="3479952" indent="-231890" eaLnBrk="0" fontAlgn="base" hangingPunct="0">
              <a:spcBef>
                <a:spcPct val="30000"/>
              </a:spcBef>
              <a:spcAft>
                <a:spcPct val="0"/>
              </a:spcAft>
              <a:defRPr sz="1200">
                <a:solidFill>
                  <a:schemeClr val="tx1"/>
                </a:solidFill>
                <a:latin typeface="Times" pitchFamily="18" charset="0"/>
              </a:defRPr>
            </a:lvl8pPr>
            <a:lvl9pPr marL="3940534" indent="-231890"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6C9A579A-97C0-4E25-93C3-968623665FBF}" type="slidenum">
              <a:rPr lang="en-US" altLang="en-US" smtClean="0">
                <a:latin typeface="Arial" charset="0"/>
                <a:cs typeface="Arial" charset="0"/>
              </a:rPr>
              <a:pPr eaLnBrk="1" hangingPunct="1">
                <a:spcBef>
                  <a:spcPct val="0"/>
                </a:spcBef>
              </a:pPr>
              <a:t>19</a:t>
            </a:fld>
            <a:endParaRPr lang="en-US" altLang="en-US">
              <a:latin typeface="Arial" charset="0"/>
              <a:cs typeface="Arial"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xfrm>
            <a:off x="311150" y="4422543"/>
            <a:ext cx="6477000" cy="4188935"/>
          </a:xfrm>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While the simple signs mentioned earlier and the noise levels assigned to specific pieces of equipment may alert you to hazardous noise, the only way to accurately know how much noise you are being exposed to is by monitoring the noise while it’s happening.</a:t>
            </a:r>
          </a:p>
          <a:p>
            <a:endParaRPr lang="en-US" b="1" dirty="0" smtClean="0"/>
          </a:p>
          <a:p>
            <a:r>
              <a:rPr lang="en-US" b="1" dirty="0" smtClean="0"/>
              <a:t>If </a:t>
            </a:r>
            <a:r>
              <a:rPr lang="en-US" b="1" dirty="0"/>
              <a:t>you have a sound meter, personal dosimeter, and/or an in-ear dosimeter show them to the class.</a:t>
            </a:r>
            <a:endParaRPr lang="en-US" dirty="0"/>
          </a:p>
          <a:p>
            <a:r>
              <a:rPr lang="en-US" dirty="0"/>
              <a:t>There are different ways to measure noise.</a:t>
            </a:r>
          </a:p>
          <a:p>
            <a:r>
              <a:rPr lang="en-US" dirty="0"/>
              <a:t>Two commonly used methods to monitor noise levels at the workplace are personal (worker) sampling using a noise dosimeter and area sampling using a sound level meter.</a:t>
            </a:r>
          </a:p>
          <a:p>
            <a:pPr marL="228943" indent="-228943">
              <a:buFont typeface="+mj-lt"/>
              <a:buAutoNum type="arabicPeriod"/>
            </a:pPr>
            <a:r>
              <a:rPr lang="en-US" dirty="0"/>
              <a:t>A noise dosimeter is worn by the worker to measure the amount of noise the worker is exposed to during the work shift or sampling period. The dosimeter stays on the worker for a certain sampling period – several hours, or even the entire workday – and continuously monitors the noise. At the end of the sampling period, a read-out shows the average noise level.</a:t>
            </a:r>
          </a:p>
          <a:p>
            <a:pPr marL="228943" indent="-228943">
              <a:buFont typeface="+mj-lt"/>
              <a:buAutoNum type="arabicPeriod"/>
            </a:pPr>
            <a:r>
              <a:rPr lang="en-US" dirty="0"/>
              <a:t>The newest method to measure exposure is to directly measure the individual’s protected exposure with “</a:t>
            </a:r>
            <a:r>
              <a:rPr lang="en-US" b="1" dirty="0"/>
              <a:t>in-ear dosimetry</a:t>
            </a:r>
            <a:r>
              <a:rPr lang="en-US" dirty="0"/>
              <a:t>.” Integrated into earplugs or earmuffs, an in-ear dosimetry device measures and records the actual amount of noise the worker is exposed to, with and without hearing protection, over their entire work shift. </a:t>
            </a:r>
          </a:p>
          <a:p>
            <a:r>
              <a:rPr lang="en-US" dirty="0"/>
              <a:t>A person has to be trained to use both of these methods.</a:t>
            </a:r>
          </a:p>
          <a:p>
            <a:endParaRPr lang="en-US" sz="400" dirty="0"/>
          </a:p>
          <a:p>
            <a:r>
              <a:rPr lang="en-US" dirty="0"/>
              <a:t>A sound level meter</a:t>
            </a:r>
            <a:r>
              <a:rPr lang="en-US" b="1" dirty="0"/>
              <a:t> </a:t>
            </a:r>
            <a:r>
              <a:rPr lang="en-US" dirty="0"/>
              <a:t>(SLM) is the basic instrument for measuring noise levels. Any worker can use a SLM. Some common uses for sound level meters include to:</a:t>
            </a:r>
          </a:p>
          <a:p>
            <a:pPr marL="171707" indent="-171707">
              <a:buFont typeface="Arial" panose="020B0604020202020204" pitchFamily="34" charset="0"/>
              <a:buChar char="•"/>
            </a:pPr>
            <a:r>
              <a:rPr lang="en-US" dirty="0"/>
              <a:t>Spot check noise levels in the work area</a:t>
            </a:r>
          </a:p>
          <a:p>
            <a:pPr marL="171707" indent="-171707">
              <a:buFont typeface="Arial" panose="020B0604020202020204" pitchFamily="34" charset="0"/>
              <a:buChar char="•"/>
            </a:pPr>
            <a:r>
              <a:rPr lang="en-US" dirty="0"/>
              <a:t>Determine an individual employee's noise levels</a:t>
            </a:r>
          </a:p>
          <a:p>
            <a:pPr marL="171707" indent="-171707">
              <a:buFont typeface="Arial" panose="020B0604020202020204" pitchFamily="34" charset="0"/>
              <a:buChar char="•"/>
            </a:pPr>
            <a:r>
              <a:rPr lang="en-US" dirty="0"/>
              <a:t>Check an individual noise source – such as a piece of equipment or task being performed.</a:t>
            </a:r>
          </a:p>
        </p:txBody>
      </p:sp>
    </p:spTree>
    <p:extLst>
      <p:ext uri="{BB962C8B-B14F-4D97-AF65-F5344CB8AC3E}">
        <p14:creationId xmlns:p14="http://schemas.microsoft.com/office/powerpoint/2010/main" val="228550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Participants will be introduced to the signs of hearing loss and long-term consequences, sources of hazardous noise, and the importance and proper use of hearing protection</a:t>
            </a:r>
            <a:r>
              <a:rPr lang="en-US" b="1" dirty="0" smtClean="0"/>
              <a:t>. This is a shortened version of the 1 Hour Elective Program.  The longer program includes more interactive activities and videos.</a:t>
            </a:r>
            <a:endParaRPr lang="en-US" dirty="0"/>
          </a:p>
          <a:p>
            <a:r>
              <a:rPr lang="en-US" dirty="0"/>
              <a:t> </a:t>
            </a:r>
          </a:p>
          <a:p>
            <a:r>
              <a:rPr lang="en-US" dirty="0"/>
              <a:t>The Construction &amp; Hearing Loss Prevention Module provides </a:t>
            </a:r>
            <a:r>
              <a:rPr lang="en-US" dirty="0" smtClean="0"/>
              <a:t>awareness training on the risk for hearing loss, how  </a:t>
            </a:r>
            <a:r>
              <a:rPr lang="en-US" dirty="0"/>
              <a:t>to identify a noise hazard, </a:t>
            </a:r>
            <a:r>
              <a:rPr lang="en-US" dirty="0" smtClean="0"/>
              <a:t>and </a:t>
            </a:r>
            <a:r>
              <a:rPr lang="en-US" dirty="0"/>
              <a:t>know what steps should be taken to work safely to prevent hearing loss.  </a:t>
            </a:r>
          </a:p>
          <a:p>
            <a:r>
              <a:rPr lang="en-US" dirty="0"/>
              <a:t> </a:t>
            </a:r>
          </a:p>
          <a:p>
            <a:r>
              <a:rPr lang="en-US" b="1" dirty="0"/>
              <a:t>ASK CLASS:</a:t>
            </a:r>
            <a:endParaRPr lang="en-US" dirty="0"/>
          </a:p>
          <a:p>
            <a:r>
              <a:rPr lang="en-US" dirty="0"/>
              <a:t>Do you know anyone that suffers from hearing loss as a result of working in construction?</a:t>
            </a:r>
          </a:p>
          <a:p>
            <a:r>
              <a:rPr lang="en-US" dirty="0"/>
              <a:t> </a:t>
            </a:r>
          </a:p>
          <a:p>
            <a:r>
              <a:rPr lang="en-US" b="1" dirty="0"/>
              <a:t>OR  </a:t>
            </a:r>
            <a:endParaRPr lang="en-US" dirty="0"/>
          </a:p>
          <a:p>
            <a:r>
              <a:rPr lang="en-US" dirty="0"/>
              <a:t> </a:t>
            </a:r>
          </a:p>
          <a:p>
            <a:r>
              <a:rPr lang="en-US" dirty="0"/>
              <a:t>Introduce an example from your own experience of someone you know that developed hearing loss because of their years working in construction.</a:t>
            </a:r>
          </a:p>
          <a:p>
            <a:r>
              <a:rPr lang="en-US" dirty="0"/>
              <a:t> </a:t>
            </a:r>
          </a:p>
          <a:p>
            <a:r>
              <a:rPr lang="en-US" b="1" dirty="0"/>
              <a:t>After a brief discussion let them know you’ll be talking about ways they can protect their hearing throughout the class.</a:t>
            </a:r>
            <a:endParaRPr lang="en-U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a:t>
            </a:fld>
            <a:endParaRPr lang="en-US" altLang="en-US" dirty="0"/>
          </a:p>
        </p:txBody>
      </p:sp>
    </p:spTree>
    <p:extLst>
      <p:ext uri="{BB962C8B-B14F-4D97-AF65-F5344CB8AC3E}">
        <p14:creationId xmlns:p14="http://schemas.microsoft.com/office/powerpoint/2010/main" val="632126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1150" y="4422543"/>
            <a:ext cx="6248400" cy="4498678"/>
          </a:xfrm>
        </p:spPr>
        <p:txBody>
          <a:bodyPr/>
          <a:lstStyle/>
          <a:p>
            <a:r>
              <a:rPr lang="en-US" dirty="0"/>
              <a:t>There are also free sound level meter apps you can put on a smart phone. While not as accurate as the equipment we just discussed, these mobile apps are readily accessible and they keep improving.</a:t>
            </a:r>
          </a:p>
          <a:p>
            <a:endParaRPr lang="en-US" sz="400" dirty="0"/>
          </a:p>
          <a:p>
            <a:r>
              <a:rPr lang="en-US" dirty="0"/>
              <a:t>The new sound level meter app developed by NIOSH for the iPhone is considered very good. In addition to measuring sound levels in the workplace, it includes recommendations to reduce hearing loss. It can be downloaded on any iPhone </a:t>
            </a:r>
            <a:r>
              <a:rPr lang="en-US" u="sng" dirty="0">
                <a:solidFill>
                  <a:srgbClr val="0000FF"/>
                </a:solidFill>
                <a:hlinkClick r:id="rId3"/>
              </a:rPr>
              <a:t>https://www.cdc.gov/niosh/topics/noise/app.html</a:t>
            </a:r>
            <a:r>
              <a:rPr lang="en-US" dirty="0"/>
              <a:t>. </a:t>
            </a:r>
          </a:p>
          <a:p>
            <a:endParaRPr lang="en-US" sz="4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For those with an Android device, NIOSH recommends the </a:t>
            </a:r>
            <a:r>
              <a:rPr lang="en-US" u="sng" dirty="0" err="1">
                <a:solidFill>
                  <a:srgbClr val="0000FF"/>
                </a:solidFill>
                <a:hlinkClick r:id="rId4"/>
              </a:rPr>
              <a:t>SoundMeter</a:t>
            </a:r>
            <a:r>
              <a:rPr lang="en-US" u="sng" dirty="0">
                <a:solidFill>
                  <a:srgbClr val="0000FF"/>
                </a:solidFill>
                <a:hlinkClick r:id="rId4"/>
              </a:rPr>
              <a:t> </a:t>
            </a:r>
            <a:r>
              <a:rPr lang="en-US" u="sng" dirty="0" smtClean="0">
                <a:solidFill>
                  <a:srgbClr val="0000FF"/>
                </a:solidFill>
                <a:hlinkClick r:id="rId4"/>
              </a:rPr>
              <a:t>App</a:t>
            </a:r>
            <a:r>
              <a:rPr lang="en-US" u="sng" baseline="0" dirty="0">
                <a:solidFill>
                  <a:schemeClr val="tx1"/>
                </a:solidFill>
              </a:rPr>
              <a:t> </a:t>
            </a:r>
            <a:r>
              <a:rPr lang="en-US" u="sng" baseline="0" dirty="0" smtClean="0">
                <a:solidFill>
                  <a:schemeClr val="tx1"/>
                </a:solidFill>
              </a:rPr>
              <a:t>- </a:t>
            </a:r>
            <a:r>
              <a:rPr lang="en-US" sz="1200" dirty="0" smtClean="0">
                <a:solidFill>
                  <a:srgbClr val="0000CC"/>
                </a:solidFill>
              </a:rPr>
              <a:t>https://play.google.com/store/apps/details?id=com.gamebasic.decibel.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Apps for </a:t>
            </a:r>
            <a:r>
              <a:rPr lang="en-US" dirty="0" smtClean="0"/>
              <a:t>Android </a:t>
            </a:r>
            <a:r>
              <a:rPr lang="en-US" dirty="0"/>
              <a:t>devices vary in accuracy and generally are not as accurate as the iPhone app because the phone manufacturers vary. As a result, the android apps in particular work better if you install an external microphone on your phone.</a:t>
            </a:r>
          </a:p>
          <a:p>
            <a:endParaRPr lang="en-US" dirty="0"/>
          </a:p>
          <a:p>
            <a:r>
              <a:rPr lang="en-US" b="1" dirty="0"/>
              <a:t>If you have an app installed on your phone, show it to the class and demonstrate how it works by measuring the noise in the room</a:t>
            </a:r>
            <a:r>
              <a:rPr lang="en-US" b="1" dirty="0" smtClean="0"/>
              <a:t>.</a:t>
            </a:r>
          </a:p>
          <a:p>
            <a:endParaRPr lang="en-US" b="1" dirty="0"/>
          </a:p>
          <a:p>
            <a:endParaRPr lang="en-US" sz="400" dirty="0"/>
          </a:p>
          <a:p>
            <a:r>
              <a:rPr lang="en-US" b="1" dirty="0"/>
              <a:t>ASK THE CLASS:</a:t>
            </a:r>
            <a:endParaRPr lang="en-US" dirty="0"/>
          </a:p>
          <a:p>
            <a:r>
              <a:rPr lang="en-US" dirty="0"/>
              <a:t>Can you think of some ways that a noise app could be used as part of your training or on the job</a:t>
            </a:r>
            <a:r>
              <a:rPr lang="en-US" dirty="0" smtClean="0"/>
              <a:t>?</a:t>
            </a:r>
          </a:p>
          <a:p>
            <a:endParaRPr lang="en-US" dirty="0"/>
          </a:p>
          <a:p>
            <a:r>
              <a:rPr lang="en-US" b="1" dirty="0"/>
              <a:t>Write their responses on a flip chart or white board – after the class, share the ideas with CPWR’s Training Department so that the ideas can be shared with other trainers and incorporated into future versions of the training program.</a:t>
            </a:r>
            <a:endParaRPr lang="en-U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20</a:t>
            </a:fld>
            <a:endParaRPr lang="en-US" altLang="en-US" dirty="0"/>
          </a:p>
        </p:txBody>
      </p:sp>
    </p:spTree>
    <p:extLst>
      <p:ext uri="{BB962C8B-B14F-4D97-AF65-F5344CB8AC3E}">
        <p14:creationId xmlns:p14="http://schemas.microsoft.com/office/powerpoint/2010/main" val="1145104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far, we’ve discussed the risk, sources of, and how to measure noise. </a:t>
            </a:r>
          </a:p>
          <a:p>
            <a:endParaRPr lang="en-US" dirty="0"/>
          </a:p>
          <a:p>
            <a:r>
              <a:rPr lang="en-US" dirty="0"/>
              <a:t>Now we’re going to shift to ways to control construction noise.</a:t>
            </a:r>
          </a:p>
          <a:p>
            <a:endParaRPr lang="en-US" dirty="0"/>
          </a:p>
          <a:p>
            <a:r>
              <a:rPr lang="en-US" dirty="0"/>
              <a:t>This slide shows the hierarchy of controls, specific to noise.  </a:t>
            </a:r>
          </a:p>
          <a:p>
            <a:endParaRPr lang="en-US" dirty="0"/>
          </a:p>
          <a:p>
            <a:r>
              <a:rPr lang="en-US" dirty="0"/>
              <a:t>The most effective option is to eliminate the noise altogether – this may seem challenging in construction, but research on quieter equipment is moving the industry in that direction. If you can’t eliminate the noise source, then the next best option is to look for ways to reduce the noise levels.</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21</a:t>
            </a:fld>
            <a:endParaRPr lang="en-US" altLang="en-US" dirty="0"/>
          </a:p>
        </p:txBody>
      </p:sp>
    </p:spTree>
    <p:extLst>
      <p:ext uri="{BB962C8B-B14F-4D97-AF65-F5344CB8AC3E}">
        <p14:creationId xmlns:p14="http://schemas.microsoft.com/office/powerpoint/2010/main" val="141713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Engineering controls</a:t>
            </a:r>
            <a:r>
              <a:rPr lang="en-US" b="1" dirty="0"/>
              <a:t> </a:t>
            </a:r>
            <a:r>
              <a:rPr lang="en-US" dirty="0"/>
              <a:t>are considered the most effective because they get rid of the hazard at the source.</a:t>
            </a:r>
          </a:p>
          <a:p>
            <a:endParaRPr lang="en-US" dirty="0"/>
          </a:p>
          <a:p>
            <a:r>
              <a:rPr lang="en-US" dirty="0"/>
              <a:t>Examples of engineering controls would be low-noise equipment, putting barriers or enclosures around noisy equipment (such as generators), putting noise suppression devices (such as mufflers) on equipment, and making sure equipment is well maintained.</a:t>
            </a:r>
          </a:p>
          <a:p>
            <a:endParaRPr lang="en-US" dirty="0"/>
          </a:p>
          <a:p>
            <a:r>
              <a:rPr lang="en-US" dirty="0"/>
              <a:t>A recent CPWR study on drills found a significant reduction in noise just by replacing a worn drill bit with a new one. </a:t>
            </a:r>
          </a:p>
          <a:p>
            <a:endParaRPr lang="en-US" dirty="0"/>
          </a:p>
          <a:p>
            <a:r>
              <a:rPr lang="en-US" dirty="0"/>
              <a:t>Administrative controls can also help. These are policies and procedures to reduce noise by limiting workers exposure to it. Examples of administrative controls include putting up signs warning workers that noise within a specific area is hazardous, designating specific areas for performing noisy tasks – such as cutting materials with power tools, and placing loud equipment in locations where the fewest number of workers will be exposed.</a:t>
            </a:r>
          </a:p>
          <a:p>
            <a:endParaRPr lang="en-U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22</a:t>
            </a:fld>
            <a:endParaRPr lang="en-US" altLang="en-US" dirty="0"/>
          </a:p>
        </p:txBody>
      </p:sp>
    </p:spTree>
    <p:extLst>
      <p:ext uri="{BB962C8B-B14F-4D97-AF65-F5344CB8AC3E}">
        <p14:creationId xmlns:p14="http://schemas.microsoft.com/office/powerpoint/2010/main" val="1630912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6E802C95-7EE2-49DA-BEAA-5ABA3A89805E}" type="slidenum">
              <a:rPr lang="en-US" altLang="en-US" smtClean="0"/>
              <a:pPr>
                <a:spcBef>
                  <a:spcPct val="0"/>
                </a:spcBef>
              </a:pPr>
              <a:t>23</a:t>
            </a:fld>
            <a:endParaRPr lang="en-US" alt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p:spPr>
        <p:txBody>
          <a:bodyPr/>
          <a:lstStyle/>
          <a:p>
            <a:r>
              <a:rPr lang="en-US" dirty="0"/>
              <a:t>Although it is your hearing that’s at risk, it is the employer’s responsibility to take steps to protect you from exposure to dangerous noise levels.</a:t>
            </a:r>
          </a:p>
          <a:p>
            <a:endParaRPr lang="en-US" dirty="0"/>
          </a:p>
          <a:p>
            <a:r>
              <a:rPr lang="en-US" dirty="0"/>
              <a:t>Here are some steps that an employer can take to reduce their employees’ exposure to dangerous noise levels:</a:t>
            </a:r>
          </a:p>
          <a:p>
            <a:pPr marL="171686" indent="-171686">
              <a:buFont typeface="Arial" panose="020B0604020202020204" pitchFamily="34" charset="0"/>
              <a:buChar char="•"/>
            </a:pPr>
            <a:r>
              <a:rPr lang="en-US" b="1" dirty="0"/>
              <a:t>Plan:</a:t>
            </a:r>
            <a:r>
              <a:rPr lang="en-US" dirty="0"/>
              <a:t> Before the job starts, identify the noisy tasks and equipment, when and where they will be performed, and the actions that will be taken to reduce noise exposures. </a:t>
            </a:r>
          </a:p>
          <a:p>
            <a:pPr marL="171686" indent="-171686">
              <a:buFont typeface="Arial" panose="020B0604020202020204" pitchFamily="34" charset="0"/>
              <a:buChar char="•"/>
            </a:pPr>
            <a:r>
              <a:rPr lang="en-US" b="1" dirty="0"/>
              <a:t>Inspect:</a:t>
            </a:r>
            <a:r>
              <a:rPr lang="en-US" dirty="0"/>
              <a:t> Each day, do a walk-around inspection to make sure the plan is being implemented.</a:t>
            </a:r>
          </a:p>
          <a:p>
            <a:pPr marL="171686" indent="-171686">
              <a:buFont typeface="Arial" panose="020B0604020202020204" pitchFamily="34" charset="0"/>
              <a:buChar char="•"/>
            </a:pPr>
            <a:r>
              <a:rPr lang="en-US" b="1" dirty="0"/>
              <a:t>Monitor </a:t>
            </a:r>
            <a:r>
              <a:rPr lang="en-US" dirty="0"/>
              <a:t>noise levels.</a:t>
            </a:r>
          </a:p>
          <a:p>
            <a:pPr marL="171686" indent="-171686">
              <a:buFont typeface="Arial" panose="020B0604020202020204" pitchFamily="34" charset="0"/>
              <a:buChar char="•"/>
            </a:pPr>
            <a:r>
              <a:rPr lang="en-US" b="1" dirty="0"/>
              <a:t>Provide</a:t>
            </a:r>
            <a:r>
              <a:rPr lang="en-US" dirty="0"/>
              <a:t> different types of hearing protection - one size or style may not fit all workers.</a:t>
            </a:r>
          </a:p>
          <a:p>
            <a:pPr marL="171686" indent="-171686">
              <a:buFont typeface="Arial" panose="020B0604020202020204" pitchFamily="34" charset="0"/>
              <a:buChar char="•"/>
            </a:pPr>
            <a:r>
              <a:rPr lang="en-US" b="1" dirty="0"/>
              <a:t>Conduct training</a:t>
            </a:r>
            <a:r>
              <a:rPr lang="en-US" dirty="0"/>
              <a:t> on each type of hearing protection provided.</a:t>
            </a:r>
          </a:p>
        </p:txBody>
      </p:sp>
    </p:spTree>
    <p:extLst>
      <p:ext uri="{BB962C8B-B14F-4D97-AF65-F5344CB8AC3E}">
        <p14:creationId xmlns:p14="http://schemas.microsoft.com/office/powerpoint/2010/main" val="30551704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BF656A5E-2CEE-433F-901A-BB815ECCB78B}" type="slidenum">
              <a:rPr lang="en-US" altLang="en-US" smtClean="0"/>
              <a:pPr>
                <a:spcBef>
                  <a:spcPct val="0"/>
                </a:spcBef>
              </a:pPr>
              <a:t>24</a:t>
            </a:fld>
            <a:endParaRPr lang="en-US" alt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p:spPr>
        <p:txBody>
          <a:bodyPr/>
          <a:lstStyle/>
          <a:p>
            <a:r>
              <a:rPr lang="en-US" b="1" dirty="0"/>
              <a:t>If you have examples of hearing protection, hold them up as you mention each </a:t>
            </a:r>
            <a:r>
              <a:rPr lang="en-US" b="1" dirty="0" smtClean="0"/>
              <a:t>one.</a:t>
            </a:r>
          </a:p>
          <a:p>
            <a:endParaRPr lang="en-US" dirty="0"/>
          </a:p>
          <a:p>
            <a:r>
              <a:rPr lang="en-US" dirty="0"/>
              <a:t>There are several types of hearing protection:</a:t>
            </a:r>
          </a:p>
          <a:p>
            <a:pPr marL="171686" indent="-171686">
              <a:buFont typeface="Arial" panose="020B0604020202020204" pitchFamily="34" charset="0"/>
              <a:buChar char="•"/>
            </a:pPr>
            <a:r>
              <a:rPr lang="en-US" dirty="0"/>
              <a:t>Foam plugs </a:t>
            </a:r>
          </a:p>
          <a:p>
            <a:pPr marL="171686" indent="-171686">
              <a:buFont typeface="Arial" panose="020B0604020202020204" pitchFamily="34" charset="0"/>
              <a:buChar char="•"/>
            </a:pPr>
            <a:r>
              <a:rPr lang="en-US" dirty="0"/>
              <a:t>Reusable earplugs</a:t>
            </a:r>
          </a:p>
          <a:p>
            <a:pPr marL="171686" indent="-171686">
              <a:buFont typeface="Arial" panose="020B0604020202020204" pitchFamily="34" charset="0"/>
              <a:buChar char="•"/>
            </a:pPr>
            <a:r>
              <a:rPr lang="en-US" dirty="0"/>
              <a:t>Custom molded plugs</a:t>
            </a:r>
          </a:p>
          <a:p>
            <a:pPr marL="171686" indent="-171686">
              <a:buFont typeface="Arial" panose="020B0604020202020204" pitchFamily="34" charset="0"/>
              <a:buChar char="•"/>
            </a:pPr>
            <a:r>
              <a:rPr lang="en-US" dirty="0"/>
              <a:t>Banded or semi-aural </a:t>
            </a:r>
          </a:p>
          <a:p>
            <a:pPr marL="171686" indent="-171686">
              <a:buFont typeface="Arial" panose="020B0604020202020204" pitchFamily="34" charset="0"/>
              <a:buChar char="•"/>
            </a:pPr>
            <a:r>
              <a:rPr lang="en-US" dirty="0"/>
              <a:t>Earmuffs</a:t>
            </a:r>
          </a:p>
          <a:p>
            <a:pPr marL="171686" indent="-171686">
              <a:buFont typeface="Arial" panose="020B0604020202020204" pitchFamily="34" charset="0"/>
              <a:buChar char="•"/>
            </a:pPr>
            <a:endParaRPr lang="en-US" dirty="0"/>
          </a:p>
          <a:p>
            <a:r>
              <a:rPr lang="en-US" dirty="0"/>
              <a:t>OSHA requires employers to provide hearing protection at no cost to their employees.</a:t>
            </a:r>
          </a:p>
        </p:txBody>
      </p:sp>
    </p:spTree>
    <p:extLst>
      <p:ext uri="{BB962C8B-B14F-4D97-AF65-F5344CB8AC3E}">
        <p14:creationId xmlns:p14="http://schemas.microsoft.com/office/powerpoint/2010/main" val="24262168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1031"/>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EF7ACCC2-13B0-4E4F-9435-AB4445411E7C}" type="slidenum">
              <a:rPr lang="en-US" altLang="en-US" smtClean="0"/>
              <a:pPr>
                <a:spcBef>
                  <a:spcPct val="0"/>
                </a:spcBef>
              </a:pPr>
              <a:t>25</a:t>
            </a:fld>
            <a:endParaRPr lang="en-US" altLang="en-US"/>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p:spPr>
        <p:txBody>
          <a:bodyPr/>
          <a:lstStyle/>
          <a:p>
            <a:r>
              <a:rPr lang="en-US" dirty="0"/>
              <a:t>Each type of hearing protection has advantages and disadvantages.</a:t>
            </a:r>
          </a:p>
          <a:p>
            <a:endParaRPr lang="en-US" dirty="0"/>
          </a:p>
          <a:p>
            <a:r>
              <a:rPr lang="en-US" dirty="0"/>
              <a:t>Foam plugs and ear muffs provide a high level of protection and tend to be readily available. But they need to be used and maintained properly.</a:t>
            </a:r>
          </a:p>
          <a:p>
            <a:endParaRPr lang="en-US" altLang="en-US" dirty="0"/>
          </a:p>
        </p:txBody>
      </p:sp>
    </p:spTree>
    <p:extLst>
      <p:ext uri="{BB962C8B-B14F-4D97-AF65-F5344CB8AC3E}">
        <p14:creationId xmlns:p14="http://schemas.microsoft.com/office/powerpoint/2010/main" val="489184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p:spPr>
        <p:txBody>
          <a:bodyPr/>
          <a:lstStyle/>
          <a:p>
            <a:r>
              <a:rPr lang="en-US" dirty="0" smtClean="0"/>
              <a:t>The care </a:t>
            </a:r>
            <a:r>
              <a:rPr lang="en-US" dirty="0"/>
              <a:t>and maintenance of your hearing protection is critical. </a:t>
            </a:r>
            <a:r>
              <a:rPr lang="en-US" dirty="0" smtClean="0"/>
              <a:t> OSHA </a:t>
            </a:r>
            <a:r>
              <a:rPr lang="en-US" dirty="0"/>
              <a:t>requires employers to make sure hearing protection is provided and properly maintained.  </a:t>
            </a:r>
          </a:p>
          <a:p>
            <a:endParaRPr lang="en-US" dirty="0"/>
          </a:p>
          <a:p>
            <a:r>
              <a:rPr lang="en-US" dirty="0"/>
              <a:t>This slide and the next show the basic care that is needed for hearing protection. </a:t>
            </a:r>
          </a:p>
          <a:p>
            <a:pPr marL="171686" indent="-171686">
              <a:buFont typeface="Arial" panose="020B0604020202020204" pitchFamily="34" charset="0"/>
              <a:buChar char="•"/>
            </a:pPr>
            <a:r>
              <a:rPr lang="en-US" dirty="0"/>
              <a:t>Formable foam ear plugs should be replaced after each use.</a:t>
            </a:r>
          </a:p>
          <a:p>
            <a:pPr marL="171686" indent="-171686">
              <a:buFont typeface="Arial" panose="020B0604020202020204" pitchFamily="34" charset="0"/>
              <a:buChar char="•"/>
            </a:pPr>
            <a:r>
              <a:rPr lang="en-US" dirty="0"/>
              <a:t>Reusable plugs should be cleaned with soap and water and replaced when worn or damaged.</a:t>
            </a:r>
          </a:p>
          <a:p>
            <a:pPr marL="171686" indent="-171686">
              <a:buFont typeface="Arial" panose="020B0604020202020204" pitchFamily="34" charset="0"/>
              <a:buChar char="•"/>
            </a:pPr>
            <a:r>
              <a:rPr lang="en-US" dirty="0"/>
              <a:t>Custom plugs should be cleaned with mild soapy water.</a:t>
            </a:r>
          </a:p>
          <a:p>
            <a:pPr lvl="0"/>
            <a:endParaRPr lang="en-US" dirty="0"/>
          </a:p>
          <a:p>
            <a:endParaRPr lang="en-US" altLang="en-US" dirty="0"/>
          </a:p>
        </p:txBody>
      </p:sp>
      <p:sp>
        <p:nvSpPr>
          <p:cNvPr id="199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48FBF42C-5C53-4331-B1A8-FE603A4F92E3}" type="slidenum">
              <a:rPr lang="en-US" altLang="en-US" smtClean="0"/>
              <a:pPr>
                <a:spcBef>
                  <a:spcPct val="0"/>
                </a:spcBef>
              </a:pPr>
              <a:t>26</a:t>
            </a:fld>
            <a:endParaRPr lang="en-US" altLang="en-US"/>
          </a:p>
        </p:txBody>
      </p:sp>
    </p:spTree>
    <p:extLst>
      <p:ext uri="{BB962C8B-B14F-4D97-AF65-F5344CB8AC3E}">
        <p14:creationId xmlns:p14="http://schemas.microsoft.com/office/powerpoint/2010/main" val="882005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p:spPr>
        <p:txBody>
          <a:bodyPr/>
          <a:lstStyle/>
          <a:p>
            <a:r>
              <a:rPr lang="en-US" dirty="0"/>
              <a:t>Banded or semi-aural hearing protection should be cleaned and the pods (the part that goes in your ear) replaced regularly.</a:t>
            </a:r>
          </a:p>
          <a:p>
            <a:endParaRPr lang="en-US" dirty="0"/>
          </a:p>
          <a:p>
            <a:r>
              <a:rPr lang="en-US" dirty="0"/>
              <a:t>Earmuffs should be wiped down with a damp cloth – and if the cushions can be removed, they should be cleaned with soapy water. Cushions that are torn or cracked should be replaced</a:t>
            </a:r>
            <a:r>
              <a:rPr lang="en-US" dirty="0" smtClean="0"/>
              <a:t>.</a:t>
            </a:r>
          </a:p>
          <a:p>
            <a:endParaRPr lang="en-US" dirty="0"/>
          </a:p>
          <a:p>
            <a:r>
              <a:rPr lang="en-US" dirty="0" smtClean="0"/>
              <a:t>Remember, your employer must train you on ways to properly care for this equipment, and the manufacturer will also have instructions for their use.   </a:t>
            </a:r>
          </a:p>
          <a:p>
            <a:endParaRPr lang="en-US" dirty="0" smtClean="0"/>
          </a:p>
          <a:p>
            <a:r>
              <a:rPr lang="en-US" dirty="0" smtClean="0"/>
              <a:t>And ask for new hearing protection if yours is dirty or worn.</a:t>
            </a:r>
          </a:p>
          <a:p>
            <a:endParaRPr lang="en-US" dirty="0"/>
          </a:p>
        </p:txBody>
      </p:sp>
      <p:sp>
        <p:nvSpPr>
          <p:cNvPr id="2007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017CE9CC-34E8-47A9-AEBA-CCCAE4838C8F}" type="slidenum">
              <a:rPr lang="en-US" altLang="en-US" smtClean="0"/>
              <a:pPr>
                <a:spcBef>
                  <a:spcPct val="0"/>
                </a:spcBef>
              </a:pPr>
              <a:t>27</a:t>
            </a:fld>
            <a:endParaRPr lang="en-US" altLang="en-US"/>
          </a:p>
        </p:txBody>
      </p:sp>
    </p:spTree>
    <p:extLst>
      <p:ext uri="{BB962C8B-B14F-4D97-AF65-F5344CB8AC3E}">
        <p14:creationId xmlns:p14="http://schemas.microsoft.com/office/powerpoint/2010/main" val="1736285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pitchFamily="18" charset="0"/>
              </a:defRPr>
            </a:lvl1pPr>
            <a:lvl2pPr marL="714777" indent="-275037" eaLnBrk="0" hangingPunct="0">
              <a:spcBef>
                <a:spcPct val="30000"/>
              </a:spcBef>
              <a:defRPr sz="1200">
                <a:solidFill>
                  <a:schemeClr val="tx1"/>
                </a:solidFill>
                <a:latin typeface="Times" pitchFamily="18" charset="0"/>
              </a:defRPr>
            </a:lvl2pPr>
            <a:lvl3pPr marL="1101748" indent="-219070" eaLnBrk="0" hangingPunct="0">
              <a:spcBef>
                <a:spcPct val="30000"/>
              </a:spcBef>
              <a:defRPr sz="1200">
                <a:solidFill>
                  <a:schemeClr val="tx1"/>
                </a:solidFill>
                <a:latin typeface="Times" pitchFamily="18" charset="0"/>
              </a:defRPr>
            </a:lvl3pPr>
            <a:lvl4pPr marL="1543088" indent="-219070" eaLnBrk="0" hangingPunct="0">
              <a:spcBef>
                <a:spcPct val="30000"/>
              </a:spcBef>
              <a:defRPr sz="1200">
                <a:solidFill>
                  <a:schemeClr val="tx1"/>
                </a:solidFill>
                <a:latin typeface="Times" pitchFamily="18" charset="0"/>
              </a:defRPr>
            </a:lvl4pPr>
            <a:lvl5pPr marL="1982827" indent="-219070" eaLnBrk="0" hangingPunct="0">
              <a:spcBef>
                <a:spcPct val="30000"/>
              </a:spcBef>
              <a:defRPr sz="1200">
                <a:solidFill>
                  <a:schemeClr val="tx1"/>
                </a:solidFill>
                <a:latin typeface="Times" pitchFamily="18" charset="0"/>
              </a:defRPr>
            </a:lvl5pPr>
            <a:lvl6pPr marL="2443354" indent="-219070" eaLnBrk="0" fontAlgn="base" hangingPunct="0">
              <a:spcBef>
                <a:spcPct val="30000"/>
              </a:spcBef>
              <a:spcAft>
                <a:spcPct val="0"/>
              </a:spcAft>
              <a:defRPr sz="1200">
                <a:solidFill>
                  <a:schemeClr val="tx1"/>
                </a:solidFill>
                <a:latin typeface="Times" pitchFamily="18" charset="0"/>
              </a:defRPr>
            </a:lvl6pPr>
            <a:lvl7pPr marL="2903882" indent="-219070" eaLnBrk="0" fontAlgn="base" hangingPunct="0">
              <a:spcBef>
                <a:spcPct val="30000"/>
              </a:spcBef>
              <a:spcAft>
                <a:spcPct val="0"/>
              </a:spcAft>
              <a:defRPr sz="1200">
                <a:solidFill>
                  <a:schemeClr val="tx1"/>
                </a:solidFill>
                <a:latin typeface="Times" pitchFamily="18" charset="0"/>
              </a:defRPr>
            </a:lvl7pPr>
            <a:lvl8pPr marL="3364409" indent="-219070" eaLnBrk="0" fontAlgn="base" hangingPunct="0">
              <a:spcBef>
                <a:spcPct val="30000"/>
              </a:spcBef>
              <a:spcAft>
                <a:spcPct val="0"/>
              </a:spcAft>
              <a:defRPr sz="1200">
                <a:solidFill>
                  <a:schemeClr val="tx1"/>
                </a:solidFill>
                <a:latin typeface="Times" pitchFamily="18" charset="0"/>
              </a:defRPr>
            </a:lvl8pPr>
            <a:lvl9pPr marL="3824936" indent="-219070"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8CE03C0D-2DD4-456F-91B4-03E349EE8E0F}" type="slidenum">
              <a:rPr lang="en-US" altLang="en-US" smtClean="0">
                <a:latin typeface="Times New Roman" pitchFamily="18" charset="0"/>
              </a:rPr>
              <a:pPr eaLnBrk="1" hangingPunct="1">
                <a:spcBef>
                  <a:spcPct val="0"/>
                </a:spcBef>
              </a:pPr>
              <a:t>28</a:t>
            </a:fld>
            <a:endParaRPr lang="en-US" altLang="en-US">
              <a:latin typeface="Times New Roman" pitchFamily="18"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xfrm>
            <a:off x="234104" y="4421823"/>
            <a:ext cx="6554893" cy="41890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Now that you know they need to be maintained, how do you select the right hearing protection for the noise you are being exposed to?</a:t>
            </a:r>
          </a:p>
          <a:p>
            <a:endParaRPr lang="en-US" dirty="0"/>
          </a:p>
          <a:p>
            <a:r>
              <a:rPr lang="en-US" dirty="0" smtClean="0"/>
              <a:t>Hearing </a:t>
            </a:r>
            <a:r>
              <a:rPr lang="en-US" dirty="0"/>
              <a:t>protection devices are tested in a laboratory to determine how much noise they block from reaching your ears. This is called the </a:t>
            </a:r>
            <a:r>
              <a:rPr lang="en-US" b="1" dirty="0"/>
              <a:t>N</a:t>
            </a:r>
            <a:r>
              <a:rPr lang="en-US" dirty="0"/>
              <a:t>oise </a:t>
            </a:r>
            <a:r>
              <a:rPr lang="en-US" b="1" dirty="0"/>
              <a:t>R</a:t>
            </a:r>
            <a:r>
              <a:rPr lang="en-US" dirty="0"/>
              <a:t>eduction </a:t>
            </a:r>
            <a:r>
              <a:rPr lang="en-US" b="1" dirty="0"/>
              <a:t>R</a:t>
            </a:r>
            <a:r>
              <a:rPr lang="en-US" dirty="0"/>
              <a:t>ating or NRR.  The EPA requires manufacturers to list the NRR on the hearing protection device’s package.</a:t>
            </a:r>
          </a:p>
          <a:p>
            <a:endParaRPr lang="en-US" dirty="0" smtClean="0"/>
          </a:p>
          <a:p>
            <a:r>
              <a:rPr lang="en-US" dirty="0" smtClean="0"/>
              <a:t>The </a:t>
            </a:r>
            <a:r>
              <a:rPr lang="en-US" dirty="0"/>
              <a:t>higher the </a:t>
            </a:r>
            <a:r>
              <a:rPr lang="en-US" dirty="0" smtClean="0"/>
              <a:t>NRR</a:t>
            </a:r>
            <a:r>
              <a:rPr lang="en-US" dirty="0"/>
              <a:t>, the greater the protection, however, since lab conditions are not the same as workplace conditions, the actual noise reduction is at least 7 </a:t>
            </a:r>
            <a:r>
              <a:rPr lang="en-US" dirty="0" err="1"/>
              <a:t>dBA</a:t>
            </a:r>
            <a:r>
              <a:rPr lang="en-US" dirty="0"/>
              <a:t> less than the printed NRR. So if, for example, you select hearing protection with a NRR of 29, you should plan for noise reduction of 22. </a:t>
            </a:r>
          </a:p>
          <a:p>
            <a:endParaRPr lang="en-US" dirty="0"/>
          </a:p>
          <a:p>
            <a:r>
              <a:rPr lang="en-US" dirty="0"/>
              <a:t>Here’s one way to figure out how much your hearing protection is reducing your exposure. If your hearing protection’s </a:t>
            </a:r>
            <a:r>
              <a:rPr lang="en-US" dirty="0" smtClean="0"/>
              <a:t>NRR </a:t>
            </a:r>
            <a:r>
              <a:rPr lang="en-US" dirty="0"/>
              <a:t>is 33, for example.  You would subtract 7 from 33 and divide the results by 2 – so 33 minus 7 equals 26.  26 divided by 2 equals 13. Subtracting that number from your noise exposure of 95 </a:t>
            </a:r>
            <a:r>
              <a:rPr lang="en-US" dirty="0" err="1"/>
              <a:t>dBA</a:t>
            </a:r>
            <a:r>
              <a:rPr lang="en-US" dirty="0"/>
              <a:t> will let you know that your exposure with this hearing protection is 82 – below the NIOSH REL and the OSHA PEL.  </a:t>
            </a:r>
          </a:p>
          <a:p>
            <a:endParaRPr lang="en-US" dirty="0" smtClean="0"/>
          </a:p>
          <a:p>
            <a:r>
              <a:rPr lang="en-US" dirty="0" smtClean="0"/>
              <a:t>If </a:t>
            </a:r>
            <a:r>
              <a:rPr lang="en-US" dirty="0"/>
              <a:t>you do not have the hearing protection device’s packaging, ask your supervisor or employer for the NRR. Another option is to go online. You can </a:t>
            </a:r>
            <a:r>
              <a:rPr lang="en-US" dirty="0" smtClean="0"/>
              <a:t>look </a:t>
            </a:r>
            <a:r>
              <a:rPr lang="en-US" dirty="0"/>
              <a:t>up the NRR </a:t>
            </a:r>
            <a:r>
              <a:rPr lang="en-US" dirty="0" smtClean="0"/>
              <a:t>on the manufacturer’s site with the name </a:t>
            </a:r>
            <a:r>
              <a:rPr lang="en-US" dirty="0"/>
              <a:t>of the </a:t>
            </a:r>
            <a:r>
              <a:rPr lang="en-US" dirty="0" smtClean="0"/>
              <a:t>device.</a:t>
            </a:r>
            <a:endParaRPr lang="en-US" dirty="0"/>
          </a:p>
        </p:txBody>
      </p:sp>
    </p:spTree>
    <p:extLst>
      <p:ext uri="{BB962C8B-B14F-4D97-AF65-F5344CB8AC3E}">
        <p14:creationId xmlns:p14="http://schemas.microsoft.com/office/powerpoint/2010/main" val="39099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eaLnBrk="1" hangingPunct="1">
              <a:spcBef>
                <a:spcPct val="0"/>
              </a:spcBef>
            </a:pPr>
            <a:fld id="{7EE3B388-4E9A-4740-809F-9BD400572023}" type="slidenum">
              <a:rPr lang="en-US" altLang="en-US" smtClean="0">
                <a:latin typeface="Arial" charset="0"/>
                <a:cs typeface="Arial" charset="0"/>
              </a:rPr>
              <a:pPr eaLnBrk="1" hangingPunct="1">
                <a:spcBef>
                  <a:spcPct val="0"/>
                </a:spcBef>
              </a:pPr>
              <a:t>29</a:t>
            </a:fld>
            <a:endParaRPr lang="en-US" altLang="en-US">
              <a:latin typeface="Arial" charset="0"/>
              <a:cs typeface="Arial" charset="0"/>
            </a:endParaRPr>
          </a:p>
        </p:txBody>
      </p:sp>
      <p:sp>
        <p:nvSpPr>
          <p:cNvPr id="202755" name="Rectangle 2"/>
          <p:cNvSpPr>
            <a:spLocks noGrp="1" noRot="1" noChangeAspect="1" noChangeArrowheads="1" noTextEdit="1"/>
          </p:cNvSpPr>
          <p:nvPr>
            <p:ph type="sldImg"/>
          </p:nvPr>
        </p:nvSpPr>
        <p:spPr>
          <a:xfrm>
            <a:off x="1184275" y="233363"/>
            <a:ext cx="4656138" cy="3492500"/>
          </a:xfrm>
          <a:ln/>
        </p:spPr>
      </p:sp>
      <p:sp>
        <p:nvSpPr>
          <p:cNvPr id="202756" name="Rectangle 3"/>
          <p:cNvSpPr>
            <a:spLocks noGrp="1" noChangeArrowheads="1"/>
          </p:cNvSpPr>
          <p:nvPr>
            <p:ph type="body" idx="1"/>
          </p:nvPr>
        </p:nvSpPr>
        <p:spPr>
          <a:xfrm>
            <a:off x="156069" y="3816350"/>
            <a:ext cx="6784482" cy="5415174"/>
          </a:xfrm>
          <a:noFill/>
        </p:spPr>
        <p:txBody>
          <a:bodyPr/>
          <a:lstStyle/>
          <a:p>
            <a:r>
              <a:rPr lang="en-US" b="1" dirty="0"/>
              <a:t>Pass out a set of foam ear plugs to each class participant and tell them to follow your instructions.</a:t>
            </a:r>
            <a:endParaRPr lang="en-US" dirty="0"/>
          </a:p>
          <a:p>
            <a:r>
              <a:rPr lang="en-US" dirty="0"/>
              <a:t>Now let’s try to insert ear plugs correctly.  I’ll walk you through the steps so we’re all doing it together.</a:t>
            </a:r>
          </a:p>
          <a:p>
            <a:pPr marL="629518" lvl="1" indent="-171686">
              <a:buFont typeface="Arial" panose="020B0604020202020204" pitchFamily="34" charset="0"/>
              <a:buChar char="•"/>
            </a:pPr>
            <a:r>
              <a:rPr lang="en-US" dirty="0"/>
              <a:t>First roll foam plug tightly. Make sure there are no creases.</a:t>
            </a:r>
          </a:p>
          <a:p>
            <a:pPr marL="629518" lvl="1" indent="-171686">
              <a:buFont typeface="Arial" panose="020B0604020202020204" pitchFamily="34" charset="0"/>
              <a:buChar char="•"/>
            </a:pPr>
            <a:r>
              <a:rPr lang="en-US" dirty="0"/>
              <a:t>Next, pull your ear back gently at the top to straighten the ear canal. </a:t>
            </a:r>
          </a:p>
          <a:p>
            <a:pPr marL="629518" lvl="1" indent="-171686">
              <a:buFont typeface="Arial" panose="020B0604020202020204" pitchFamily="34" charset="0"/>
              <a:buChar char="•"/>
            </a:pPr>
            <a:r>
              <a:rPr lang="en-US" dirty="0"/>
              <a:t>Insert the plug.</a:t>
            </a:r>
          </a:p>
          <a:p>
            <a:pPr marL="629518" lvl="1" indent="-171686">
              <a:buFont typeface="Arial" panose="020B0604020202020204" pitchFamily="34" charset="0"/>
              <a:buChar char="•"/>
            </a:pPr>
            <a:r>
              <a:rPr lang="en-US" dirty="0"/>
              <a:t>Release your ear while holding the plug for 20-30 seconds. It will expand to the shape of your ear canal. </a:t>
            </a:r>
          </a:p>
          <a:p>
            <a:pPr marL="629518" lvl="1" indent="-171686">
              <a:buFont typeface="Arial" panose="020B0604020202020204" pitchFamily="34" charset="0"/>
              <a:buChar char="•"/>
            </a:pPr>
            <a:r>
              <a:rPr lang="en-US" dirty="0"/>
              <a:t>When plug has expanded, tug on it gently to see if it is secure.</a:t>
            </a:r>
          </a:p>
          <a:p>
            <a:r>
              <a:rPr lang="en-US" dirty="0"/>
              <a:t>Now let’s do our other ear.  Remember: </a:t>
            </a:r>
          </a:p>
          <a:p>
            <a:pPr marL="629518" lvl="1" indent="-171686">
              <a:buFont typeface="Arial" panose="020B0604020202020204" pitchFamily="34" charset="0"/>
              <a:buChar char="•"/>
            </a:pPr>
            <a:r>
              <a:rPr lang="en-US" dirty="0"/>
              <a:t>First roll foam plug tightly. Make sure there are no creases.</a:t>
            </a:r>
          </a:p>
          <a:p>
            <a:pPr marL="629518" lvl="1" indent="-171686">
              <a:buFont typeface="Arial" panose="020B0604020202020204" pitchFamily="34" charset="0"/>
              <a:buChar char="•"/>
            </a:pPr>
            <a:r>
              <a:rPr lang="en-US" dirty="0"/>
              <a:t>Next, pull your ear back gently at the top to straighten the ear canal. </a:t>
            </a:r>
          </a:p>
          <a:p>
            <a:pPr marL="629518" lvl="1" indent="-171686">
              <a:buFont typeface="Arial" panose="020B0604020202020204" pitchFamily="34" charset="0"/>
              <a:buChar char="•"/>
            </a:pPr>
            <a:r>
              <a:rPr lang="en-US" dirty="0"/>
              <a:t>Insert the plug.</a:t>
            </a:r>
          </a:p>
          <a:p>
            <a:pPr marL="629518" lvl="1" indent="-171686">
              <a:buFont typeface="Arial" panose="020B0604020202020204" pitchFamily="34" charset="0"/>
              <a:buChar char="•"/>
            </a:pPr>
            <a:r>
              <a:rPr lang="en-US" dirty="0"/>
              <a:t>Release your ear while holding the plug for 20-30 seconds. It will expand to the shape of your ear canal. </a:t>
            </a:r>
          </a:p>
          <a:p>
            <a:pPr marL="629518" lvl="1" indent="-171686">
              <a:buFont typeface="Arial" panose="020B0604020202020204" pitchFamily="34" charset="0"/>
              <a:buChar char="•"/>
            </a:pPr>
            <a:r>
              <a:rPr lang="en-US" dirty="0"/>
              <a:t>When plug has expanded, tug on it gently to see if it is secure.</a:t>
            </a:r>
          </a:p>
          <a:p>
            <a:r>
              <a:rPr lang="en-US" u="sng" dirty="0"/>
              <a:t>Check the fit</a:t>
            </a:r>
            <a:r>
              <a:rPr lang="en-US" dirty="0"/>
              <a:t> when you're all done. Cup your hands firmly over your ears and release.</a:t>
            </a:r>
          </a:p>
          <a:p>
            <a:r>
              <a:rPr lang="en-US" b="1" dirty="0"/>
              <a:t>TELL THE CLASS:</a:t>
            </a:r>
            <a:endParaRPr lang="en-US" dirty="0"/>
          </a:p>
          <a:p>
            <a:r>
              <a:rPr lang="en-US" dirty="0"/>
              <a:t>You can take them out now.</a:t>
            </a:r>
          </a:p>
          <a:p>
            <a:endParaRPr lang="en-US" sz="800" dirty="0"/>
          </a:p>
          <a:p>
            <a:r>
              <a:rPr lang="en-US" dirty="0" smtClean="0"/>
              <a:t>When </a:t>
            </a:r>
            <a:r>
              <a:rPr lang="en-US" dirty="0"/>
              <a:t>you did that last step, the earplugs should have been blocking enough noise so that covering your ears with your hands resulted in no significant change in noise level.</a:t>
            </a:r>
          </a:p>
          <a:p>
            <a:endParaRPr lang="en-US" sz="800" dirty="0"/>
          </a:p>
          <a:p>
            <a:r>
              <a:rPr lang="en-US" dirty="0" smtClean="0"/>
              <a:t>Don’t </a:t>
            </a:r>
            <a:r>
              <a:rPr lang="en-US" dirty="0"/>
              <a:t>hesitate to ask me or another instructor how to insert them properly – I guarantee you – we didn’t all do it right the first time. </a:t>
            </a:r>
          </a:p>
          <a:p>
            <a:endParaRPr lang="en-US" sz="800" b="1" dirty="0"/>
          </a:p>
          <a:p>
            <a:r>
              <a:rPr lang="en-US" b="1" dirty="0" smtClean="0"/>
              <a:t>Give </a:t>
            </a:r>
            <a:r>
              <a:rPr lang="en-US" b="1" dirty="0"/>
              <a:t>all participants a copy of handout “Steps for Inserting Ear Plugs.”</a:t>
            </a:r>
            <a:endParaRPr lang="en-US" dirty="0"/>
          </a:p>
          <a:p>
            <a:r>
              <a:rPr lang="en-US" dirty="0"/>
              <a:t>This handout includes the steps for proper use of ear plugs and the link to the video we watched. I’d encourage you to retry inserting the ear plugs until you’re comfortable that you understand how to do it properly.</a:t>
            </a:r>
          </a:p>
        </p:txBody>
      </p:sp>
    </p:spTree>
    <p:extLst>
      <p:ext uri="{BB962C8B-B14F-4D97-AF65-F5344CB8AC3E}">
        <p14:creationId xmlns:p14="http://schemas.microsoft.com/office/powerpoint/2010/main" val="146378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expect by the end of this presentation each of you will be able to:</a:t>
            </a:r>
          </a:p>
          <a:p>
            <a:endParaRPr lang="en-US" dirty="0"/>
          </a:p>
          <a:p>
            <a:pPr lvl="1" eaLnBrk="0" fontAlgn="base" hangingPunct="0"/>
            <a:r>
              <a:rPr lang="en-US" dirty="0"/>
              <a:t>Explain why noise and hearing loss is an important issue for construction workers</a:t>
            </a:r>
          </a:p>
          <a:p>
            <a:pPr lvl="1" eaLnBrk="0" fontAlgn="base" hangingPunct="0"/>
            <a:endParaRPr lang="en-US" dirty="0"/>
          </a:p>
          <a:p>
            <a:pPr lvl="1" eaLnBrk="0" fontAlgn="base" hangingPunct="0"/>
            <a:r>
              <a:rPr lang="en-US" dirty="0"/>
              <a:t>Recognize the signs and effects of hearing loss and tinnitus</a:t>
            </a:r>
          </a:p>
          <a:p>
            <a:pPr lvl="1" eaLnBrk="0" fontAlgn="base" hangingPunct="0"/>
            <a:endParaRPr lang="en-US" dirty="0" smtClean="0">
              <a:effectLst/>
            </a:endParaRPr>
          </a:p>
          <a:p>
            <a:pPr lvl="1"/>
            <a:r>
              <a:rPr lang="en-US" dirty="0"/>
              <a:t>Identify hazardous noise, types of noise, and common noise sources</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a:t>
            </a:fld>
            <a:endParaRPr lang="en-US" altLang="en-US" dirty="0"/>
          </a:p>
        </p:txBody>
      </p:sp>
    </p:spTree>
    <p:extLst>
      <p:ext uri="{BB962C8B-B14F-4D97-AF65-F5344CB8AC3E}">
        <p14:creationId xmlns:p14="http://schemas.microsoft.com/office/powerpoint/2010/main" val="3733884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recap – today we covered the risk for hearing loss, sources of noise, how to measure noise levels and control exposures, hearing protection devices, and real life lessons. </a:t>
            </a:r>
          </a:p>
          <a:p>
            <a:endParaRPr lang="en-US" dirty="0"/>
          </a:p>
          <a:p>
            <a:r>
              <a:rPr lang="en-US" b="1" dirty="0"/>
              <a:t>If you decide to use any of the optional handouts, distribute them now and tell the class to use them as reminders of what they learned: “The pros and cons of different types of hearing protection;” “When to use hearing protection;” and the “Noise and Hearing Loss Hazard Alert Card.”</a:t>
            </a:r>
          </a:p>
          <a:p>
            <a:endParaRPr lang="en-US" dirty="0"/>
          </a:p>
          <a:p>
            <a:r>
              <a:rPr lang="en-US" dirty="0"/>
              <a:t>Does anyone have any final questions or comments?</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30</a:t>
            </a:fld>
            <a:endParaRPr lang="en-US" altLang="en-US" dirty="0"/>
          </a:p>
        </p:txBody>
      </p:sp>
    </p:spTree>
    <p:extLst>
      <p:ext uri="{BB962C8B-B14F-4D97-AF65-F5344CB8AC3E}">
        <p14:creationId xmlns:p14="http://schemas.microsoft.com/office/powerpoint/2010/main" val="9185115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Instructor Note – bring this slide up and leave on the screen for a few minutes.</a:t>
            </a:r>
          </a:p>
          <a:p>
            <a:endParaRPr lang="en-US" dirty="0"/>
          </a:p>
          <a:p>
            <a:r>
              <a:rPr lang="en-US" dirty="0"/>
              <a:t>Before we close, I just want to note that many of the materials for this module were adapted from a training program produced by the State Building and Construction Trades Council of California (under an OSHA Susan Harwood Grant -SH-26283-SH4) and used with their permission.</a:t>
            </a:r>
          </a:p>
          <a:p>
            <a:endParaRPr lang="en-US" dirty="0"/>
          </a:p>
          <a:p>
            <a:r>
              <a:rPr lang="en-US" dirty="0"/>
              <a:t>The “Are You Talking To Me?” audio tapes and exercise were developed by and used with the permission of: Dr. Robert M. Ghent and Brad K. Witt of Honeywell Safety Products, San Diego, CA. </a:t>
            </a:r>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31</a:t>
            </a:fld>
            <a:endParaRPr lang="en-US" altLang="en-US" dirty="0"/>
          </a:p>
        </p:txBody>
      </p:sp>
    </p:spTree>
    <p:extLst>
      <p:ext uri="{BB962C8B-B14F-4D97-AF65-F5344CB8AC3E}">
        <p14:creationId xmlns:p14="http://schemas.microsoft.com/office/powerpoint/2010/main" val="4120650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r>
              <a:rPr lang="en-US" dirty="0"/>
              <a:t>Know how to measure noise using common indicators and free mobile applications (apps)</a:t>
            </a:r>
          </a:p>
          <a:p>
            <a:pPr lvl="0" eaLnBrk="0" fontAlgn="base" hangingPunct="0"/>
            <a:endParaRPr lang="en-US" dirty="0" smtClean="0">
              <a:effectLst/>
            </a:endParaRPr>
          </a:p>
          <a:p>
            <a:pPr lvl="0" eaLnBrk="0" fontAlgn="base" hangingPunct="0"/>
            <a:r>
              <a:rPr lang="en-US" dirty="0"/>
              <a:t>Describe several ways to control noise exposure</a:t>
            </a:r>
            <a:r>
              <a:rPr lang="en-US" dirty="0" smtClean="0">
                <a:effectLst/>
              </a:rPr>
              <a:t> </a:t>
            </a:r>
          </a:p>
          <a:p>
            <a:pPr lvl="0" eaLnBrk="0" fontAlgn="base" hangingPunct="0"/>
            <a:endParaRPr lang="en-US" dirty="0" smtClean="0">
              <a:effectLst/>
            </a:endParaRPr>
          </a:p>
          <a:p>
            <a:pPr lvl="0" eaLnBrk="0" fontAlgn="base" hangingPunct="0"/>
            <a:r>
              <a:rPr lang="en-US" dirty="0"/>
              <a:t>Understand the different types of hearing protection devices used in construction and how to use them correctly</a:t>
            </a:r>
            <a:r>
              <a:rPr lang="en-US" dirty="0" smtClean="0">
                <a:effectLst/>
              </a:rPr>
              <a:t> </a:t>
            </a:r>
          </a:p>
          <a:p>
            <a:endParaRPr lang="en-US"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4</a:t>
            </a:fld>
            <a:endParaRPr lang="en-US" altLang="en-US" dirty="0"/>
          </a:p>
        </p:txBody>
      </p:sp>
    </p:spTree>
    <p:extLst>
      <p:ext uri="{BB962C8B-B14F-4D97-AF65-F5344CB8AC3E}">
        <p14:creationId xmlns:p14="http://schemas.microsoft.com/office/powerpoint/2010/main" val="3733884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p:spPr>
        <p:txBody>
          <a:bodyPr/>
          <a:lstStyle/>
          <a:p>
            <a:r>
              <a:rPr lang="en-US" dirty="0"/>
              <a:t>Many construction workers lose their hearing at a young age; it is not just a problem for older workers.</a:t>
            </a:r>
          </a:p>
          <a:p>
            <a:r>
              <a:rPr lang="en-US" dirty="0"/>
              <a:t> </a:t>
            </a:r>
          </a:p>
          <a:p>
            <a:r>
              <a:rPr lang="en-US" dirty="0"/>
              <a:t>In fact, construction workers experience hearing loss at a younger age than the general population. According to NIOSH, the average 25-year-old construction worker has the hearing of a 50-year old person.</a:t>
            </a:r>
          </a:p>
          <a:p>
            <a:endParaRPr lang="en-US" dirty="0"/>
          </a:p>
          <a:p>
            <a:r>
              <a:rPr lang="en-US" dirty="0"/>
              <a:t>Too often construction workers think that too much noise is just part of the job and nothing can be done about it. This is not the case and that’s why it’s important to know when noise levels are dangerous and what can be done to control the noise level and protect your hearing.  </a:t>
            </a:r>
          </a:p>
        </p:txBody>
      </p:sp>
      <p:sp>
        <p:nvSpPr>
          <p:cNvPr id="166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EFA66D0A-3577-4D72-9E6E-A4DA8C4D7857}" type="slidenum">
              <a:rPr lang="en-US" altLang="en-US" smtClean="0"/>
              <a:pPr>
                <a:spcBef>
                  <a:spcPct val="0"/>
                </a:spcBef>
              </a:pPr>
              <a:t>5</a:t>
            </a:fld>
            <a:endParaRPr lang="en-US" altLang="en-US"/>
          </a:p>
        </p:txBody>
      </p:sp>
    </p:spTree>
    <p:extLst>
      <p:ext uri="{BB962C8B-B14F-4D97-AF65-F5344CB8AC3E}">
        <p14:creationId xmlns:p14="http://schemas.microsoft.com/office/powerpoint/2010/main" val="313632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p:spPr>
        <p:txBody>
          <a:bodyPr/>
          <a:lstStyle/>
          <a:p>
            <a:r>
              <a:rPr lang="en-US" b="1" dirty="0"/>
              <a:t>Read each item on the slide. After each item, ask the class to make a note to themselves if they have experienced it. </a:t>
            </a:r>
            <a:endParaRPr lang="en-US" dirty="0"/>
          </a:p>
          <a:p>
            <a:r>
              <a:rPr lang="en-US" b="1" dirty="0"/>
              <a:t> </a:t>
            </a:r>
            <a:endParaRPr lang="en-US" dirty="0"/>
          </a:p>
          <a:p>
            <a:r>
              <a:rPr lang="en-US" b="1" dirty="0"/>
              <a:t>After you read all of them</a:t>
            </a:r>
            <a:endParaRPr lang="en-US" dirty="0"/>
          </a:p>
          <a:p>
            <a:r>
              <a:rPr lang="en-US" b="1" dirty="0"/>
              <a:t> </a:t>
            </a:r>
            <a:endParaRPr lang="en-US" dirty="0"/>
          </a:p>
          <a:p>
            <a:r>
              <a:rPr lang="en-US" b="1" dirty="0"/>
              <a:t>TELL THE CLASS:</a:t>
            </a:r>
            <a:endParaRPr lang="en-US" dirty="0"/>
          </a:p>
          <a:p>
            <a:r>
              <a:rPr lang="en-US" dirty="0"/>
              <a:t>These are all symptoms of hearing loss. Hearing loss occurs gradually over time so you won’t notice small changes or loss in hearing immediately. </a:t>
            </a:r>
          </a:p>
        </p:txBody>
      </p:sp>
      <p:sp>
        <p:nvSpPr>
          <p:cNvPr id="1751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B5BA1E67-B56D-4F64-8193-AE63028D3D6A}" type="slidenum">
              <a:rPr lang="en-US" altLang="en-US" smtClean="0"/>
              <a:pPr>
                <a:spcBef>
                  <a:spcPct val="0"/>
                </a:spcBef>
              </a:pPr>
              <a:t>6</a:t>
            </a:fld>
            <a:endParaRPr lang="en-US" altLang="en-US"/>
          </a:p>
        </p:txBody>
      </p:sp>
    </p:spTree>
    <p:extLst>
      <p:ext uri="{BB962C8B-B14F-4D97-AF65-F5344CB8AC3E}">
        <p14:creationId xmlns:p14="http://schemas.microsoft.com/office/powerpoint/2010/main" val="258158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p:spPr>
        <p:txBody>
          <a:bodyPr/>
          <a:lstStyle/>
          <a:p>
            <a:r>
              <a:rPr lang="en-US" dirty="0"/>
              <a:t>The last item on the previous slide is a sign of tinnitus (pronounced either </a:t>
            </a:r>
            <a:r>
              <a:rPr lang="en-US" dirty="0" err="1"/>
              <a:t>ti</a:t>
            </a:r>
            <a:r>
              <a:rPr lang="en-US" dirty="0"/>
              <a:t>-NIGHT-us or TIN-</a:t>
            </a:r>
            <a:r>
              <a:rPr lang="en-US" dirty="0" err="1"/>
              <a:t>i</a:t>
            </a:r>
            <a:r>
              <a:rPr lang="en-US" dirty="0"/>
              <a:t>-</a:t>
            </a:r>
            <a:r>
              <a:rPr lang="en-US" dirty="0" err="1"/>
              <a:t>tus</a:t>
            </a:r>
            <a:r>
              <a:rPr lang="en-US" dirty="0"/>
              <a:t>.)</a:t>
            </a:r>
          </a:p>
          <a:p>
            <a:endParaRPr lang="en-US" dirty="0"/>
          </a:p>
          <a:p>
            <a:r>
              <a:rPr lang="en-US" dirty="0"/>
              <a:t>In addition to a ringing sound, tinnitus can sound like a hissing, buzzing, roaring, chirping, or whistling sound. It is a sign that something is wrong in the auditory system, which includes the ear, the auditory nerve that connects the inner ear to the brain, and the parts of the brain that process sound.</a:t>
            </a:r>
          </a:p>
          <a:p>
            <a:endParaRPr lang="en-US" dirty="0"/>
          </a:p>
          <a:p>
            <a:r>
              <a:rPr lang="en-US" dirty="0"/>
              <a:t>Tinnitus can be caused by noise-induced hearing loss, and some health conditions, including ear and sinus infections, brain tumors, and certain medications and drugs.</a:t>
            </a:r>
          </a:p>
          <a:p>
            <a:r>
              <a:rPr lang="en-US" dirty="0"/>
              <a:t>The American Tinnitus Association (ATA) estimates over 50 million Americans experience tinnitus. Of these, 12 million have tinnitus severe enough to seek medical attention and approximately 2 million people are so debilitated they cannot function at a normal level on a day-to-day basis.</a:t>
            </a:r>
          </a:p>
          <a:p>
            <a:endParaRPr lang="en-US" dirty="0"/>
          </a:p>
          <a:p>
            <a:r>
              <a:rPr lang="en-US" dirty="0"/>
              <a:t>Nothing can be done to fix your hearing once it is permanently damaged – but the good news is that noise-induced hearing loss is preventable.</a:t>
            </a:r>
          </a:p>
          <a:p>
            <a:endParaRPr lang="en-US" altLang="en-US" dirty="0"/>
          </a:p>
        </p:txBody>
      </p:sp>
      <p:sp>
        <p:nvSpPr>
          <p:cNvPr id="17613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pitchFamily="18" charset="0"/>
              </a:defRPr>
            </a:lvl1pPr>
            <a:lvl2pPr marL="757952" indent="-291027" eaLnBrk="0" hangingPunct="0">
              <a:spcBef>
                <a:spcPct val="30000"/>
              </a:spcBef>
              <a:defRPr sz="1200">
                <a:solidFill>
                  <a:schemeClr val="tx1"/>
                </a:solidFill>
                <a:latin typeface="Times" pitchFamily="18" charset="0"/>
              </a:defRPr>
            </a:lvl2pPr>
            <a:lvl3pPr marL="1165710" indent="-231863" eaLnBrk="0" hangingPunct="0">
              <a:spcBef>
                <a:spcPct val="30000"/>
              </a:spcBef>
              <a:defRPr sz="1200">
                <a:solidFill>
                  <a:schemeClr val="tx1"/>
                </a:solidFill>
                <a:latin typeface="Times" pitchFamily="18" charset="0"/>
              </a:defRPr>
            </a:lvl3pPr>
            <a:lvl4pPr marL="1632634" indent="-231863" eaLnBrk="0" hangingPunct="0">
              <a:spcBef>
                <a:spcPct val="30000"/>
              </a:spcBef>
              <a:defRPr sz="1200">
                <a:solidFill>
                  <a:schemeClr val="tx1"/>
                </a:solidFill>
                <a:latin typeface="Times" pitchFamily="18" charset="0"/>
              </a:defRPr>
            </a:lvl4pPr>
            <a:lvl5pPr marL="2097959" indent="-231863" eaLnBrk="0" hangingPunct="0">
              <a:spcBef>
                <a:spcPct val="30000"/>
              </a:spcBef>
              <a:defRPr sz="1200">
                <a:solidFill>
                  <a:schemeClr val="tx1"/>
                </a:solidFill>
                <a:latin typeface="Times" pitchFamily="18" charset="0"/>
              </a:defRPr>
            </a:lvl5pPr>
            <a:lvl6pPr marL="2558486" indent="-231863" eaLnBrk="0" fontAlgn="base" hangingPunct="0">
              <a:spcBef>
                <a:spcPct val="30000"/>
              </a:spcBef>
              <a:spcAft>
                <a:spcPct val="0"/>
              </a:spcAft>
              <a:defRPr sz="1200">
                <a:solidFill>
                  <a:schemeClr val="tx1"/>
                </a:solidFill>
                <a:latin typeface="Times" pitchFamily="18" charset="0"/>
              </a:defRPr>
            </a:lvl6pPr>
            <a:lvl7pPr marL="3019013" indent="-231863" eaLnBrk="0" fontAlgn="base" hangingPunct="0">
              <a:spcBef>
                <a:spcPct val="30000"/>
              </a:spcBef>
              <a:spcAft>
                <a:spcPct val="0"/>
              </a:spcAft>
              <a:defRPr sz="1200">
                <a:solidFill>
                  <a:schemeClr val="tx1"/>
                </a:solidFill>
                <a:latin typeface="Times" pitchFamily="18" charset="0"/>
              </a:defRPr>
            </a:lvl7pPr>
            <a:lvl8pPr marL="3479541" indent="-231863" eaLnBrk="0" fontAlgn="base" hangingPunct="0">
              <a:spcBef>
                <a:spcPct val="30000"/>
              </a:spcBef>
              <a:spcAft>
                <a:spcPct val="0"/>
              </a:spcAft>
              <a:defRPr sz="1200">
                <a:solidFill>
                  <a:schemeClr val="tx1"/>
                </a:solidFill>
                <a:latin typeface="Times" pitchFamily="18" charset="0"/>
              </a:defRPr>
            </a:lvl8pPr>
            <a:lvl9pPr marL="3940068" indent="-231863" eaLnBrk="0" fontAlgn="base" hangingPunct="0">
              <a:spcBef>
                <a:spcPct val="30000"/>
              </a:spcBef>
              <a:spcAft>
                <a:spcPct val="0"/>
              </a:spcAft>
              <a:defRPr sz="1200">
                <a:solidFill>
                  <a:schemeClr val="tx1"/>
                </a:solidFill>
                <a:latin typeface="Times" pitchFamily="18" charset="0"/>
              </a:defRPr>
            </a:lvl9pPr>
          </a:lstStyle>
          <a:p>
            <a:pPr>
              <a:spcBef>
                <a:spcPct val="0"/>
              </a:spcBef>
            </a:pPr>
            <a:fld id="{8B6D6C98-EA76-4944-A406-D53F0B45C397}" type="slidenum">
              <a:rPr lang="en-US" altLang="en-US" smtClean="0"/>
              <a:pPr>
                <a:spcBef>
                  <a:spcPct val="0"/>
                </a:spcBef>
              </a:pPr>
              <a:t>7</a:t>
            </a:fld>
            <a:endParaRPr lang="en-US" altLang="en-US"/>
          </a:p>
        </p:txBody>
      </p:sp>
    </p:spTree>
    <p:extLst>
      <p:ext uri="{BB962C8B-B14F-4D97-AF65-F5344CB8AC3E}">
        <p14:creationId xmlns:p14="http://schemas.microsoft.com/office/powerpoint/2010/main" val="66211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233363"/>
            <a:ext cx="4344987" cy="3257550"/>
          </a:xfrm>
        </p:spPr>
      </p:sp>
      <p:sp>
        <p:nvSpPr>
          <p:cNvPr id="3" name="Notes Placeholder 2"/>
          <p:cNvSpPr>
            <a:spLocks noGrp="1"/>
          </p:cNvSpPr>
          <p:nvPr>
            <p:ph type="body" idx="1"/>
          </p:nvPr>
        </p:nvSpPr>
        <p:spPr>
          <a:xfrm>
            <a:off x="390172" y="3490913"/>
            <a:ext cx="6320790" cy="5507884"/>
          </a:xfrm>
        </p:spPr>
        <p:txBody>
          <a:bodyPr/>
          <a:lstStyle/>
          <a:p>
            <a:r>
              <a:rPr lang="en-US" dirty="0"/>
              <a:t>When you work in construction, you are exposed to noise created by the work you’re doing and noise created by other work on the jobsite. </a:t>
            </a:r>
          </a:p>
          <a:p>
            <a:r>
              <a:rPr lang="en-US" dirty="0"/>
              <a:t>Being able to hear what’s going on around you has a direct impact on your safety and your life.</a:t>
            </a:r>
          </a:p>
          <a:p>
            <a:r>
              <a:rPr lang="en-US" dirty="0"/>
              <a:t>Let’s do a listening activity that will help us experience what it’s like not to be able to hear.</a:t>
            </a:r>
          </a:p>
          <a:p>
            <a:r>
              <a:rPr lang="en-US" b="1" dirty="0"/>
              <a:t>Hand out a copy of the worksheet – Are you talking to me? (“Are You Talking to Me? Worksheet) to each participant</a:t>
            </a:r>
            <a:r>
              <a:rPr lang="en-US" b="1" dirty="0" smtClean="0"/>
              <a:t>.</a:t>
            </a:r>
            <a:endParaRPr lang="en-US" dirty="0"/>
          </a:p>
          <a:p>
            <a:r>
              <a:rPr lang="en-US" b="1" dirty="0"/>
              <a:t>TELL THE CLASS:</a:t>
            </a:r>
            <a:endParaRPr lang="en-US" dirty="0"/>
          </a:p>
          <a:p>
            <a:r>
              <a:rPr lang="en-US" dirty="0"/>
              <a:t>We’re going to go through </a:t>
            </a:r>
            <a:r>
              <a:rPr lang="en-US" dirty="0" smtClean="0"/>
              <a:t>three </a:t>
            </a:r>
            <a:r>
              <a:rPr lang="en-US" dirty="0"/>
              <a:t>hearing exercises – there’s a column for each on your worksheet. For each one, I’m going to play an audio file. Each audio file has 10 words in it. As you listen – try to write down each word that you can hear in the correct column of your worksheet. Feel free to make a guess. At the end of this exercise, we will see how many we got correct.</a:t>
            </a:r>
          </a:p>
          <a:p>
            <a:r>
              <a:rPr lang="en-US" dirty="0"/>
              <a:t>I’m not going to collect the worksheets. The worksheets are so that you can keep track of what you hear for our discussion</a:t>
            </a:r>
            <a:r>
              <a:rPr lang="en-US" dirty="0" smtClean="0"/>
              <a:t>.</a:t>
            </a:r>
          </a:p>
          <a:p>
            <a:endParaRPr lang="en-US" dirty="0"/>
          </a:p>
          <a:p>
            <a:r>
              <a:rPr lang="en-US" b="1" dirty="0"/>
              <a:t>ADDITIONAL INSTRUCTOR NOTES</a:t>
            </a:r>
            <a:endParaRPr lang="en-US" dirty="0"/>
          </a:p>
          <a:p>
            <a:r>
              <a:rPr lang="en-US" sz="1100" b="1" dirty="0"/>
              <a:t>Slides 9-11 contain audio files. </a:t>
            </a:r>
            <a:endParaRPr lang="en-US" sz="1100" dirty="0"/>
          </a:p>
          <a:p>
            <a:r>
              <a:rPr lang="en-US" sz="1100" b="1" dirty="0"/>
              <a:t>Play each of the audio files. At the end, show the slide that lists all of the words in the order they were said in the audio files and ask the class to check it against their worksheet. </a:t>
            </a:r>
            <a:endParaRPr lang="en-US" sz="1100" dirty="0"/>
          </a:p>
          <a:p>
            <a:r>
              <a:rPr lang="en-US" sz="1100" b="1" dirty="0"/>
              <a:t>The files include 10 words that are repeated. The ten words were picked to include a wide variety of speech sounds, but with particular emphasis on sounds that can be significantly affected by hearing loss.</a:t>
            </a:r>
            <a:endParaRPr lang="en-US" sz="1100" dirty="0"/>
          </a:p>
          <a:p>
            <a:pPr lvl="0"/>
            <a:r>
              <a:rPr lang="en-US" sz="1100" b="1" dirty="0"/>
              <a:t>The first file simulates what it would be like to have </a:t>
            </a:r>
            <a:r>
              <a:rPr lang="en-US" sz="1100" b="1" u="sng" dirty="0"/>
              <a:t>severe</a:t>
            </a:r>
            <a:r>
              <a:rPr lang="en-US" sz="1100" b="1" dirty="0"/>
              <a:t> hearing loss on a construction site. </a:t>
            </a:r>
            <a:endParaRPr lang="en-US" sz="1100" dirty="0"/>
          </a:p>
          <a:p>
            <a:pPr lvl="0"/>
            <a:r>
              <a:rPr lang="en-US" sz="1100" b="1" dirty="0"/>
              <a:t>The second file simulates what it would be like to have </a:t>
            </a:r>
            <a:r>
              <a:rPr lang="en-US" sz="1100" b="1" u="sng" dirty="0"/>
              <a:t>mild</a:t>
            </a:r>
            <a:r>
              <a:rPr lang="en-US" sz="1100" b="1" dirty="0"/>
              <a:t> hearing loss on a construction site. </a:t>
            </a:r>
            <a:endParaRPr lang="en-US" sz="1100" dirty="0"/>
          </a:p>
          <a:p>
            <a:pPr lvl="0"/>
            <a:r>
              <a:rPr lang="en-US" sz="1100" b="1" dirty="0"/>
              <a:t>The third file simulates what it is like to hear the words with </a:t>
            </a:r>
            <a:r>
              <a:rPr lang="en-US" sz="1100" b="1" u="sng" dirty="0"/>
              <a:t>normal</a:t>
            </a:r>
            <a:r>
              <a:rPr lang="en-US" sz="1100" b="1" dirty="0"/>
              <a:t> hearing on a construction site. </a:t>
            </a:r>
            <a:endParaRPr lang="en-US" sz="1100" b="1" dirty="0" smtClean="0"/>
          </a:p>
          <a:p>
            <a:pPr lvl="0"/>
            <a:endParaRPr lang="en-US" sz="1100" dirty="0"/>
          </a:p>
          <a:p>
            <a:r>
              <a:rPr lang="en-US" sz="900" b="1" i="1" u="sng" dirty="0"/>
              <a:t>Used by permission from Dr. Robert M. Ghent and Brad K. Witt of Honeywell Safety Products, San Diego, CA. The hearing loss simulations were applied using  the CDC/NIOSH Hearing Loss Simulator at </a:t>
            </a:r>
            <a:r>
              <a:rPr lang="en-US" sz="900" b="1" i="1" u="sng" dirty="0">
                <a:hlinkClick r:id="rId3"/>
              </a:rPr>
              <a:t>http://</a:t>
            </a:r>
            <a:r>
              <a:rPr lang="en-US" sz="900" b="1" i="1" u="sng" dirty="0" smtClean="0">
                <a:hlinkClick r:id="rId3"/>
              </a:rPr>
              <a:t>www.cdc.gov/niosh/mining/works/coversheet1820.html</a:t>
            </a:r>
            <a:r>
              <a:rPr lang="en-US" sz="900" b="1" i="1" u="sng" dirty="0"/>
              <a:t>. The original speech materials were developed and produced by Dr. Richard W. Harris, Dr. Ron W. Channel, and Dr. Shawn </a:t>
            </a:r>
            <a:r>
              <a:rPr lang="en-US" sz="900" b="1" i="1" u="sng" dirty="0" err="1"/>
              <a:t>Nissen</a:t>
            </a:r>
            <a:r>
              <a:rPr lang="en-US" sz="900" b="1" i="1" u="sng" dirty="0"/>
              <a:t>, Department of Communication Disorders, Brigham Young University. </a:t>
            </a:r>
            <a:endParaRPr lang="en-US" sz="900" dirty="0"/>
          </a:p>
        </p:txBody>
      </p:sp>
      <p:sp>
        <p:nvSpPr>
          <p:cNvPr id="4" name="Slide Number Placeholder 3"/>
          <p:cNvSpPr>
            <a:spLocks noGrp="1"/>
          </p:cNvSpPr>
          <p:nvPr>
            <p:ph type="sldNum" sz="quarter" idx="10"/>
          </p:nvPr>
        </p:nvSpPr>
        <p:spPr/>
        <p:txBody>
          <a:bodyPr/>
          <a:lstStyle/>
          <a:p>
            <a:pPr>
              <a:defRPr/>
            </a:pPr>
            <a:fld id="{05BC6C48-EC53-4EBF-9E7F-E1F5BF5EB399}" type="slidenum">
              <a:rPr lang="en-US" altLang="en-US" smtClean="0"/>
              <a:pPr>
                <a:defRPr/>
              </a:pPr>
              <a:t>8</a:t>
            </a:fld>
            <a:endParaRPr lang="en-US" altLang="en-US" dirty="0"/>
          </a:p>
        </p:txBody>
      </p:sp>
    </p:spTree>
    <p:extLst>
      <p:ext uri="{BB962C8B-B14F-4D97-AF65-F5344CB8AC3E}">
        <p14:creationId xmlns:p14="http://schemas.microsoft.com/office/powerpoint/2010/main" val="70812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the first audio file. You’re going to fill in the first column.  As you hear words, write them down in the order that you hear them – don’t wait until the audio ends. </a:t>
            </a:r>
          </a:p>
          <a:p>
            <a:endParaRPr lang="en-US" dirty="0"/>
          </a:p>
          <a:p>
            <a:r>
              <a:rPr lang="en-US" b="1" dirty="0"/>
              <a:t>Play the audio file by clicking the sound image or play button on the screen.  </a:t>
            </a:r>
          </a:p>
          <a:p>
            <a:endParaRPr lang="en-US" dirty="0"/>
          </a:p>
          <a:p>
            <a:r>
              <a:rPr lang="en-US" b="1" dirty="0"/>
              <a:t>After the audio file finishes: </a:t>
            </a:r>
          </a:p>
          <a:p>
            <a:endParaRPr lang="en-US" dirty="0"/>
          </a:p>
          <a:p>
            <a:r>
              <a:rPr lang="en-US" b="1" dirty="0"/>
              <a:t>ASK THE CLASS: </a:t>
            </a:r>
          </a:p>
          <a:p>
            <a:endParaRPr lang="en-US" dirty="0"/>
          </a:p>
          <a:p>
            <a:r>
              <a:rPr lang="en-US" dirty="0"/>
              <a:t>Was it easy to make out the words? What level of hearing loss do you think this represents? </a:t>
            </a:r>
          </a:p>
          <a:p>
            <a:endParaRPr lang="en-US" dirty="0"/>
          </a:p>
          <a:p>
            <a:r>
              <a:rPr lang="en-US" b="1" dirty="0"/>
              <a:t>Give the class a few minutes to respond then.</a:t>
            </a:r>
          </a:p>
          <a:p>
            <a:endParaRPr lang="en-US" dirty="0"/>
          </a:p>
          <a:p>
            <a:r>
              <a:rPr lang="en-US" b="1" dirty="0"/>
              <a:t>TELL THE CLASS: </a:t>
            </a:r>
            <a:endParaRPr lang="en-US" dirty="0"/>
          </a:p>
          <a:p>
            <a:r>
              <a:rPr lang="en-US" dirty="0"/>
              <a:t>This audio was an example of </a:t>
            </a:r>
            <a:r>
              <a:rPr lang="en-US" u="sng" dirty="0"/>
              <a:t>severe</a:t>
            </a:r>
            <a:r>
              <a:rPr lang="en-US" dirty="0"/>
              <a:t> hearing loss with a man saying 10 words overtop background noise from a construction site.  </a:t>
            </a:r>
          </a:p>
        </p:txBody>
      </p:sp>
      <p:sp>
        <p:nvSpPr>
          <p:cNvPr id="4" name="Slide Number Placeholder 3"/>
          <p:cNvSpPr>
            <a:spLocks noGrp="1"/>
          </p:cNvSpPr>
          <p:nvPr>
            <p:ph type="sldNum" sz="quarter" idx="10"/>
          </p:nvPr>
        </p:nvSpPr>
        <p:spPr/>
        <p:txBody>
          <a:bodyPr/>
          <a:lstStyle/>
          <a:p>
            <a:fld id="{BF5720C6-5805-439E-A5C8-65ECED0102C9}" type="slidenum">
              <a:rPr lang="en-US" smtClean="0"/>
              <a:t>9</a:t>
            </a:fld>
            <a:endParaRPr lang="en-US"/>
          </a:p>
        </p:txBody>
      </p:sp>
    </p:spTree>
    <p:extLst>
      <p:ext uri="{BB962C8B-B14F-4D97-AF65-F5344CB8AC3E}">
        <p14:creationId xmlns:p14="http://schemas.microsoft.com/office/powerpoint/2010/main" val="1459777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D85D23-1E85-4027-9060-5CC0EE78C834}"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419343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85D23-1E85-4027-9060-5CC0EE78C834}"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1345843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85D23-1E85-4027-9060-5CC0EE78C834}"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414195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AE54C1E-A528-4CA8-9307-D2CD983707CB}" type="datetime1">
              <a:rPr lang="en-US" altLang="en-US"/>
              <a:pPr>
                <a:defRPr/>
              </a:pPr>
              <a:t>1/8/2020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65010B-77D5-4AEC-976C-490177789995}" type="slidenum">
              <a:rPr lang="en-US" altLang="en-US"/>
              <a:pPr>
                <a:defRPr/>
              </a:pPr>
              <a:t>‹#›</a:t>
            </a:fld>
            <a:endParaRPr lang="en-US" altLang="en-US" dirty="0"/>
          </a:p>
        </p:txBody>
      </p:sp>
    </p:spTree>
    <p:extLst>
      <p:ext uri="{BB962C8B-B14F-4D97-AF65-F5344CB8AC3E}">
        <p14:creationId xmlns:p14="http://schemas.microsoft.com/office/powerpoint/2010/main" val="1048480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BD6D66C0-0527-49B3-A753-BC39624967FD}" type="datetime1">
              <a:rPr lang="en-US" altLang="en-US"/>
              <a:pPr>
                <a:defRPr/>
              </a:pPr>
              <a:t>1/8/2020</a:t>
            </a:fld>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9FE539-FEE1-4B15-B333-6D89F86C47CE}" type="slidenum">
              <a:rPr lang="en-US" altLang="en-US"/>
              <a:pPr>
                <a:defRPr/>
              </a:pPr>
              <a:t>‹#›</a:t>
            </a:fld>
            <a:endParaRPr lang="en-US" altLang="en-US" dirty="0"/>
          </a:p>
        </p:txBody>
      </p:sp>
    </p:spTree>
    <p:extLst>
      <p:ext uri="{BB962C8B-B14F-4D97-AF65-F5344CB8AC3E}">
        <p14:creationId xmlns:p14="http://schemas.microsoft.com/office/powerpoint/2010/main" val="1170983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fld id="{004095BE-4BC2-4CAA-8116-313D3B93BBB4}" type="datetime1">
              <a:rPr lang="en-US" altLang="en-US"/>
              <a:pPr>
                <a:defRPr/>
              </a:pPr>
              <a:t>1/8/2020</a:t>
            </a:fld>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2A18F8-232F-4BB3-BE63-6721F274A5AD}" type="slidenum">
              <a:rPr lang="en-US" altLang="en-US"/>
              <a:pPr>
                <a:defRPr/>
              </a:pPr>
              <a:t>‹#›</a:t>
            </a:fld>
            <a:endParaRPr lang="en-US" altLang="en-US" dirty="0"/>
          </a:p>
        </p:txBody>
      </p:sp>
    </p:spTree>
    <p:extLst>
      <p:ext uri="{BB962C8B-B14F-4D97-AF65-F5344CB8AC3E}">
        <p14:creationId xmlns:p14="http://schemas.microsoft.com/office/powerpoint/2010/main" val="730801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D85D23-1E85-4027-9060-5CC0EE78C834}"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117408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D85D23-1E85-4027-9060-5CC0EE78C834}" type="datetimeFigureOut">
              <a:rPr lang="en-US" smtClean="0"/>
              <a:t>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1010025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D85D23-1E85-4027-9060-5CC0EE78C834}"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2050567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D85D23-1E85-4027-9060-5CC0EE78C834}" type="datetimeFigureOut">
              <a:rPr lang="en-US" smtClean="0"/>
              <a:t>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2071821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D85D23-1E85-4027-9060-5CC0EE78C834}" type="datetimeFigureOut">
              <a:rPr lang="en-US" smtClean="0"/>
              <a:t>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171096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85D23-1E85-4027-9060-5CC0EE78C834}" type="datetimeFigureOut">
              <a:rPr lang="en-US" smtClean="0"/>
              <a:t>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187655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85D23-1E85-4027-9060-5CC0EE78C834}"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285096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D85D23-1E85-4027-9060-5CC0EE78C834}" type="datetimeFigureOut">
              <a:rPr lang="en-US" smtClean="0"/>
              <a:t>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F81AC1-03FE-45A6-9F5E-7DF73351E0C5}" type="slidenum">
              <a:rPr lang="en-US" smtClean="0"/>
              <a:t>‹#›</a:t>
            </a:fld>
            <a:endParaRPr lang="en-US"/>
          </a:p>
        </p:txBody>
      </p:sp>
    </p:spTree>
    <p:extLst>
      <p:ext uri="{BB962C8B-B14F-4D97-AF65-F5344CB8AC3E}">
        <p14:creationId xmlns:p14="http://schemas.microsoft.com/office/powerpoint/2010/main" val="3823111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85D23-1E85-4027-9060-5CC0EE78C834}" type="datetimeFigureOut">
              <a:rPr lang="en-US" smtClean="0"/>
              <a:t>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F81AC1-03FE-45A6-9F5E-7DF73351E0C5}" type="slidenum">
              <a:rPr lang="en-US" smtClean="0"/>
              <a:t>‹#›</a:t>
            </a:fld>
            <a:endParaRPr lang="en-US"/>
          </a:p>
        </p:txBody>
      </p:sp>
    </p:spTree>
    <p:extLst>
      <p:ext uri="{BB962C8B-B14F-4D97-AF65-F5344CB8AC3E}">
        <p14:creationId xmlns:p14="http://schemas.microsoft.com/office/powerpoint/2010/main" val="420533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dc.gov/niosh/topics/noise/noise_level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hyperlink" Target="https://play.google.com/store/apps/details?id=com.gamebasic.decibel"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hyperlink" Target="https://www.cdc.gov/niosh/topics/noise/app.html"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091392"/>
            <a:ext cx="9130144" cy="2308324"/>
          </a:xfrm>
          <a:prstGeom prst="rect">
            <a:avLst/>
          </a:prstGeom>
          <a:solidFill>
            <a:srgbClr val="C00000"/>
          </a:solidFill>
        </p:spPr>
        <p:txBody>
          <a:bodyPr wrap="square">
            <a:spAutoFit/>
          </a:bodyPr>
          <a:lstStyle/>
          <a:p>
            <a:pPr algn="ctr" defTabSz="457200" fontAlgn="auto">
              <a:spcBef>
                <a:spcPts val="0"/>
              </a:spcBef>
              <a:spcAft>
                <a:spcPts val="0"/>
              </a:spcAft>
              <a:defRPr/>
            </a:pPr>
            <a:r>
              <a:rPr lang="en-US" sz="72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Construction Noise</a:t>
            </a:r>
          </a:p>
          <a:p>
            <a:pPr algn="ctr" defTabSz="457200" fontAlgn="auto">
              <a:spcBef>
                <a:spcPts val="0"/>
              </a:spcBef>
              <a:spcAft>
                <a:spcPts val="0"/>
              </a:spcAft>
              <a:defRPr/>
            </a:pPr>
            <a:r>
              <a:rPr lang="en-US" sz="72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&amp;</a:t>
            </a:r>
          </a:p>
          <a:p>
            <a:pPr algn="ctr" defTabSz="457200" fontAlgn="auto">
              <a:spcBef>
                <a:spcPts val="0"/>
              </a:spcBef>
              <a:spcAft>
                <a:spcPts val="0"/>
              </a:spcAft>
              <a:defRPr/>
            </a:pPr>
            <a:r>
              <a:rPr lang="en-US" sz="7200" b="1" baseline="-3000" dirty="0">
                <a:solidFill>
                  <a:prstClr val="white"/>
                </a:solidFill>
                <a:effectLst>
                  <a:outerShdw blurRad="50800" dist="38100" dir="2700000" algn="tl" rotWithShape="0">
                    <a:srgbClr val="000000">
                      <a:alpha val="43000"/>
                    </a:srgbClr>
                  </a:outerShdw>
                </a:effectLst>
                <a:latin typeface="Arial Narrow"/>
                <a:ea typeface="Arial" pitchFamily="-110" charset="0"/>
                <a:cs typeface="Arial Narrow"/>
              </a:rPr>
              <a:t>Hearing Loss Prevention</a:t>
            </a:r>
            <a:endParaRPr lang="en-US" sz="7200" b="1" cap="small" baseline="-3000" dirty="0">
              <a:solidFill>
                <a:prstClr val="white"/>
              </a:solidFill>
              <a:latin typeface="Arial Narrow"/>
              <a:ea typeface="Arial Narrow" pitchFamily="-110" charset="0"/>
              <a:cs typeface="Arial Narrow"/>
            </a:endParaRPr>
          </a:p>
        </p:txBody>
      </p:sp>
      <p:sp>
        <p:nvSpPr>
          <p:cNvPr id="3" name="Subtitle 2"/>
          <p:cNvSpPr>
            <a:spLocks noGrp="1"/>
          </p:cNvSpPr>
          <p:nvPr>
            <p:ph type="subTitle" idx="1"/>
          </p:nvPr>
        </p:nvSpPr>
        <p:spPr>
          <a:xfrm>
            <a:off x="239712" y="6324600"/>
            <a:ext cx="3738909" cy="533400"/>
          </a:xfrm>
        </p:spPr>
        <p:txBody>
          <a:bodyPr/>
          <a:lstStyle/>
          <a:p>
            <a:pPr algn="l"/>
            <a:r>
              <a:rPr lang="en-US" sz="2400" b="1" dirty="0" smtClean="0">
                <a:solidFill>
                  <a:schemeClr val="tx1"/>
                </a:solidFill>
              </a:rPr>
              <a:t>30 Minute Elective Module</a:t>
            </a:r>
            <a:endParaRPr lang="en-US" sz="2400" b="1" dirty="0">
              <a:solidFill>
                <a:schemeClr val="tx1"/>
              </a:solidFill>
            </a:endParaRPr>
          </a:p>
        </p:txBody>
      </p:sp>
      <p:sp>
        <p:nvSpPr>
          <p:cNvPr id="1003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16902A76-D0FC-435E-8609-09DD0B46C04F}" type="slidenum">
              <a:rPr lang="en-US" altLang="en-US" sz="1400" smtClean="0">
                <a:solidFill>
                  <a:prstClr val="white"/>
                </a:solidFill>
                <a:latin typeface="Arial" charset="0"/>
                <a:cs typeface="Arial" charset="0"/>
              </a:rPr>
              <a:pPr eaLnBrk="1" hangingPunct="1">
                <a:spcBef>
                  <a:spcPct val="0"/>
                </a:spcBef>
                <a:buFontTx/>
                <a:buNone/>
              </a:pPr>
              <a:t>1</a:t>
            </a:fld>
            <a:endParaRPr lang="en-US" altLang="en-US" sz="1400" dirty="0">
              <a:solidFill>
                <a:prstClr val="white"/>
              </a:solidFill>
              <a:latin typeface="Arial" charset="0"/>
              <a:cs typeface="Arial" charset="0"/>
            </a:endParaRPr>
          </a:p>
        </p:txBody>
      </p:sp>
      <p:pic>
        <p:nvPicPr>
          <p:cNvPr id="142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6195679"/>
            <a:ext cx="4939144" cy="646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0433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030" y="383406"/>
            <a:ext cx="4752975" cy="618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419600" y="1066800"/>
            <a:ext cx="1066800" cy="5029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7416" y="6335498"/>
            <a:ext cx="8839200" cy="261610"/>
          </a:xfrm>
          <a:prstGeom prst="rect">
            <a:avLst/>
          </a:prstGeom>
          <a:noFill/>
        </p:spPr>
        <p:txBody>
          <a:bodyPr wrap="square" rtlCol="0">
            <a:spAutoFit/>
          </a:bodyPr>
          <a:lstStyle/>
          <a:p>
            <a:pPr algn="ctr"/>
            <a:r>
              <a:rPr lang="en-US" sz="1100" dirty="0" smtClean="0"/>
              <a:t>Developed </a:t>
            </a:r>
            <a:r>
              <a:rPr lang="en-US" sz="1100" dirty="0"/>
              <a:t>by and used with the permission of Dr. Robert M. Ghent and Brad K. Witt of Honeywell Safety Products, San Diego, CA.</a:t>
            </a:r>
          </a:p>
        </p:txBody>
      </p:sp>
      <p:pic>
        <p:nvPicPr>
          <p:cNvPr id="8" name="Male Eng Noise Mild.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648200" y="3019926"/>
            <a:ext cx="609600" cy="609600"/>
          </a:xfrm>
          <a:prstGeom prst="rect">
            <a:avLst/>
          </a:prstGeom>
        </p:spPr>
      </p:pic>
      <p:sp>
        <p:nvSpPr>
          <p:cNvPr id="11"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10</a:t>
            </a:fld>
            <a:endParaRPr lang="en-US" altLang="en-US" sz="1400" dirty="0"/>
          </a:p>
        </p:txBody>
      </p:sp>
    </p:spTree>
    <p:extLst>
      <p:ext uri="{BB962C8B-B14F-4D97-AF65-F5344CB8AC3E}">
        <p14:creationId xmlns:p14="http://schemas.microsoft.com/office/powerpoint/2010/main" val="8264185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66"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030" y="383406"/>
            <a:ext cx="4752975" cy="618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10200" y="1088571"/>
            <a:ext cx="990600" cy="50292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4918" y="6433810"/>
            <a:ext cx="8839200" cy="261610"/>
          </a:xfrm>
          <a:prstGeom prst="rect">
            <a:avLst/>
          </a:prstGeom>
          <a:noFill/>
        </p:spPr>
        <p:txBody>
          <a:bodyPr wrap="square" rtlCol="0">
            <a:spAutoFit/>
          </a:bodyPr>
          <a:lstStyle/>
          <a:p>
            <a:pPr algn="ctr"/>
            <a:r>
              <a:rPr lang="en-US" sz="1100" dirty="0" smtClean="0"/>
              <a:t>Developed </a:t>
            </a:r>
            <a:r>
              <a:rPr lang="en-US" sz="1100" dirty="0"/>
              <a:t>by and used with the permission of Dr. Robert M. Ghent and Brad K. Witt of Honeywell Safety Products, San Diego, CA.</a:t>
            </a:r>
          </a:p>
        </p:txBody>
      </p:sp>
      <p:pic>
        <p:nvPicPr>
          <p:cNvPr id="8" name="Male Eng Noise No H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00700" y="3172326"/>
            <a:ext cx="609600" cy="609600"/>
          </a:xfrm>
          <a:prstGeom prst="rect">
            <a:avLst/>
          </a:prstGeom>
        </p:spPr>
      </p:pic>
      <p:sp>
        <p:nvSpPr>
          <p:cNvPr id="10"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11</a:t>
            </a:fld>
            <a:endParaRPr lang="en-US" altLang="en-US" sz="1400" dirty="0"/>
          </a:p>
        </p:txBody>
      </p:sp>
    </p:spTree>
    <p:extLst>
      <p:ext uri="{BB962C8B-B14F-4D97-AF65-F5344CB8AC3E}">
        <p14:creationId xmlns:p14="http://schemas.microsoft.com/office/powerpoint/2010/main" val="1273818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51"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txBox="1">
            <a:spLocks/>
          </p:cNvSpPr>
          <p:nvPr/>
        </p:nvSpPr>
        <p:spPr>
          <a:xfrm>
            <a:off x="7010400" y="2286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12</a:t>
            </a:fld>
            <a:endParaRPr lang="en-US" alt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753997579"/>
              </p:ext>
            </p:extLst>
          </p:nvPr>
        </p:nvGraphicFramePr>
        <p:xfrm>
          <a:off x="929148" y="561770"/>
          <a:ext cx="7452852" cy="5610432"/>
        </p:xfrm>
        <a:graphic>
          <a:graphicData uri="http://schemas.openxmlformats.org/drawingml/2006/table">
            <a:tbl>
              <a:tblPr firstRow="1" bandRow="1">
                <a:tableStyleId>{5940675A-B579-460E-94D1-54222C63F5DA}</a:tableStyleId>
              </a:tblPr>
              <a:tblGrid>
                <a:gridCol w="1863213"/>
                <a:gridCol w="1863213"/>
                <a:gridCol w="1863213"/>
                <a:gridCol w="1863213"/>
              </a:tblGrid>
              <a:tr h="462186">
                <a:tc rowSpan="2">
                  <a:txBody>
                    <a:bodyPr/>
                    <a:lstStyle/>
                    <a:p>
                      <a:pPr algn="ctr"/>
                      <a:endParaRPr lang="en-US" dirty="0"/>
                    </a:p>
                  </a:txBody>
                  <a:tcPr>
                    <a:solidFill>
                      <a:schemeClr val="bg1">
                        <a:lumMod val="85000"/>
                      </a:schemeClr>
                    </a:solidFill>
                  </a:tcPr>
                </a:tc>
                <a:tc gridSpan="3">
                  <a:txBody>
                    <a:bodyPr/>
                    <a:lstStyle/>
                    <a:p>
                      <a:pPr algn="ctr"/>
                      <a:r>
                        <a:rPr lang="en-US" dirty="0" smtClean="0"/>
                        <a:t>Exercises</a:t>
                      </a:r>
                      <a:endParaRPr lang="en-US" dirty="0"/>
                    </a:p>
                  </a:txBody>
                  <a:tcPr/>
                </a:tc>
                <a:tc hMerge="1">
                  <a:txBody>
                    <a:bodyPr/>
                    <a:lstStyle/>
                    <a:p>
                      <a:endParaRPr lang="en-US"/>
                    </a:p>
                  </a:txBody>
                  <a:tcPr/>
                </a:tc>
                <a:tc hMerge="1">
                  <a:txBody>
                    <a:bodyPr/>
                    <a:lstStyle/>
                    <a:p>
                      <a:endParaRPr lang="en-US" dirty="0"/>
                    </a:p>
                  </a:txBody>
                  <a:tcPr/>
                </a:tc>
              </a:tr>
              <a:tr h="462186">
                <a:tc vMerge="1">
                  <a:txBody>
                    <a:bodyPr/>
                    <a:lstStyle/>
                    <a:p>
                      <a:endParaRPr lang="en-US"/>
                    </a:p>
                  </a:txBody>
                  <a:tcPr/>
                </a:tc>
                <a:tc>
                  <a:txBody>
                    <a:bodyPr/>
                    <a:lstStyle/>
                    <a:p>
                      <a:pPr algn="l"/>
                      <a:r>
                        <a:rPr lang="en-US" dirty="0" smtClean="0"/>
                        <a:t>1</a:t>
                      </a:r>
                      <a:endParaRPr lang="en-US" dirty="0"/>
                    </a:p>
                  </a:txBody>
                  <a:tcPr/>
                </a:tc>
                <a:tc>
                  <a:txBody>
                    <a:bodyPr/>
                    <a:lstStyle/>
                    <a:p>
                      <a:pPr algn="l"/>
                      <a:r>
                        <a:rPr lang="en-US" dirty="0" smtClean="0"/>
                        <a:t>2</a:t>
                      </a:r>
                      <a:endParaRPr lang="en-US" dirty="0"/>
                    </a:p>
                  </a:txBody>
                  <a:tcPr/>
                </a:tc>
                <a:tc>
                  <a:txBody>
                    <a:bodyPr/>
                    <a:lstStyle/>
                    <a:p>
                      <a:pPr algn="l"/>
                      <a:r>
                        <a:rPr lang="en-US" dirty="0" smtClean="0"/>
                        <a:t>3</a:t>
                      </a:r>
                      <a:endParaRPr lang="en-US" dirty="0"/>
                    </a:p>
                  </a:txBody>
                  <a:tcPr/>
                </a:tc>
              </a:tr>
              <a:tr h="468606">
                <a:tc>
                  <a:txBody>
                    <a:bodyPr/>
                    <a:lstStyle/>
                    <a:p>
                      <a:r>
                        <a:rPr lang="en-US" dirty="0" smtClean="0"/>
                        <a:t>Word 1</a:t>
                      </a:r>
                      <a:endParaRPr lang="en-US" dirty="0"/>
                    </a:p>
                  </a:txBody>
                  <a:tcPr/>
                </a:tc>
                <a:tc>
                  <a:txBody>
                    <a:bodyPr/>
                    <a:lstStyle/>
                    <a:p>
                      <a:r>
                        <a:rPr lang="en-US" dirty="0" smtClean="0"/>
                        <a:t>Star</a:t>
                      </a:r>
                      <a:endParaRPr lang="en-US" dirty="0"/>
                    </a:p>
                  </a:txBody>
                  <a:tcPr/>
                </a:tc>
                <a:tc>
                  <a:txBody>
                    <a:bodyPr/>
                    <a:lstStyle/>
                    <a:p>
                      <a:r>
                        <a:rPr lang="en-US" dirty="0" smtClean="0"/>
                        <a:t>Star</a:t>
                      </a:r>
                      <a:endParaRPr lang="en-US" dirty="0"/>
                    </a:p>
                  </a:txBody>
                  <a:tcPr/>
                </a:tc>
                <a:tc>
                  <a:txBody>
                    <a:bodyPr/>
                    <a:lstStyle/>
                    <a:p>
                      <a:r>
                        <a:rPr lang="en-US" dirty="0" smtClean="0"/>
                        <a:t>Star</a:t>
                      </a:r>
                      <a:endParaRPr lang="en-US" dirty="0"/>
                    </a:p>
                  </a:txBody>
                  <a:tcPr/>
                </a:tc>
              </a:tr>
              <a:tr h="468606">
                <a:tc>
                  <a:txBody>
                    <a:bodyPr/>
                    <a:lstStyle/>
                    <a:p>
                      <a:r>
                        <a:rPr lang="en-US" dirty="0" smtClean="0"/>
                        <a:t>Word</a:t>
                      </a:r>
                      <a:r>
                        <a:rPr lang="en-US" baseline="0" dirty="0" smtClean="0"/>
                        <a:t> 2</a:t>
                      </a:r>
                      <a:endParaRPr lang="en-US" dirty="0"/>
                    </a:p>
                  </a:txBody>
                  <a:tcPr/>
                </a:tc>
                <a:tc>
                  <a:txBody>
                    <a:bodyPr/>
                    <a:lstStyle/>
                    <a:p>
                      <a:r>
                        <a:rPr lang="en-US" dirty="0" smtClean="0"/>
                        <a:t>Few</a:t>
                      </a:r>
                      <a:endParaRPr lang="en-US" dirty="0"/>
                    </a:p>
                  </a:txBody>
                  <a:tcPr/>
                </a:tc>
                <a:tc>
                  <a:txBody>
                    <a:bodyPr/>
                    <a:lstStyle/>
                    <a:p>
                      <a:r>
                        <a:rPr lang="en-US" dirty="0" smtClean="0"/>
                        <a:t>Few</a:t>
                      </a:r>
                      <a:endParaRPr lang="en-US" dirty="0"/>
                    </a:p>
                  </a:txBody>
                  <a:tcPr/>
                </a:tc>
                <a:tc>
                  <a:txBody>
                    <a:bodyPr/>
                    <a:lstStyle/>
                    <a:p>
                      <a:r>
                        <a:rPr lang="en-US" dirty="0" smtClean="0"/>
                        <a:t>Few</a:t>
                      </a:r>
                      <a:endParaRPr lang="en-US" dirty="0"/>
                    </a:p>
                  </a:txBody>
                  <a:tcPr/>
                </a:tc>
              </a:tr>
              <a:tr h="468606">
                <a:tc>
                  <a:txBody>
                    <a:bodyPr/>
                    <a:lstStyle/>
                    <a:p>
                      <a:r>
                        <a:rPr lang="en-US" dirty="0" smtClean="0"/>
                        <a:t>Word 3</a:t>
                      </a:r>
                      <a:endParaRPr lang="en-US" dirty="0"/>
                    </a:p>
                  </a:txBody>
                  <a:tcPr/>
                </a:tc>
                <a:tc>
                  <a:txBody>
                    <a:bodyPr/>
                    <a:lstStyle/>
                    <a:p>
                      <a:r>
                        <a:rPr lang="en-US" dirty="0" smtClean="0"/>
                        <a:t>Bathe</a:t>
                      </a:r>
                      <a:endParaRPr lang="en-US" dirty="0"/>
                    </a:p>
                  </a:txBody>
                  <a:tcPr/>
                </a:tc>
                <a:tc>
                  <a:txBody>
                    <a:bodyPr/>
                    <a:lstStyle/>
                    <a:p>
                      <a:r>
                        <a:rPr lang="en-US" dirty="0" smtClean="0"/>
                        <a:t>Bathe</a:t>
                      </a:r>
                      <a:endParaRPr lang="en-US" dirty="0"/>
                    </a:p>
                  </a:txBody>
                  <a:tcPr/>
                </a:tc>
                <a:tc>
                  <a:txBody>
                    <a:bodyPr/>
                    <a:lstStyle/>
                    <a:p>
                      <a:r>
                        <a:rPr lang="en-US" dirty="0" smtClean="0"/>
                        <a:t>Bathe</a:t>
                      </a:r>
                      <a:endParaRPr lang="en-US" dirty="0"/>
                    </a:p>
                  </a:txBody>
                  <a:tcPr/>
                </a:tc>
              </a:tr>
              <a:tr h="468606">
                <a:tc>
                  <a:txBody>
                    <a:bodyPr/>
                    <a:lstStyle/>
                    <a:p>
                      <a:r>
                        <a:rPr lang="en-US" dirty="0" smtClean="0"/>
                        <a:t>Word 4</a:t>
                      </a:r>
                      <a:endParaRPr lang="en-US" dirty="0"/>
                    </a:p>
                  </a:txBody>
                  <a:tcPr/>
                </a:tc>
                <a:tc>
                  <a:txBody>
                    <a:bodyPr/>
                    <a:lstStyle/>
                    <a:p>
                      <a:r>
                        <a:rPr lang="en-US" dirty="0" smtClean="0"/>
                        <a:t>Cap</a:t>
                      </a:r>
                      <a:endParaRPr lang="en-US" dirty="0"/>
                    </a:p>
                  </a:txBody>
                  <a:tcPr/>
                </a:tc>
                <a:tc>
                  <a:txBody>
                    <a:bodyPr/>
                    <a:lstStyle/>
                    <a:p>
                      <a:r>
                        <a:rPr lang="en-US" dirty="0" smtClean="0"/>
                        <a:t>Cap</a:t>
                      </a:r>
                      <a:endParaRPr lang="en-US" dirty="0"/>
                    </a:p>
                  </a:txBody>
                  <a:tcPr/>
                </a:tc>
                <a:tc>
                  <a:txBody>
                    <a:bodyPr/>
                    <a:lstStyle/>
                    <a:p>
                      <a:r>
                        <a:rPr lang="en-US" dirty="0" smtClean="0"/>
                        <a:t>Cap</a:t>
                      </a:r>
                      <a:endParaRPr lang="en-US" dirty="0"/>
                    </a:p>
                  </a:txBody>
                  <a:tcPr/>
                </a:tc>
              </a:tr>
              <a:tr h="468606">
                <a:tc>
                  <a:txBody>
                    <a:bodyPr/>
                    <a:lstStyle/>
                    <a:p>
                      <a:r>
                        <a:rPr lang="en-US" dirty="0" smtClean="0"/>
                        <a:t>Word</a:t>
                      </a:r>
                      <a:r>
                        <a:rPr lang="en-US" baseline="0" dirty="0" smtClean="0"/>
                        <a:t> 5</a:t>
                      </a:r>
                      <a:endParaRPr lang="en-US" dirty="0"/>
                    </a:p>
                  </a:txBody>
                  <a:tcPr/>
                </a:tc>
                <a:tc>
                  <a:txBody>
                    <a:bodyPr/>
                    <a:lstStyle/>
                    <a:p>
                      <a:r>
                        <a:rPr lang="en-US" dirty="0" smtClean="0"/>
                        <a:t>West</a:t>
                      </a:r>
                      <a:endParaRPr lang="en-US" dirty="0"/>
                    </a:p>
                  </a:txBody>
                  <a:tcPr/>
                </a:tc>
                <a:tc>
                  <a:txBody>
                    <a:bodyPr/>
                    <a:lstStyle/>
                    <a:p>
                      <a:r>
                        <a:rPr lang="en-US" dirty="0" smtClean="0"/>
                        <a:t>West</a:t>
                      </a:r>
                      <a:endParaRPr lang="en-US" dirty="0"/>
                    </a:p>
                  </a:txBody>
                  <a:tcPr/>
                </a:tc>
                <a:tc>
                  <a:txBody>
                    <a:bodyPr/>
                    <a:lstStyle/>
                    <a:p>
                      <a:r>
                        <a:rPr lang="en-US" dirty="0" smtClean="0"/>
                        <a:t>West</a:t>
                      </a:r>
                      <a:endParaRPr lang="en-US" dirty="0"/>
                    </a:p>
                  </a:txBody>
                  <a:tcPr/>
                </a:tc>
              </a:tr>
              <a:tr h="468606">
                <a:tc>
                  <a:txBody>
                    <a:bodyPr/>
                    <a:lstStyle/>
                    <a:p>
                      <a:r>
                        <a:rPr lang="en-US" dirty="0" smtClean="0"/>
                        <a:t>Word 6</a:t>
                      </a:r>
                      <a:endParaRPr lang="en-US" dirty="0"/>
                    </a:p>
                  </a:txBody>
                  <a:tcPr/>
                </a:tc>
                <a:tc>
                  <a:txBody>
                    <a:bodyPr/>
                    <a:lstStyle/>
                    <a:p>
                      <a:r>
                        <a:rPr lang="en-US" dirty="0" smtClean="0"/>
                        <a:t>Thin</a:t>
                      </a:r>
                      <a:endParaRPr lang="en-US" dirty="0"/>
                    </a:p>
                  </a:txBody>
                  <a:tcPr/>
                </a:tc>
                <a:tc>
                  <a:txBody>
                    <a:bodyPr/>
                    <a:lstStyle/>
                    <a:p>
                      <a:r>
                        <a:rPr lang="en-US" dirty="0" smtClean="0"/>
                        <a:t>Thin</a:t>
                      </a:r>
                      <a:endParaRPr lang="en-US" dirty="0"/>
                    </a:p>
                  </a:txBody>
                  <a:tcPr/>
                </a:tc>
                <a:tc>
                  <a:txBody>
                    <a:bodyPr/>
                    <a:lstStyle/>
                    <a:p>
                      <a:r>
                        <a:rPr lang="en-US" dirty="0" smtClean="0"/>
                        <a:t>Thin</a:t>
                      </a:r>
                      <a:endParaRPr lang="en-US" dirty="0"/>
                    </a:p>
                  </a:txBody>
                  <a:tcPr/>
                </a:tc>
              </a:tr>
              <a:tr h="468606">
                <a:tc>
                  <a:txBody>
                    <a:bodyPr/>
                    <a:lstStyle/>
                    <a:p>
                      <a:r>
                        <a:rPr lang="en-US" dirty="0" smtClean="0"/>
                        <a:t>Word 7</a:t>
                      </a:r>
                      <a:endParaRPr lang="en-US" dirty="0"/>
                    </a:p>
                  </a:txBody>
                  <a:tcPr/>
                </a:tc>
                <a:tc>
                  <a:txBody>
                    <a:bodyPr/>
                    <a:lstStyle/>
                    <a:p>
                      <a:r>
                        <a:rPr lang="en-US" dirty="0" smtClean="0"/>
                        <a:t>Farm</a:t>
                      </a:r>
                      <a:endParaRPr lang="en-US" dirty="0"/>
                    </a:p>
                  </a:txBody>
                  <a:tcPr/>
                </a:tc>
                <a:tc>
                  <a:txBody>
                    <a:bodyPr/>
                    <a:lstStyle/>
                    <a:p>
                      <a:r>
                        <a:rPr lang="en-US" dirty="0" smtClean="0"/>
                        <a:t>Farm</a:t>
                      </a:r>
                      <a:endParaRPr lang="en-US" dirty="0"/>
                    </a:p>
                  </a:txBody>
                  <a:tcPr/>
                </a:tc>
                <a:tc>
                  <a:txBody>
                    <a:bodyPr/>
                    <a:lstStyle/>
                    <a:p>
                      <a:r>
                        <a:rPr lang="en-US" dirty="0" smtClean="0"/>
                        <a:t>Farm</a:t>
                      </a:r>
                      <a:endParaRPr lang="en-US" dirty="0"/>
                    </a:p>
                  </a:txBody>
                  <a:tcPr/>
                </a:tc>
              </a:tr>
              <a:tr h="468606">
                <a:tc>
                  <a:txBody>
                    <a:bodyPr/>
                    <a:lstStyle/>
                    <a:p>
                      <a:r>
                        <a:rPr lang="en-US" dirty="0" smtClean="0"/>
                        <a:t>Word 8</a:t>
                      </a:r>
                      <a:endParaRPr lang="en-US" dirty="0"/>
                    </a:p>
                  </a:txBody>
                  <a:tcPr/>
                </a:tc>
                <a:tc>
                  <a:txBody>
                    <a:bodyPr/>
                    <a:lstStyle/>
                    <a:p>
                      <a:r>
                        <a:rPr lang="en-US" dirty="0" smtClean="0"/>
                        <a:t>Pie</a:t>
                      </a:r>
                      <a:endParaRPr lang="en-US" dirty="0"/>
                    </a:p>
                  </a:txBody>
                  <a:tcPr/>
                </a:tc>
                <a:tc>
                  <a:txBody>
                    <a:bodyPr/>
                    <a:lstStyle/>
                    <a:p>
                      <a:r>
                        <a:rPr lang="en-US" dirty="0" smtClean="0"/>
                        <a:t>Pie</a:t>
                      </a:r>
                      <a:endParaRPr lang="en-US" dirty="0"/>
                    </a:p>
                  </a:txBody>
                  <a:tcPr/>
                </a:tc>
                <a:tc>
                  <a:txBody>
                    <a:bodyPr/>
                    <a:lstStyle/>
                    <a:p>
                      <a:r>
                        <a:rPr lang="en-US" dirty="0" smtClean="0"/>
                        <a:t>Pie</a:t>
                      </a:r>
                      <a:endParaRPr lang="en-US" dirty="0"/>
                    </a:p>
                  </a:txBody>
                  <a:tcPr/>
                </a:tc>
              </a:tr>
              <a:tr h="468606">
                <a:tc>
                  <a:txBody>
                    <a:bodyPr/>
                    <a:lstStyle/>
                    <a:p>
                      <a:r>
                        <a:rPr lang="en-US" dirty="0" smtClean="0"/>
                        <a:t>Word 9</a:t>
                      </a:r>
                      <a:endParaRPr lang="en-US" dirty="0"/>
                    </a:p>
                  </a:txBody>
                  <a:tcPr/>
                </a:tc>
                <a:tc>
                  <a:txBody>
                    <a:bodyPr/>
                    <a:lstStyle/>
                    <a:p>
                      <a:r>
                        <a:rPr lang="en-US" dirty="0" smtClean="0"/>
                        <a:t>Three</a:t>
                      </a:r>
                      <a:endParaRPr lang="en-US" dirty="0"/>
                    </a:p>
                  </a:txBody>
                  <a:tcPr/>
                </a:tc>
                <a:tc>
                  <a:txBody>
                    <a:bodyPr/>
                    <a:lstStyle/>
                    <a:p>
                      <a:r>
                        <a:rPr lang="en-US" dirty="0" smtClean="0"/>
                        <a:t>Three</a:t>
                      </a:r>
                      <a:endParaRPr lang="en-US" dirty="0"/>
                    </a:p>
                  </a:txBody>
                  <a:tcPr/>
                </a:tc>
                <a:tc>
                  <a:txBody>
                    <a:bodyPr/>
                    <a:lstStyle/>
                    <a:p>
                      <a:r>
                        <a:rPr lang="en-US" dirty="0" smtClean="0"/>
                        <a:t>Three</a:t>
                      </a:r>
                      <a:endParaRPr lang="en-US" dirty="0"/>
                    </a:p>
                  </a:txBody>
                  <a:tcPr/>
                </a:tc>
              </a:tr>
              <a:tr h="468606">
                <a:tc>
                  <a:txBody>
                    <a:bodyPr/>
                    <a:lstStyle/>
                    <a:p>
                      <a:r>
                        <a:rPr lang="en-US" dirty="0" smtClean="0"/>
                        <a:t>Word 10</a:t>
                      </a:r>
                      <a:endParaRPr lang="en-US" dirty="0"/>
                    </a:p>
                  </a:txBody>
                  <a:tcPr/>
                </a:tc>
                <a:tc>
                  <a:txBody>
                    <a:bodyPr/>
                    <a:lstStyle/>
                    <a:p>
                      <a:r>
                        <a:rPr lang="en-US" dirty="0" smtClean="0"/>
                        <a:t>Gave</a:t>
                      </a:r>
                      <a:endParaRPr lang="en-US" dirty="0"/>
                    </a:p>
                  </a:txBody>
                  <a:tcPr/>
                </a:tc>
                <a:tc>
                  <a:txBody>
                    <a:bodyPr/>
                    <a:lstStyle/>
                    <a:p>
                      <a:r>
                        <a:rPr lang="en-US" dirty="0" smtClean="0"/>
                        <a:t>Gave</a:t>
                      </a:r>
                      <a:endParaRPr lang="en-US" dirty="0"/>
                    </a:p>
                  </a:txBody>
                  <a:tcPr/>
                </a:tc>
                <a:tc>
                  <a:txBody>
                    <a:bodyPr/>
                    <a:lstStyle/>
                    <a:p>
                      <a:r>
                        <a:rPr lang="en-US" dirty="0" smtClean="0"/>
                        <a:t>Gave</a:t>
                      </a:r>
                      <a:endParaRPr lang="en-US" dirty="0"/>
                    </a:p>
                  </a:txBody>
                  <a:tcPr/>
                </a:tc>
              </a:tr>
            </a:tbl>
          </a:graphicData>
        </a:graphic>
      </p:graphicFrame>
    </p:spTree>
    <p:extLst>
      <p:ext uri="{BB962C8B-B14F-4D97-AF65-F5344CB8AC3E}">
        <p14:creationId xmlns:p14="http://schemas.microsoft.com/office/powerpoint/2010/main" val="4056607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p:nvPr>
        </p:nvSpPr>
        <p:spPr>
          <a:xfrm>
            <a:off x="0" y="0"/>
            <a:ext cx="9144000" cy="1295400"/>
          </a:xfrm>
          <a:solidFill>
            <a:srgbClr val="C00000"/>
          </a:solidFill>
        </p:spPr>
        <p:txBody>
          <a:bodyPr/>
          <a:lstStyle/>
          <a:p>
            <a:r>
              <a:rPr lang="en-US" altLang="en-US" b="1" dirty="0">
                <a:solidFill>
                  <a:schemeClr val="bg1"/>
                </a:solidFill>
              </a:rPr>
              <a:t>Effects of </a:t>
            </a:r>
            <a:r>
              <a:rPr lang="en-US" altLang="en-US" b="1" dirty="0" smtClean="0">
                <a:solidFill>
                  <a:schemeClr val="bg1"/>
                </a:solidFill>
              </a:rPr>
              <a:t>Hearing </a:t>
            </a:r>
            <a:r>
              <a:rPr lang="en-US" altLang="en-US" b="1" dirty="0">
                <a:solidFill>
                  <a:schemeClr val="bg1"/>
                </a:solidFill>
              </a:rPr>
              <a:t>Loss</a:t>
            </a:r>
          </a:p>
        </p:txBody>
      </p:sp>
      <p:sp>
        <p:nvSpPr>
          <p:cNvPr id="118787" name="Content Placeholder 2"/>
          <p:cNvSpPr>
            <a:spLocks noGrp="1"/>
          </p:cNvSpPr>
          <p:nvPr>
            <p:ph idx="1"/>
          </p:nvPr>
        </p:nvSpPr>
        <p:spPr>
          <a:xfrm>
            <a:off x="228600" y="1371600"/>
            <a:ext cx="8534400" cy="4754563"/>
          </a:xfrm>
        </p:spPr>
        <p:txBody>
          <a:bodyPr/>
          <a:lstStyle/>
          <a:p>
            <a:pPr>
              <a:buFont typeface="Wingdings" panose="05000000000000000000" pitchFamily="2" charset="2"/>
              <a:buChar char="q"/>
            </a:pPr>
            <a:r>
              <a:rPr lang="en-US" altLang="en-US" sz="2800" dirty="0" smtClean="0"/>
              <a:t>Temporary hearing loss</a:t>
            </a:r>
          </a:p>
          <a:p>
            <a:pPr>
              <a:buFont typeface="Wingdings" panose="05000000000000000000" pitchFamily="2" charset="2"/>
              <a:buChar char="q"/>
            </a:pPr>
            <a:r>
              <a:rPr lang="en-US" altLang="en-US" sz="2800" dirty="0" smtClean="0"/>
              <a:t>Difficulty hearing warning signals on the job</a:t>
            </a:r>
          </a:p>
          <a:p>
            <a:pPr>
              <a:buFont typeface="Wingdings" panose="05000000000000000000" pitchFamily="2" charset="2"/>
              <a:buChar char="q"/>
            </a:pPr>
            <a:r>
              <a:rPr lang="en-US" altLang="en-US" sz="2800" dirty="0" smtClean="0"/>
              <a:t>Increase the risk of falling</a:t>
            </a:r>
          </a:p>
          <a:p>
            <a:pPr>
              <a:buFont typeface="Wingdings" panose="05000000000000000000" pitchFamily="2" charset="2"/>
              <a:buChar char="q"/>
            </a:pPr>
            <a:r>
              <a:rPr lang="en-US" altLang="en-US" sz="2800" dirty="0" smtClean="0"/>
              <a:t>Contribute to loneliness and depression</a:t>
            </a:r>
          </a:p>
          <a:p>
            <a:pPr>
              <a:buFont typeface="Wingdings" panose="05000000000000000000" pitchFamily="2" charset="2"/>
              <a:buChar char="q"/>
            </a:pPr>
            <a:r>
              <a:rPr lang="en-US" altLang="en-US" sz="2800" dirty="0" smtClean="0"/>
              <a:t>Increase </a:t>
            </a:r>
            <a:r>
              <a:rPr lang="en-US" altLang="en-US" sz="2800" dirty="0"/>
              <a:t>stress, blood pressure, hypertension and </a:t>
            </a:r>
            <a:r>
              <a:rPr lang="en-US" altLang="en-US" sz="2800" dirty="0" smtClean="0"/>
              <a:t>cardiovascular disease</a:t>
            </a:r>
          </a:p>
          <a:p>
            <a:pPr>
              <a:buFont typeface="Wingdings" panose="05000000000000000000" pitchFamily="2" charset="2"/>
              <a:buChar char="q"/>
            </a:pPr>
            <a:r>
              <a:rPr lang="en-US" altLang="en-US" sz="2800" dirty="0" smtClean="0"/>
              <a:t>Lead to nervousness, sleeplessness 			       and fatigue</a:t>
            </a:r>
            <a:endParaRPr lang="en-US" altLang="en-US" sz="2800" dirty="0"/>
          </a:p>
        </p:txBody>
      </p:sp>
      <p:sp>
        <p:nvSpPr>
          <p:cNvPr id="118788"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BB07C9C-F97F-4693-BECD-EFE57CBA59F6}" type="slidenum">
              <a:rPr lang="en-US" altLang="en-US" sz="1400" smtClean="0"/>
              <a:pPr eaLnBrk="1" hangingPunct="1">
                <a:spcBef>
                  <a:spcPct val="0"/>
                </a:spcBef>
                <a:buFontTx/>
                <a:buNone/>
              </a:pPr>
              <a:t>13</a:t>
            </a:fld>
            <a:endParaRPr lang="en-US" altLang="en-US" sz="140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319666"/>
            <a:ext cx="3190135"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13</a:t>
            </a:fld>
            <a:endParaRPr lang="en-US" altLang="en-US" sz="1400" dirty="0"/>
          </a:p>
        </p:txBody>
      </p:sp>
    </p:spTree>
    <p:extLst>
      <p:ext uri="{BB962C8B-B14F-4D97-AF65-F5344CB8AC3E}">
        <p14:creationId xmlns:p14="http://schemas.microsoft.com/office/powerpoint/2010/main" val="1897663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0" y="0"/>
            <a:ext cx="9144000" cy="1447800"/>
          </a:xfrm>
          <a:solidFill>
            <a:srgbClr val="C00000"/>
          </a:solidFill>
        </p:spPr>
        <p:txBody>
          <a:bodyPr/>
          <a:lstStyle/>
          <a:p>
            <a:r>
              <a:rPr lang="en-US" altLang="en-US" b="1" dirty="0" smtClean="0">
                <a:solidFill>
                  <a:schemeClr val="bg1"/>
                </a:solidFill>
              </a:rPr>
              <a:t>What causes hearing loss?</a:t>
            </a:r>
            <a:endParaRPr lang="en-US" altLang="en-US" b="1" dirty="0">
              <a:solidFill>
                <a:schemeClr val="bg1"/>
              </a:solidFill>
            </a:endParaRPr>
          </a:p>
        </p:txBody>
      </p:sp>
      <p:sp>
        <p:nvSpPr>
          <p:cNvPr id="122883" name="Content Placeholder 2"/>
          <p:cNvSpPr>
            <a:spLocks noGrp="1"/>
          </p:cNvSpPr>
          <p:nvPr>
            <p:ph sz="half" idx="1"/>
          </p:nvPr>
        </p:nvSpPr>
        <p:spPr>
          <a:xfrm>
            <a:off x="457199" y="1752600"/>
            <a:ext cx="4503711" cy="4373563"/>
          </a:xfrm>
        </p:spPr>
        <p:txBody>
          <a:bodyPr>
            <a:normAutofit lnSpcReduction="10000"/>
          </a:bodyPr>
          <a:lstStyle/>
          <a:p>
            <a:pPr>
              <a:buFont typeface="Wingdings" panose="05000000000000000000" pitchFamily="2" charset="2"/>
              <a:buChar char="q"/>
            </a:pPr>
            <a:r>
              <a:rPr lang="en-US" altLang="en-US" sz="3200" dirty="0"/>
              <a:t>Exposure to loud noise</a:t>
            </a:r>
          </a:p>
          <a:p>
            <a:pPr>
              <a:buFont typeface="Wingdings" panose="05000000000000000000" pitchFamily="2" charset="2"/>
              <a:buChar char="q"/>
            </a:pPr>
            <a:r>
              <a:rPr lang="en-US" altLang="en-US" sz="3200" dirty="0"/>
              <a:t>Certain drugs and chemicals</a:t>
            </a:r>
          </a:p>
          <a:p>
            <a:pPr>
              <a:buFont typeface="Wingdings" panose="05000000000000000000" pitchFamily="2" charset="2"/>
              <a:buChar char="q"/>
            </a:pPr>
            <a:r>
              <a:rPr lang="en-US" altLang="en-US" sz="3200" dirty="0"/>
              <a:t>Aging</a:t>
            </a:r>
          </a:p>
          <a:p>
            <a:pPr>
              <a:buFont typeface="Wingdings" panose="05000000000000000000" pitchFamily="2" charset="2"/>
              <a:buChar char="q"/>
            </a:pPr>
            <a:r>
              <a:rPr lang="en-US" altLang="en-US" sz="3200" dirty="0"/>
              <a:t>Heredity</a:t>
            </a:r>
          </a:p>
          <a:p>
            <a:pPr>
              <a:buFont typeface="Wingdings" panose="05000000000000000000" pitchFamily="2" charset="2"/>
              <a:buChar char="q"/>
            </a:pPr>
            <a:r>
              <a:rPr lang="en-US" altLang="en-US" sz="3200" dirty="0"/>
              <a:t>Head </a:t>
            </a:r>
            <a:r>
              <a:rPr lang="en-US" altLang="en-US" sz="3200" dirty="0" smtClean="0"/>
              <a:t>injury</a:t>
            </a:r>
          </a:p>
          <a:p>
            <a:pPr>
              <a:buFont typeface="Wingdings" panose="05000000000000000000" pitchFamily="2" charset="2"/>
              <a:buChar char="q"/>
            </a:pPr>
            <a:r>
              <a:rPr lang="en-US" altLang="en-US" sz="3200" dirty="0" smtClean="0"/>
              <a:t>Headphone use</a:t>
            </a:r>
          </a:p>
          <a:p>
            <a:pPr>
              <a:buFont typeface="Wingdings" panose="05000000000000000000" pitchFamily="2" charset="2"/>
              <a:buChar char="q"/>
            </a:pPr>
            <a:r>
              <a:rPr lang="en-US" altLang="en-US" sz="3200" dirty="0" smtClean="0"/>
              <a:t>Childhood illness</a:t>
            </a:r>
            <a:endParaRPr lang="en-US" altLang="en-US" sz="3200" dirty="0"/>
          </a:p>
        </p:txBody>
      </p:sp>
      <p:sp>
        <p:nvSpPr>
          <p:cNvPr id="122885" name="TextBox 8"/>
          <p:cNvSpPr txBox="1">
            <a:spLocks noChangeArrowheads="1"/>
          </p:cNvSpPr>
          <p:nvPr/>
        </p:nvSpPr>
        <p:spPr bwMode="auto">
          <a:xfrm>
            <a:off x="5105400" y="5255568"/>
            <a:ext cx="33543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900" dirty="0"/>
              <a:t>Photo courtesy of the International Masonry Institute &amp; OSHA</a:t>
            </a:r>
          </a:p>
        </p:txBody>
      </p:sp>
      <p:pic>
        <p:nvPicPr>
          <p:cNvPr id="7" name="Picture 3" descr="I:\PHOTOS\OSHA August 2016\P10507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0911" y="2057400"/>
            <a:ext cx="4165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14</a:t>
            </a:fld>
            <a:endParaRPr lang="en-US" altLang="en-US" sz="1400" dirty="0"/>
          </a:p>
        </p:txBody>
      </p:sp>
    </p:spTree>
    <p:extLst>
      <p:ext uri="{BB962C8B-B14F-4D97-AF65-F5344CB8AC3E}">
        <p14:creationId xmlns:p14="http://schemas.microsoft.com/office/powerpoint/2010/main" val="7248727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0" y="0"/>
            <a:ext cx="9144000" cy="1504014"/>
          </a:xfrm>
          <a:solidFill>
            <a:srgbClr val="C00000"/>
          </a:solidFill>
        </p:spPr>
        <p:txBody>
          <a:bodyPr/>
          <a:lstStyle/>
          <a:p>
            <a:r>
              <a:rPr lang="en-US" altLang="en-US" sz="4000" b="1" dirty="0">
                <a:solidFill>
                  <a:schemeClr val="bg1"/>
                </a:solidFill>
              </a:rPr>
              <a:t>How </a:t>
            </a:r>
            <a:r>
              <a:rPr lang="en-US" altLang="en-US" sz="4000" b="1" dirty="0" smtClean="0">
                <a:solidFill>
                  <a:schemeClr val="bg1"/>
                </a:solidFill>
              </a:rPr>
              <a:t>do you know if it’s too loud at work?</a:t>
            </a:r>
            <a:endParaRPr lang="en-US" altLang="en-US" sz="4000" b="1" dirty="0">
              <a:solidFill>
                <a:schemeClr val="bg1"/>
              </a:solidFill>
            </a:endParaRPr>
          </a:p>
        </p:txBody>
      </p:sp>
      <p:sp>
        <p:nvSpPr>
          <p:cNvPr id="6" name="Content Placeholder 5"/>
          <p:cNvSpPr>
            <a:spLocks noGrp="1"/>
          </p:cNvSpPr>
          <p:nvPr>
            <p:ph idx="1"/>
          </p:nvPr>
        </p:nvSpPr>
        <p:spPr/>
        <p:txBody>
          <a:bodyPr/>
          <a:lstStyle/>
          <a:p>
            <a:pPr marL="0" indent="0">
              <a:spcBef>
                <a:spcPts val="1800"/>
              </a:spcBef>
              <a:buFontTx/>
              <a:buNone/>
              <a:defRPr/>
            </a:pPr>
            <a:r>
              <a:rPr lang="en-US" sz="3600" b="1" dirty="0" smtClean="0"/>
              <a:t>You </a:t>
            </a:r>
            <a:r>
              <a:rPr lang="en-US" sz="3600" b="1" dirty="0"/>
              <a:t>have to:</a:t>
            </a:r>
          </a:p>
          <a:p>
            <a:pPr>
              <a:spcBef>
                <a:spcPts val="1800"/>
              </a:spcBef>
              <a:buFont typeface="Wingdings" panose="05000000000000000000" pitchFamily="2" charset="2"/>
              <a:buChar char="q"/>
              <a:defRPr/>
            </a:pPr>
            <a:r>
              <a:rPr lang="en-US" dirty="0" smtClean="0"/>
              <a:t>Shout </a:t>
            </a:r>
            <a:r>
              <a:rPr lang="en-US" dirty="0"/>
              <a:t>to be heard an arm’s length </a:t>
            </a:r>
            <a:r>
              <a:rPr lang="en-US" dirty="0" smtClean="0"/>
              <a:t>away        </a:t>
            </a:r>
            <a:r>
              <a:rPr lang="en-US" dirty="0"/>
              <a:t>(2-3 feet)</a:t>
            </a:r>
          </a:p>
          <a:p>
            <a:pPr>
              <a:spcBef>
                <a:spcPts val="1800"/>
              </a:spcBef>
              <a:buFont typeface="Wingdings" panose="05000000000000000000" pitchFamily="2" charset="2"/>
              <a:buChar char="q"/>
              <a:defRPr/>
            </a:pPr>
            <a:r>
              <a:rPr lang="en-US" dirty="0" smtClean="0"/>
              <a:t>Turn </a:t>
            </a:r>
            <a:r>
              <a:rPr lang="en-US" dirty="0"/>
              <a:t>equipment off to </a:t>
            </a:r>
            <a:r>
              <a:rPr lang="en-US" dirty="0" smtClean="0"/>
              <a:t>be heard</a:t>
            </a:r>
            <a:endParaRPr lang="en-US" dirty="0"/>
          </a:p>
          <a:p>
            <a:pPr>
              <a:spcBef>
                <a:spcPts val="1800"/>
              </a:spcBef>
              <a:buFont typeface="Wingdings" panose="05000000000000000000" pitchFamily="2" charset="2"/>
              <a:buChar char="q"/>
              <a:defRPr/>
            </a:pPr>
            <a:r>
              <a:rPr lang="en-US" dirty="0" smtClean="0"/>
              <a:t>Move </a:t>
            </a:r>
            <a:r>
              <a:rPr lang="en-US" dirty="0"/>
              <a:t>to </a:t>
            </a:r>
            <a:r>
              <a:rPr lang="en-US" dirty="0" smtClean="0"/>
              <a:t>another location to talk &amp; be heard</a:t>
            </a:r>
          </a:p>
          <a:p>
            <a:pPr>
              <a:spcBef>
                <a:spcPts val="1800"/>
              </a:spcBef>
              <a:buFont typeface="Wingdings" panose="05000000000000000000" pitchFamily="2" charset="2"/>
              <a:buChar char="q"/>
              <a:defRPr/>
            </a:pPr>
            <a:r>
              <a:rPr lang="en-US" dirty="0" smtClean="0"/>
              <a:t>Turn up the car radio at the end of the day</a:t>
            </a:r>
            <a:endParaRPr lang="en-US" dirty="0"/>
          </a:p>
          <a:p>
            <a:pPr>
              <a:buFont typeface="Wingdings" panose="05000000000000000000" pitchFamily="2" charset="2"/>
              <a:buChar char="q"/>
              <a:defRPr/>
            </a:pPr>
            <a:endParaRPr lang="en-U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15</a:t>
            </a:fld>
            <a:endParaRPr lang="en-US" altLang="en-US" sz="1400" dirty="0"/>
          </a:p>
        </p:txBody>
      </p:sp>
    </p:spTree>
    <p:extLst>
      <p:ext uri="{BB962C8B-B14F-4D97-AF65-F5344CB8AC3E}">
        <p14:creationId xmlns:p14="http://schemas.microsoft.com/office/powerpoint/2010/main" val="35002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1257300"/>
          </a:xfrm>
          <a:solidFill>
            <a:srgbClr val="C00000"/>
          </a:solidFill>
        </p:spPr>
        <p:txBody>
          <a:bodyPr/>
          <a:lstStyle/>
          <a:p>
            <a:r>
              <a:rPr lang="en-US" altLang="en-US" dirty="0"/>
              <a:t> </a:t>
            </a:r>
            <a:r>
              <a:rPr lang="en-US" altLang="en-US" sz="4400" b="1" dirty="0">
                <a:solidFill>
                  <a:schemeClr val="bg1"/>
                </a:solidFill>
              </a:rPr>
              <a:t>How Sound Is Measured</a:t>
            </a:r>
          </a:p>
        </p:txBody>
      </p:sp>
      <p:sp>
        <p:nvSpPr>
          <p:cNvPr id="5" name="Content Placeholder 4"/>
          <p:cNvSpPr>
            <a:spLocks noGrp="1"/>
          </p:cNvSpPr>
          <p:nvPr>
            <p:ph idx="1"/>
          </p:nvPr>
        </p:nvSpPr>
        <p:spPr>
          <a:xfrm>
            <a:off x="533400" y="2057400"/>
            <a:ext cx="8229600" cy="4114800"/>
          </a:xfrm>
        </p:spPr>
        <p:txBody>
          <a:bodyPr/>
          <a:lstStyle/>
          <a:p>
            <a:pPr>
              <a:buFont typeface="Wingdings" panose="05000000000000000000" pitchFamily="2" charset="2"/>
              <a:buChar char="q"/>
            </a:pPr>
            <a:r>
              <a:rPr lang="en-US" altLang="en-US" dirty="0"/>
              <a:t>Sound is measured in units called </a:t>
            </a:r>
            <a:r>
              <a:rPr lang="en-US" altLang="en-US" b="1" dirty="0"/>
              <a:t>decibels </a:t>
            </a:r>
            <a:r>
              <a:rPr lang="en-US" altLang="en-US" dirty="0"/>
              <a:t>(dB) using A-weighted sound levels (</a:t>
            </a:r>
            <a:r>
              <a:rPr lang="en-US" altLang="en-US" dirty="0" err="1"/>
              <a:t>dBA</a:t>
            </a:r>
            <a:r>
              <a:rPr lang="en-US" altLang="en-US" dirty="0"/>
              <a:t>)</a:t>
            </a:r>
            <a:endParaRPr lang="en-US" altLang="en-US" dirty="0">
              <a:solidFill>
                <a:srgbClr val="FF3300"/>
              </a:solidFill>
            </a:endParaRPr>
          </a:p>
          <a:p>
            <a:pPr eaLnBrk="1" hangingPunct="1">
              <a:lnSpc>
                <a:spcPct val="90000"/>
              </a:lnSpc>
              <a:spcBef>
                <a:spcPct val="0"/>
              </a:spcBef>
              <a:buFont typeface="Wingdings" panose="05000000000000000000" pitchFamily="2" charset="2"/>
              <a:buChar char="q"/>
              <a:defRPr/>
            </a:pPr>
            <a:endParaRPr lang="en-US" altLang="en-US" dirty="0" smtClean="0"/>
          </a:p>
          <a:p>
            <a:pPr eaLnBrk="1" hangingPunct="1">
              <a:lnSpc>
                <a:spcPct val="90000"/>
              </a:lnSpc>
              <a:spcBef>
                <a:spcPct val="0"/>
              </a:spcBef>
              <a:buFont typeface="Wingdings" panose="05000000000000000000" pitchFamily="2" charset="2"/>
              <a:buChar char="q"/>
              <a:defRPr/>
            </a:pPr>
            <a:r>
              <a:rPr lang="en-US" altLang="en-US" dirty="0" smtClean="0"/>
              <a:t>A reduction </a:t>
            </a:r>
            <a:r>
              <a:rPr lang="en-US" altLang="en-US" dirty="0"/>
              <a:t>of 3 </a:t>
            </a:r>
            <a:r>
              <a:rPr lang="en-US" altLang="en-US" dirty="0" err="1"/>
              <a:t>dBA</a:t>
            </a:r>
            <a:r>
              <a:rPr lang="en-US" altLang="en-US" dirty="0"/>
              <a:t> </a:t>
            </a:r>
            <a:r>
              <a:rPr lang="en-US" altLang="en-US" dirty="0" smtClean="0"/>
              <a:t>cuts the noise energy in half</a:t>
            </a:r>
            <a:endParaRPr lang="en-US" altLang="en-US" dirty="0"/>
          </a:p>
          <a:p>
            <a:pPr marL="0" indent="0" eaLnBrk="1" hangingPunct="1">
              <a:lnSpc>
                <a:spcPct val="90000"/>
              </a:lnSpc>
              <a:spcBef>
                <a:spcPct val="0"/>
              </a:spcBef>
              <a:buNone/>
              <a:defRPr/>
            </a:pPr>
            <a:endParaRPr lang="en-US" altLang="en-US" dirty="0"/>
          </a:p>
        </p:txBody>
      </p:sp>
      <p:sp>
        <p:nvSpPr>
          <p:cNvPr id="16417" name="Rectangle 169"/>
          <p:cNvSpPr>
            <a:spLocks noChangeArrowheads="1"/>
          </p:cNvSpPr>
          <p:nvPr/>
        </p:nvSpPr>
        <p:spPr bwMode="auto">
          <a:xfrm>
            <a:off x="228600" y="914400"/>
            <a:ext cx="4038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pPr>
            <a:endParaRPr lang="en-US" altLang="en-US" sz="2000" dirty="0">
              <a:solidFill>
                <a:srgbClr val="FF3300"/>
              </a:solidFill>
            </a:endParaRPr>
          </a:p>
        </p:txBody>
      </p:sp>
      <p:sp>
        <p:nvSpPr>
          <p:cNvPr id="6"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16</a:t>
            </a:fld>
            <a:endParaRPr lang="en-US" altLang="en-US" sz="1400" dirty="0"/>
          </a:p>
        </p:txBody>
      </p:sp>
    </p:spTree>
    <p:extLst>
      <p:ext uri="{BB962C8B-B14F-4D97-AF65-F5344CB8AC3E}">
        <p14:creationId xmlns:p14="http://schemas.microsoft.com/office/powerpoint/2010/main" val="4098636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0"/>
            <a:ext cx="9144000" cy="1295400"/>
          </a:xfrm>
          <a:solidFill>
            <a:srgbClr val="C00000"/>
          </a:solidFill>
        </p:spPr>
        <p:txBody>
          <a:bodyPr/>
          <a:lstStyle/>
          <a:p>
            <a:pPr eaLnBrk="1" hangingPunct="1"/>
            <a:r>
              <a:rPr lang="en-US" altLang="en-US" sz="4400" b="1" dirty="0">
                <a:solidFill>
                  <a:schemeClr val="bg1"/>
                </a:solidFill>
              </a:rPr>
              <a:t>OSHA Noise Limits In Construction</a:t>
            </a:r>
          </a:p>
        </p:txBody>
      </p:sp>
      <p:graphicFrame>
        <p:nvGraphicFramePr>
          <p:cNvPr id="34890" name="Group 74"/>
          <p:cNvGraphicFramePr>
            <a:graphicFrameLocks noGrp="1"/>
          </p:cNvGraphicFramePr>
          <p:nvPr>
            <p:extLst/>
          </p:nvPr>
        </p:nvGraphicFramePr>
        <p:xfrm>
          <a:off x="762000" y="1524000"/>
          <a:ext cx="8001000" cy="4632329"/>
        </p:xfrm>
        <a:graphic>
          <a:graphicData uri="http://schemas.openxmlformats.org/drawingml/2006/table">
            <a:tbl>
              <a:tblPr/>
              <a:tblGrid>
                <a:gridCol w="2428875">
                  <a:extLst>
                    <a:ext uri="{9D8B030D-6E8A-4147-A177-3AD203B41FA5}">
                      <a16:colId xmlns="" xmlns:a16="http://schemas.microsoft.com/office/drawing/2014/main" val="20000"/>
                    </a:ext>
                  </a:extLst>
                </a:gridCol>
                <a:gridCol w="2733675">
                  <a:extLst>
                    <a:ext uri="{9D8B030D-6E8A-4147-A177-3AD203B41FA5}">
                      <a16:colId xmlns="" xmlns:a16="http://schemas.microsoft.com/office/drawing/2014/main" val="20001"/>
                    </a:ext>
                  </a:extLst>
                </a:gridCol>
                <a:gridCol w="2838450">
                  <a:extLst>
                    <a:ext uri="{9D8B030D-6E8A-4147-A177-3AD203B41FA5}">
                      <a16:colId xmlns="" xmlns:a16="http://schemas.microsoft.com/office/drawing/2014/main" val="20002"/>
                    </a:ext>
                  </a:extLst>
                </a:gridCol>
              </a:tblGrid>
              <a:tr h="523685">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Permissible Noise Exposure Limits (dBA)</a:t>
                      </a:r>
                    </a:p>
                  </a:txBody>
                  <a:tcPr marT="45705" marB="457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456913">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Duration per day in hours</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NIOSH</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(recommended)</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OSHA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chemeClr val="tx1"/>
                          </a:solidFill>
                          <a:effectLst/>
                          <a:latin typeface="Arial" charset="0"/>
                        </a:rPr>
                        <a:t>(Construction Standard)</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 xmlns:a16="http://schemas.microsoft.com/office/drawing/2014/main" val="10001"/>
                  </a:ext>
                </a:extLst>
              </a:tr>
              <a:tr h="265172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Arial" charset="0"/>
                        </a:rPr>
                        <a:t>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¼</a:t>
                      </a:r>
                    </a:p>
                  </a:txBody>
                  <a:tcPr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rgbClr val="FF0000"/>
                          </a:solidFill>
                          <a:effectLst/>
                          <a:latin typeface="Arial" charset="0"/>
                        </a:rPr>
                        <a:t>85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88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91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94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97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charset="0"/>
                        </a:rPr>
                        <a:t>100</a:t>
                      </a:r>
                    </a:p>
                  </a:txBody>
                  <a:tcPr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rgbClr val="FF0000"/>
                          </a:solidFill>
                          <a:effectLst/>
                          <a:latin typeface="Arial" charset="0"/>
                        </a:rPr>
                        <a:t>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115</a:t>
                      </a:r>
                    </a:p>
                  </a:txBody>
                  <a:tcPr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20000"/>
                        <a:lumOff val="80000"/>
                      </a:schemeClr>
                    </a:solidFill>
                  </a:tcPr>
                </a:tc>
                <a:extLst>
                  <a:ext uri="{0D108BD9-81ED-4DB2-BD59-A6C34878D82A}">
                    <a16:rowId xmlns="" xmlns:a16="http://schemas.microsoft.com/office/drawing/2014/main" val="10002"/>
                  </a:ext>
                </a:extLst>
              </a:tr>
            </a:tbl>
          </a:graphicData>
        </a:graphic>
      </p:graphicFrame>
      <p:sp>
        <p:nvSpPr>
          <p:cNvPr id="5" name="TextBox 4"/>
          <p:cNvSpPr txBox="1"/>
          <p:nvPr/>
        </p:nvSpPr>
        <p:spPr>
          <a:xfrm>
            <a:off x="304800" y="6324600"/>
            <a:ext cx="7848600" cy="261610"/>
          </a:xfrm>
          <a:prstGeom prst="rect">
            <a:avLst/>
          </a:prstGeom>
          <a:noFill/>
        </p:spPr>
        <p:txBody>
          <a:bodyPr wrap="square" rtlCol="0">
            <a:spAutoFit/>
          </a:bodyPr>
          <a:lstStyle/>
          <a:p>
            <a:r>
              <a:rPr lang="en-US" sz="1100" dirty="0" smtClean="0"/>
              <a:t>Source: NIOSH, Occupational Noise, Revised Criteria, 1998. Table 1-1, and OSHA, 1910.95 (b)(2); </a:t>
            </a:r>
            <a:r>
              <a:rPr lang="en-US" sz="1100" smtClean="0"/>
              <a:t>Table G-16</a:t>
            </a:r>
            <a:endParaRPr lang="en-US" sz="1100" dirty="0"/>
          </a:p>
        </p:txBody>
      </p:sp>
      <p:sp>
        <p:nvSpPr>
          <p:cNvPr id="6"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17</a:t>
            </a:fld>
            <a:endParaRPr lang="en-US" altLang="en-US" sz="1400" dirty="0"/>
          </a:p>
        </p:txBody>
      </p:sp>
    </p:spTree>
    <p:extLst>
      <p:ext uri="{BB962C8B-B14F-4D97-AF65-F5344CB8AC3E}">
        <p14:creationId xmlns:p14="http://schemas.microsoft.com/office/powerpoint/2010/main" val="2016231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72575" cy="769441"/>
          </a:xfrm>
          <a:prstGeom prst="rect">
            <a:avLst/>
          </a:prstGeom>
          <a:solidFill>
            <a:srgbClr val="C00000"/>
          </a:solidFill>
        </p:spPr>
        <p:txBody>
          <a:bodyPr wrap="square" rtlCol="0">
            <a:spAutoFit/>
          </a:bodyPr>
          <a:lstStyle/>
          <a:p>
            <a:pPr algn="ctr"/>
            <a:r>
              <a:rPr lang="en-US" sz="4400" b="1" dirty="0" smtClean="0">
                <a:solidFill>
                  <a:schemeClr val="bg1"/>
                </a:solidFill>
              </a:rPr>
              <a:t>Noise Levels</a:t>
            </a:r>
            <a:endParaRPr lang="en-US" sz="4400" b="1" dirty="0">
              <a:solidFill>
                <a:schemeClr val="bg1"/>
              </a:solidFill>
            </a:endParaRPr>
          </a:p>
        </p:txBody>
      </p:sp>
      <p:pic>
        <p:nvPicPr>
          <p:cNvPr id="236546" name="Picture 2"/>
          <p:cNvPicPr>
            <a:picLocks noChangeAspect="1" noChangeArrowheads="1"/>
          </p:cNvPicPr>
          <p:nvPr/>
        </p:nvPicPr>
        <p:blipFill>
          <a:blip r:embed="rId3" cstate="print"/>
          <a:srcRect/>
          <a:stretch>
            <a:fillRect/>
          </a:stretch>
        </p:blipFill>
        <p:spPr bwMode="auto">
          <a:xfrm>
            <a:off x="1447800" y="762000"/>
            <a:ext cx="6305550" cy="5562600"/>
          </a:xfrm>
          <a:prstGeom prst="rect">
            <a:avLst/>
          </a:prstGeom>
          <a:noFill/>
          <a:ln w="9525">
            <a:noFill/>
            <a:miter lim="800000"/>
            <a:headEnd/>
            <a:tailEnd/>
          </a:ln>
        </p:spPr>
      </p:pic>
      <p:sp>
        <p:nvSpPr>
          <p:cNvPr id="7" name="Rectangle 6"/>
          <p:cNvSpPr/>
          <p:nvPr/>
        </p:nvSpPr>
        <p:spPr>
          <a:xfrm>
            <a:off x="533400" y="6217356"/>
            <a:ext cx="8305800" cy="646331"/>
          </a:xfrm>
          <a:prstGeom prst="rect">
            <a:avLst/>
          </a:prstGeom>
        </p:spPr>
        <p:txBody>
          <a:bodyPr wrap="square">
            <a:spAutoFit/>
          </a:bodyPr>
          <a:lstStyle/>
          <a:p>
            <a:pPr algn="ctr"/>
            <a:r>
              <a:rPr lang="en-US" dirty="0" smtClean="0"/>
              <a:t>NIOSH Power Tools Database: </a:t>
            </a:r>
            <a:r>
              <a:rPr lang="en-US" dirty="0">
                <a:hlinkClick r:id="rId4"/>
              </a:rPr>
              <a:t>https://www.cdc.gov/niosh/topics/noise/noise_levels.html</a:t>
            </a:r>
            <a:endParaRPr lang="en-US" dirty="0"/>
          </a:p>
        </p:txBody>
      </p:sp>
      <p:sp>
        <p:nvSpPr>
          <p:cNvPr id="6"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18</a:t>
            </a:fld>
            <a:endParaRPr lang="en-US" altLang="en-US" sz="1400" dirty="0"/>
          </a:p>
        </p:txBody>
      </p:sp>
    </p:spTree>
    <p:extLst>
      <p:ext uri="{BB962C8B-B14F-4D97-AF65-F5344CB8AC3E}">
        <p14:creationId xmlns:p14="http://schemas.microsoft.com/office/powerpoint/2010/main" val="3504426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3"/>
          <p:cNvSpPr>
            <a:spLocks noGrp="1" noChangeArrowheads="1"/>
          </p:cNvSpPr>
          <p:nvPr>
            <p:ph type="title"/>
          </p:nvPr>
        </p:nvSpPr>
        <p:spPr>
          <a:xfrm>
            <a:off x="0" y="0"/>
            <a:ext cx="9144000" cy="1219200"/>
          </a:xfrm>
          <a:solidFill>
            <a:srgbClr val="C00000"/>
          </a:solidFill>
        </p:spPr>
        <p:txBody>
          <a:bodyPr>
            <a:normAutofit fontScale="90000"/>
          </a:bodyPr>
          <a:lstStyle/>
          <a:p>
            <a:pPr eaLnBrk="1" hangingPunct="1"/>
            <a:r>
              <a:rPr lang="en-US" altLang="en-US" dirty="0"/>
              <a:t/>
            </a:r>
            <a:br>
              <a:rPr lang="en-US" altLang="en-US" dirty="0"/>
            </a:br>
            <a:r>
              <a:rPr lang="en-US" altLang="en-US" b="1" dirty="0">
                <a:solidFill>
                  <a:schemeClr val="bg1"/>
                </a:solidFill>
              </a:rPr>
              <a:t>Noise Measurement Devices</a:t>
            </a:r>
            <a:r>
              <a:rPr lang="en-US" altLang="en-US" dirty="0">
                <a:solidFill>
                  <a:schemeClr val="bg1"/>
                </a:solidFill>
              </a:rPr>
              <a:t/>
            </a:r>
            <a:br>
              <a:rPr lang="en-US" altLang="en-US" dirty="0">
                <a:solidFill>
                  <a:schemeClr val="bg1"/>
                </a:solidFill>
              </a:rPr>
            </a:br>
            <a:endParaRPr lang="en-US" altLang="en-US" dirty="0">
              <a:solidFill>
                <a:schemeClr val="bg1"/>
              </a:solidFill>
            </a:endParaRPr>
          </a:p>
        </p:txBody>
      </p:sp>
      <p:sp>
        <p:nvSpPr>
          <p:cNvPr id="134153" name="Slide Number Placeholder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378DB028-35FB-449D-871D-EC40CD69BC3C}" type="slidenum">
              <a:rPr lang="en-US" altLang="en-US" sz="1400" smtClean="0"/>
              <a:pPr eaLnBrk="1" hangingPunct="1">
                <a:spcBef>
                  <a:spcPct val="0"/>
                </a:spcBef>
                <a:buFontTx/>
                <a:buNone/>
              </a:pPr>
              <a:t>19</a:t>
            </a:fld>
            <a:endParaRPr lang="en-US" altLang="en-US" sz="1400"/>
          </a:p>
        </p:txBody>
      </p:sp>
      <p:pic>
        <p:nvPicPr>
          <p:cNvPr id="23557" name="Picture 19" descr="Howard_Leight_QuietDose_In-Ear_Cross-Section_Matrix"/>
          <p:cNvPicPr>
            <a:picLocks noChangeAspect="1" noChangeArrowheads="1"/>
          </p:cNvPicPr>
          <p:nvPr/>
        </p:nvPicPr>
        <p:blipFill>
          <a:blip r:embed="rId3" cstate="print"/>
          <a:srcRect/>
          <a:stretch>
            <a:fillRect/>
          </a:stretch>
        </p:blipFill>
        <p:spPr bwMode="auto">
          <a:xfrm>
            <a:off x="3048000" y="1905000"/>
            <a:ext cx="2138362" cy="2473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558" name="Picture 20" descr="831_lg"/>
          <p:cNvPicPr>
            <a:picLocks noChangeAspect="1" noChangeArrowheads="1"/>
          </p:cNvPicPr>
          <p:nvPr/>
        </p:nvPicPr>
        <p:blipFill>
          <a:blip r:embed="rId4" cstate="print"/>
          <a:srcRect/>
          <a:stretch>
            <a:fillRect/>
          </a:stretch>
        </p:blipFill>
        <p:spPr bwMode="auto">
          <a:xfrm>
            <a:off x="6477000" y="1524000"/>
            <a:ext cx="1303338" cy="29098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4149" name="Text Box 23"/>
          <p:cNvSpPr txBox="1">
            <a:spLocks noChangeArrowheads="1"/>
          </p:cNvSpPr>
          <p:nvPr/>
        </p:nvSpPr>
        <p:spPr bwMode="auto">
          <a:xfrm>
            <a:off x="6214269" y="4662487"/>
            <a:ext cx="1828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en-US" sz="1800" b="1" dirty="0">
                <a:solidFill>
                  <a:srgbClr val="292929"/>
                </a:solidFill>
                <a:cs typeface="Arial" charset="0"/>
              </a:rPr>
              <a:t>SOUND LEVEL METER</a:t>
            </a:r>
          </a:p>
        </p:txBody>
      </p:sp>
      <p:sp>
        <p:nvSpPr>
          <p:cNvPr id="134150" name="Text Box 24"/>
          <p:cNvSpPr txBox="1">
            <a:spLocks noChangeArrowheads="1"/>
          </p:cNvSpPr>
          <p:nvPr/>
        </p:nvSpPr>
        <p:spPr bwMode="auto">
          <a:xfrm>
            <a:off x="533400" y="4448174"/>
            <a:ext cx="21542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en-US" sz="1800" b="1" dirty="0">
                <a:solidFill>
                  <a:srgbClr val="292929"/>
                </a:solidFill>
                <a:cs typeface="Arial" charset="0"/>
              </a:rPr>
              <a:t>PERSONAL DOSIMETER</a:t>
            </a:r>
          </a:p>
        </p:txBody>
      </p:sp>
      <p:sp>
        <p:nvSpPr>
          <p:cNvPr id="134151" name="Text Box 25"/>
          <p:cNvSpPr txBox="1">
            <a:spLocks noChangeArrowheads="1"/>
          </p:cNvSpPr>
          <p:nvPr/>
        </p:nvSpPr>
        <p:spPr bwMode="auto">
          <a:xfrm>
            <a:off x="2971800" y="4648200"/>
            <a:ext cx="2743200" cy="646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kumimoji="1" lang="en-US" altLang="en-US" sz="1800" b="1" dirty="0">
                <a:solidFill>
                  <a:srgbClr val="292929"/>
                </a:solidFill>
                <a:cs typeface="Arial" charset="0"/>
              </a:rPr>
              <a:t>IN-EAR                 DOSIMETER</a:t>
            </a:r>
          </a:p>
        </p:txBody>
      </p:sp>
      <p:sp>
        <p:nvSpPr>
          <p:cNvPr id="13" name="TextBox 8"/>
          <p:cNvSpPr txBox="1">
            <a:spLocks noChangeArrowheads="1"/>
          </p:cNvSpPr>
          <p:nvPr/>
        </p:nvSpPr>
        <p:spPr bwMode="auto">
          <a:xfrm>
            <a:off x="2743200" y="5334000"/>
            <a:ext cx="2443162"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n-US" sz="1100" dirty="0" smtClean="0"/>
              <a:t>Source: State </a:t>
            </a:r>
            <a:r>
              <a:rPr lang="en-US" sz="1100" dirty="0"/>
              <a:t>Building &amp; Construction Trades Council of California, AFL-CIO:  Construction Noise &amp; Hearing Loss Prevention training program, Funded by Federal OSHA, </a:t>
            </a:r>
            <a:r>
              <a:rPr lang="en-US" sz="1100" dirty="0" smtClean="0"/>
              <a:t>2015</a:t>
            </a:r>
            <a:r>
              <a:rPr lang="en-US" sz="1100" dirty="0"/>
              <a:t> </a:t>
            </a:r>
            <a:r>
              <a:rPr lang="en-US" sz="1100" dirty="0" smtClean="0"/>
              <a:t>(</a:t>
            </a:r>
            <a:r>
              <a:rPr lang="en-US" altLang="en-US" sz="1100" dirty="0" smtClean="0"/>
              <a:t>courtesy </a:t>
            </a:r>
            <a:r>
              <a:rPr lang="en-US" altLang="en-US" sz="1100" dirty="0"/>
              <a:t>of Howard </a:t>
            </a:r>
            <a:r>
              <a:rPr lang="en-US" altLang="en-US" sz="1100" dirty="0" err="1"/>
              <a:t>Leight</a:t>
            </a:r>
            <a:r>
              <a:rPr lang="en-US" altLang="en-US" sz="1100" dirty="0"/>
              <a:t>, </a:t>
            </a:r>
            <a:r>
              <a:rPr lang="en-US" altLang="en-US" sz="1100" dirty="0" smtClean="0"/>
              <a:t>Honeywell).</a:t>
            </a:r>
            <a:endParaRPr lang="en-US" altLang="en-US" sz="1100" dirty="0"/>
          </a:p>
        </p:txBody>
      </p:sp>
      <p:sp>
        <p:nvSpPr>
          <p:cNvPr id="14" name="TextBox 8"/>
          <p:cNvSpPr txBox="1">
            <a:spLocks noChangeArrowheads="1"/>
          </p:cNvSpPr>
          <p:nvPr/>
        </p:nvSpPr>
        <p:spPr bwMode="auto">
          <a:xfrm>
            <a:off x="6185538" y="5308600"/>
            <a:ext cx="2443162"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n-US" sz="1100" dirty="0" smtClean="0"/>
              <a:t>Source: State </a:t>
            </a:r>
            <a:r>
              <a:rPr lang="en-US" sz="1100" dirty="0"/>
              <a:t>Building &amp; Construction Trades Council of California, AFL-CIO:  Construction Noise &amp; Hearing Loss Prevention training program, Funded by Federal OSHA, </a:t>
            </a:r>
            <a:r>
              <a:rPr lang="en-US" sz="1100" dirty="0" smtClean="0"/>
              <a:t>2015</a:t>
            </a:r>
            <a:r>
              <a:rPr lang="en-US" sz="1100" dirty="0"/>
              <a:t> </a:t>
            </a:r>
            <a:r>
              <a:rPr lang="en-US" sz="1100" dirty="0" smtClean="0"/>
              <a:t>(</a:t>
            </a:r>
            <a:r>
              <a:rPr lang="en-US" altLang="en-US" sz="1100" dirty="0" smtClean="0"/>
              <a:t>courtesy </a:t>
            </a:r>
            <a:r>
              <a:rPr lang="en-US" altLang="en-US" sz="1100" dirty="0"/>
              <a:t>of Howard </a:t>
            </a:r>
            <a:r>
              <a:rPr lang="en-US" altLang="en-US" sz="1100" dirty="0" err="1"/>
              <a:t>Leight</a:t>
            </a:r>
            <a:r>
              <a:rPr lang="en-US" altLang="en-US" sz="1100" dirty="0"/>
              <a:t>, </a:t>
            </a:r>
            <a:r>
              <a:rPr lang="en-US" altLang="en-US" sz="1100" dirty="0" smtClean="0"/>
              <a:t>Honeywell).</a:t>
            </a:r>
            <a:endParaRPr lang="en-US" altLang="en-US" sz="1100"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16" y="1896267"/>
            <a:ext cx="2001659" cy="2482057"/>
          </a:xfrm>
          <a:prstGeom prst="rect">
            <a:avLst/>
          </a:prstGeom>
        </p:spPr>
      </p:pic>
      <p:sp>
        <p:nvSpPr>
          <p:cNvPr id="2" name="TextBox 1"/>
          <p:cNvSpPr txBox="1"/>
          <p:nvPr/>
        </p:nvSpPr>
        <p:spPr>
          <a:xfrm>
            <a:off x="393700" y="5334000"/>
            <a:ext cx="1981200" cy="1046440"/>
          </a:xfrm>
          <a:prstGeom prst="rect">
            <a:avLst/>
          </a:prstGeom>
          <a:noFill/>
        </p:spPr>
        <p:txBody>
          <a:bodyPr wrap="square" rtlCol="0">
            <a:spAutoFit/>
          </a:bodyPr>
          <a:lstStyle/>
          <a:p>
            <a:r>
              <a:rPr lang="en-US" sz="1100" dirty="0"/>
              <a:t>iPhone </a:t>
            </a:r>
            <a:r>
              <a:rPr lang="en-US" sz="1100" dirty="0">
                <a:hlinkClick r:id="rId6"/>
              </a:rPr>
              <a:t>https://www.cdc.gov/niosh/topics/noise/app.html</a:t>
            </a:r>
            <a:r>
              <a:rPr lang="en-US" sz="1100" dirty="0"/>
              <a:t> </a:t>
            </a:r>
            <a:endParaRPr lang="en-US" sz="1100" dirty="0" smtClean="0"/>
          </a:p>
          <a:p>
            <a:r>
              <a:rPr lang="en-US" sz="1100" dirty="0" smtClean="0"/>
              <a:t>Android </a:t>
            </a:r>
            <a:r>
              <a:rPr lang="en-US" altLang="en-US" sz="1100" dirty="0" err="1">
                <a:hlinkClick r:id="rId7"/>
              </a:rPr>
              <a:t>SoundMeter</a:t>
            </a:r>
            <a:r>
              <a:rPr lang="en-US" altLang="en-US" sz="1100" dirty="0">
                <a:hlinkClick r:id="rId7"/>
              </a:rPr>
              <a:t> App</a:t>
            </a:r>
            <a:endParaRPr lang="en-US" sz="1100" dirty="0"/>
          </a:p>
          <a:p>
            <a:endParaRPr lang="en-US" dirty="0"/>
          </a:p>
        </p:txBody>
      </p:sp>
    </p:spTree>
    <p:extLst>
      <p:ext uri="{BB962C8B-B14F-4D97-AF65-F5344CB8AC3E}">
        <p14:creationId xmlns:p14="http://schemas.microsoft.com/office/powerpoint/2010/main" val="2272664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a:solidFill>
            <a:srgbClr val="C00000"/>
          </a:solidFill>
        </p:spPr>
        <p:txBody>
          <a:bodyPr/>
          <a:lstStyle/>
          <a:p>
            <a:r>
              <a:rPr lang="en-US" b="1" dirty="0" smtClean="0">
                <a:solidFill>
                  <a:schemeClr val="bg1"/>
                </a:solidFill>
              </a:rPr>
              <a:t>Goal</a:t>
            </a:r>
            <a:endParaRPr lang="en-US" dirty="0">
              <a:solidFill>
                <a:schemeClr val="bg1"/>
              </a:solidFill>
            </a:endParaRPr>
          </a:p>
        </p:txBody>
      </p:sp>
      <p:sp>
        <p:nvSpPr>
          <p:cNvPr id="3" name="Content Placeholder 2"/>
          <p:cNvSpPr>
            <a:spLocks noGrp="1"/>
          </p:cNvSpPr>
          <p:nvPr>
            <p:ph idx="1"/>
          </p:nvPr>
        </p:nvSpPr>
        <p:spPr>
          <a:xfrm>
            <a:off x="457200" y="1600200"/>
            <a:ext cx="8229600" cy="4525963"/>
          </a:xfrm>
        </p:spPr>
        <p:txBody>
          <a:bodyPr/>
          <a:lstStyle/>
          <a:p>
            <a:pPr marL="0" indent="0">
              <a:buNone/>
            </a:pPr>
            <a:r>
              <a:rPr lang="en-US" sz="3600" dirty="0" smtClean="0"/>
              <a:t>Provide the necessary training to identify a noise hazard</a:t>
            </a:r>
            <a:r>
              <a:rPr lang="en-US" sz="3600" dirty="0"/>
              <a:t>, </a:t>
            </a:r>
            <a:r>
              <a:rPr lang="en-US" sz="3600" dirty="0" smtClean="0"/>
              <a:t>understand the </a:t>
            </a:r>
            <a:r>
              <a:rPr lang="en-US" sz="3600" dirty="0"/>
              <a:t>risk for hearing loss, and </a:t>
            </a:r>
            <a:r>
              <a:rPr lang="en-US" sz="3600" dirty="0" smtClean="0"/>
              <a:t>know what steps should be taken to </a:t>
            </a:r>
            <a:r>
              <a:rPr lang="en-US" sz="3600" dirty="0"/>
              <a:t>work safely to prevent hearing loss</a:t>
            </a:r>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a:t>
            </a:fld>
            <a:endParaRPr lang="en-US" altLang="en-US" sz="1400" dirty="0"/>
          </a:p>
        </p:txBody>
      </p:sp>
    </p:spTree>
    <p:extLst>
      <p:ext uri="{BB962C8B-B14F-4D97-AF65-F5344CB8AC3E}">
        <p14:creationId xmlns:p14="http://schemas.microsoft.com/office/powerpoint/2010/main" val="1413416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solidFill>
            <a:srgbClr val="C00000"/>
          </a:solidFill>
        </p:spPr>
        <p:txBody>
          <a:bodyPr/>
          <a:lstStyle/>
          <a:p>
            <a:r>
              <a:rPr lang="en-US" b="1" dirty="0" smtClean="0">
                <a:solidFill>
                  <a:schemeClr val="bg1"/>
                </a:solidFill>
              </a:rPr>
              <a:t>Sound Level Meter Apps</a:t>
            </a:r>
            <a:endParaRPr lang="en-US" b="1" dirty="0">
              <a:solidFill>
                <a:schemeClr val="bg1"/>
              </a:solidFill>
            </a:endParaRPr>
          </a:p>
        </p:txBody>
      </p:sp>
      <p:sp>
        <p:nvSpPr>
          <p:cNvPr id="4" name="Content Placeholder 3"/>
          <p:cNvSpPr>
            <a:spLocks noGrp="1"/>
          </p:cNvSpPr>
          <p:nvPr>
            <p:ph idx="1"/>
          </p:nvPr>
        </p:nvSpPr>
        <p:spPr>
          <a:xfrm>
            <a:off x="457200" y="1600200"/>
            <a:ext cx="4800600" cy="4525963"/>
          </a:xfrm>
        </p:spPr>
        <p:txBody>
          <a:bodyPr/>
          <a:lstStyle/>
          <a:p>
            <a:pPr>
              <a:buNone/>
            </a:pPr>
            <a:r>
              <a:rPr lang="en-US" b="1" dirty="0" smtClean="0"/>
              <a:t>NIOSH SLM for </a:t>
            </a:r>
            <a:r>
              <a:rPr lang="en-US" b="1" dirty="0" err="1" smtClean="0"/>
              <a:t>iPhones</a:t>
            </a:r>
            <a:endParaRPr lang="en-US" b="1" dirty="0" smtClean="0"/>
          </a:p>
          <a:p>
            <a:pPr>
              <a:buNone/>
            </a:pPr>
            <a:r>
              <a:rPr lang="en-US" dirty="0" smtClean="0"/>
              <a:t>	</a:t>
            </a:r>
            <a:r>
              <a:rPr lang="en-US" sz="2000" dirty="0" smtClean="0">
                <a:solidFill>
                  <a:srgbClr val="0000FF"/>
                </a:solidFill>
              </a:rPr>
              <a:t>https://</a:t>
            </a:r>
            <a:r>
              <a:rPr lang="en-US" sz="2000" dirty="0" smtClean="0">
                <a:solidFill>
                  <a:srgbClr val="0000FF"/>
                </a:solidFill>
              </a:rPr>
              <a:t>itunes.apple.com/us/app/niosh-slm/id1096545820?mt=8Iphoneapp </a:t>
            </a:r>
            <a:endParaRPr lang="en-US" sz="2000" dirty="0" smtClean="0">
              <a:solidFill>
                <a:srgbClr val="0000FF"/>
              </a:solidFill>
            </a:endParaRPr>
          </a:p>
          <a:p>
            <a:pPr>
              <a:buNone/>
            </a:pPr>
            <a:r>
              <a:rPr lang="en-US" b="1" dirty="0" smtClean="0"/>
              <a:t>Sound Meter for Android  </a:t>
            </a:r>
            <a:r>
              <a:rPr lang="en-US" sz="2000" dirty="0" smtClean="0">
                <a:solidFill>
                  <a:srgbClr val="0000CC"/>
                </a:solidFill>
              </a:rPr>
              <a:t>https://play.google.com/store/apps/details?id=com.gamebasic.decibel</a:t>
            </a:r>
            <a:endParaRPr lang="en-US" sz="2000" dirty="0">
              <a:solidFill>
                <a:srgbClr val="0000CC"/>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1600200"/>
            <a:ext cx="3492500" cy="4330700"/>
          </a:xfrm>
          <a:prstGeom prst="rect">
            <a:avLst/>
          </a:prstGeom>
        </p:spPr>
      </p:pic>
      <p:sp>
        <p:nvSpPr>
          <p:cNvPr id="7"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20</a:t>
            </a:fld>
            <a:endParaRPr lang="en-US" altLang="en-US" sz="1400" dirty="0"/>
          </a:p>
        </p:txBody>
      </p:sp>
    </p:spTree>
    <p:extLst>
      <p:ext uri="{BB962C8B-B14F-4D97-AF65-F5344CB8AC3E}">
        <p14:creationId xmlns:p14="http://schemas.microsoft.com/office/powerpoint/2010/main" val="1604591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295400"/>
          </a:xfrm>
          <a:solidFill>
            <a:srgbClr val="C00000"/>
          </a:solidFill>
        </p:spPr>
        <p:txBody>
          <a:bodyPr/>
          <a:lstStyle/>
          <a:p>
            <a:r>
              <a:rPr lang="en-US" altLang="en-US" sz="4000" b="1" dirty="0" smtClean="0">
                <a:solidFill>
                  <a:schemeClr val="bg1"/>
                </a:solidFill>
                <a:latin typeface="Arial" charset="0"/>
                <a:cs typeface="Arial" charset="0"/>
              </a:rPr>
              <a:t>Ways To Control Construction Noise</a:t>
            </a:r>
            <a:endParaRPr lang="en-US" sz="4000" dirty="0">
              <a:solidFill>
                <a:schemeClr val="bg1"/>
              </a:solidFill>
            </a:endParaRP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66800" y="1523923"/>
            <a:ext cx="7535984" cy="5029278"/>
          </a:xfrm>
        </p:spPr>
      </p:pic>
      <p:sp>
        <p:nvSpPr>
          <p:cNvPr id="8" name="TextBox 7"/>
          <p:cNvSpPr txBox="1"/>
          <p:nvPr/>
        </p:nvSpPr>
        <p:spPr>
          <a:xfrm>
            <a:off x="152400" y="6531605"/>
            <a:ext cx="5174815" cy="261610"/>
          </a:xfrm>
          <a:prstGeom prst="rect">
            <a:avLst/>
          </a:prstGeom>
          <a:noFill/>
        </p:spPr>
        <p:txBody>
          <a:bodyPr wrap="none" rtlCol="0">
            <a:spAutoFit/>
          </a:bodyPr>
          <a:lstStyle/>
          <a:p>
            <a:r>
              <a:rPr lang="en-US" sz="1100" dirty="0" smtClean="0"/>
              <a:t>Source: NIOSH Workplace Safety &amp; Health Topics, Controls for Noise Exposure</a:t>
            </a:r>
            <a:endParaRPr lang="en-US" sz="1100" dirty="0"/>
          </a:p>
        </p:txBody>
      </p:sp>
      <p:sp>
        <p:nvSpPr>
          <p:cNvPr id="9"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21</a:t>
            </a:fld>
            <a:endParaRPr lang="en-US" altLang="en-US" sz="1400" dirty="0"/>
          </a:p>
        </p:txBody>
      </p:sp>
    </p:spTree>
    <p:extLst>
      <p:ext uri="{BB962C8B-B14F-4D97-AF65-F5344CB8AC3E}">
        <p14:creationId xmlns:p14="http://schemas.microsoft.com/office/powerpoint/2010/main" val="747469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C00000"/>
          </a:solidFill>
        </p:spPr>
        <p:txBody>
          <a:bodyPr/>
          <a:lstStyle/>
          <a:p>
            <a:r>
              <a:rPr lang="en-US" sz="4000" b="1" dirty="0" smtClean="0">
                <a:solidFill>
                  <a:schemeClr val="bg1"/>
                </a:solidFill>
              </a:rPr>
              <a:t>Examples of Engineering and Administrative Controls for Noise</a:t>
            </a:r>
            <a:endParaRPr lang="en-US" sz="4000" b="1" dirty="0">
              <a:solidFill>
                <a:schemeClr val="bg1"/>
              </a:solidFill>
            </a:endParaRPr>
          </a:p>
        </p:txBody>
      </p:sp>
      <p:sp>
        <p:nvSpPr>
          <p:cNvPr id="3" name="Text Placeholder 2"/>
          <p:cNvSpPr>
            <a:spLocks noGrp="1"/>
          </p:cNvSpPr>
          <p:nvPr>
            <p:ph type="body" sz="half" idx="1"/>
          </p:nvPr>
        </p:nvSpPr>
        <p:spPr>
          <a:xfrm>
            <a:off x="152400" y="1447800"/>
            <a:ext cx="4267200" cy="4953000"/>
          </a:xfrm>
        </p:spPr>
        <p:txBody>
          <a:bodyPr/>
          <a:lstStyle/>
          <a:p>
            <a:pPr marL="0" indent="0">
              <a:buNone/>
            </a:pPr>
            <a:r>
              <a:rPr lang="en-US" b="1" dirty="0"/>
              <a:t>Engineering controls</a:t>
            </a:r>
          </a:p>
          <a:p>
            <a:pPr lvl="1">
              <a:buFont typeface="Wingdings" panose="05000000000000000000" pitchFamily="2" charset="2"/>
              <a:buChar char="q"/>
            </a:pPr>
            <a:r>
              <a:rPr lang="en-US" dirty="0" smtClean="0"/>
              <a:t>Low noise equipment</a:t>
            </a:r>
          </a:p>
          <a:p>
            <a:pPr lvl="1">
              <a:buFont typeface="Wingdings" panose="05000000000000000000" pitchFamily="2" charset="2"/>
              <a:buChar char="q"/>
            </a:pPr>
            <a:r>
              <a:rPr lang="en-US" dirty="0" smtClean="0"/>
              <a:t>Barriers </a:t>
            </a:r>
            <a:r>
              <a:rPr lang="en-US" dirty="0"/>
              <a:t>and enclosures</a:t>
            </a:r>
          </a:p>
          <a:p>
            <a:pPr lvl="1">
              <a:buFont typeface="Wingdings" panose="05000000000000000000" pitchFamily="2" charset="2"/>
              <a:buChar char="q"/>
            </a:pPr>
            <a:r>
              <a:rPr lang="en-US" dirty="0"/>
              <a:t>Noise suppression on equipment</a:t>
            </a:r>
          </a:p>
          <a:p>
            <a:pPr lvl="2">
              <a:buFont typeface="Wingdings" panose="05000000000000000000" pitchFamily="2" charset="2"/>
              <a:buChar char="ü"/>
            </a:pPr>
            <a:r>
              <a:rPr lang="en-US" dirty="0"/>
              <a:t>Mufflers</a:t>
            </a:r>
          </a:p>
          <a:p>
            <a:pPr lvl="1">
              <a:buFont typeface="Wingdings" panose="05000000000000000000" pitchFamily="2" charset="2"/>
              <a:buChar char="q"/>
            </a:pPr>
            <a:r>
              <a:rPr lang="en-US" dirty="0"/>
              <a:t>Maintain equipment</a:t>
            </a:r>
          </a:p>
          <a:p>
            <a:pPr lvl="2">
              <a:buFont typeface="Wingdings" panose="05000000000000000000" pitchFamily="2" charset="2"/>
              <a:buChar char="ü"/>
            </a:pPr>
            <a:r>
              <a:rPr lang="en-US" dirty="0"/>
              <a:t>Belts</a:t>
            </a:r>
          </a:p>
          <a:p>
            <a:pPr lvl="2">
              <a:buFont typeface="Wingdings" panose="05000000000000000000" pitchFamily="2" charset="2"/>
              <a:buChar char="ü"/>
            </a:pPr>
            <a:r>
              <a:rPr lang="en-US" dirty="0"/>
              <a:t>Lubrication</a:t>
            </a:r>
          </a:p>
        </p:txBody>
      </p:sp>
      <p:sp>
        <p:nvSpPr>
          <p:cNvPr id="4" name="Content Placeholder 3"/>
          <p:cNvSpPr>
            <a:spLocks noGrp="1"/>
          </p:cNvSpPr>
          <p:nvPr>
            <p:ph sz="half" idx="2"/>
          </p:nvPr>
        </p:nvSpPr>
        <p:spPr>
          <a:xfrm>
            <a:off x="4482059" y="1447800"/>
            <a:ext cx="4648200" cy="4678363"/>
          </a:xfrm>
        </p:spPr>
        <p:txBody>
          <a:bodyPr/>
          <a:lstStyle/>
          <a:p>
            <a:pPr marL="0" indent="0">
              <a:buNone/>
            </a:pPr>
            <a:r>
              <a:rPr lang="en-US" b="1" dirty="0"/>
              <a:t>Administrative controls</a:t>
            </a:r>
          </a:p>
          <a:p>
            <a:pPr lvl="1">
              <a:buFont typeface="Wingdings" panose="05000000000000000000" pitchFamily="2" charset="2"/>
              <a:buChar char="q"/>
            </a:pPr>
            <a:r>
              <a:rPr lang="en-US" dirty="0" smtClean="0"/>
              <a:t>Signs</a:t>
            </a:r>
            <a:endParaRPr lang="en-US" dirty="0"/>
          </a:p>
          <a:p>
            <a:pPr lvl="1">
              <a:buFont typeface="Wingdings" panose="05000000000000000000" pitchFamily="2" charset="2"/>
              <a:buChar char="q"/>
            </a:pPr>
            <a:r>
              <a:rPr lang="en-US" dirty="0"/>
              <a:t>Designated </a:t>
            </a:r>
            <a:r>
              <a:rPr lang="en-US" dirty="0" smtClean="0"/>
              <a:t>areas for noisy tasks</a:t>
            </a:r>
            <a:endParaRPr lang="en-US" dirty="0"/>
          </a:p>
          <a:p>
            <a:pPr lvl="1">
              <a:buFont typeface="Wingdings" panose="05000000000000000000" pitchFamily="2" charset="2"/>
              <a:buChar char="q"/>
            </a:pPr>
            <a:r>
              <a:rPr lang="en-US" dirty="0"/>
              <a:t>Strategic placement of loud </a:t>
            </a:r>
            <a:r>
              <a:rPr lang="en-US" dirty="0" smtClean="0"/>
              <a:t>equipment</a:t>
            </a:r>
            <a:endParaRPr lang="en-US" dirty="0"/>
          </a:p>
        </p:txBody>
      </p:sp>
      <p:sp>
        <p:nvSpPr>
          <p:cNvPr id="6"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22</a:t>
            </a:fld>
            <a:endParaRPr lang="en-US" altLang="en-US" sz="1400" dirty="0"/>
          </a:p>
        </p:txBody>
      </p:sp>
    </p:spTree>
    <p:extLst>
      <p:ext uri="{BB962C8B-B14F-4D97-AF65-F5344CB8AC3E}">
        <p14:creationId xmlns:p14="http://schemas.microsoft.com/office/powerpoint/2010/main" val="20357674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0"/>
            <a:ext cx="9144000" cy="1371600"/>
          </a:xfrm>
          <a:solidFill>
            <a:srgbClr val="C00000"/>
          </a:solidFill>
        </p:spPr>
        <p:txBody>
          <a:bodyPr>
            <a:normAutofit fontScale="90000"/>
          </a:bodyPr>
          <a:lstStyle/>
          <a:p>
            <a:r>
              <a:rPr lang="en-US" altLang="en-US" b="1" dirty="0">
                <a:solidFill>
                  <a:schemeClr val="bg1"/>
                </a:solidFill>
              </a:rPr>
              <a:t>What Employers Should </a:t>
            </a:r>
            <a:r>
              <a:rPr lang="en-US" altLang="en-US" b="1" dirty="0" smtClean="0">
                <a:solidFill>
                  <a:schemeClr val="bg1"/>
                </a:solidFill>
              </a:rPr>
              <a:t>Do  </a:t>
            </a:r>
            <a:br>
              <a:rPr lang="en-US" altLang="en-US" b="1" dirty="0" smtClean="0">
                <a:solidFill>
                  <a:schemeClr val="bg1"/>
                </a:solidFill>
              </a:rPr>
            </a:br>
            <a:r>
              <a:rPr lang="en-US" altLang="en-US" b="1" dirty="0" smtClean="0">
                <a:solidFill>
                  <a:schemeClr val="bg1"/>
                </a:solidFill>
              </a:rPr>
              <a:t>to Protect You</a:t>
            </a:r>
            <a:endParaRPr lang="en-US" altLang="en-US" b="1" dirty="0">
              <a:solidFill>
                <a:schemeClr val="bg1"/>
              </a:solidFill>
            </a:endParaRPr>
          </a:p>
        </p:txBody>
      </p:sp>
      <p:sp>
        <p:nvSpPr>
          <p:cNvPr id="156675" name="Rectangle 3"/>
          <p:cNvSpPr>
            <a:spLocks noGrp="1" noChangeArrowheads="1"/>
          </p:cNvSpPr>
          <p:nvPr>
            <p:ph idx="1"/>
          </p:nvPr>
        </p:nvSpPr>
        <p:spPr/>
        <p:txBody>
          <a:bodyPr>
            <a:normAutofit lnSpcReduction="10000"/>
          </a:bodyPr>
          <a:lstStyle/>
          <a:p>
            <a:pPr>
              <a:buFont typeface="Wingdings" panose="05000000000000000000" pitchFamily="2" charset="2"/>
              <a:buChar char="q"/>
            </a:pPr>
            <a:r>
              <a:rPr lang="en-US" altLang="en-US" sz="2800" dirty="0" smtClean="0"/>
              <a:t>Plan: Before the job starts identify noisy tasks and equipment and plan for controlling noise – including buying or renting quieter equipment.</a:t>
            </a:r>
          </a:p>
          <a:p>
            <a:pPr>
              <a:buFont typeface="Wingdings" panose="05000000000000000000" pitchFamily="2" charset="2"/>
              <a:buChar char="q"/>
            </a:pPr>
            <a:r>
              <a:rPr lang="en-US" altLang="en-US" sz="2800" dirty="0" smtClean="0"/>
              <a:t>Each day - do a walk-around inspection to make sure the plan is being implemented</a:t>
            </a:r>
          </a:p>
          <a:p>
            <a:pPr>
              <a:buFont typeface="Wingdings" panose="05000000000000000000" pitchFamily="2" charset="2"/>
              <a:buChar char="q"/>
            </a:pPr>
            <a:r>
              <a:rPr lang="en-US" altLang="en-US" sz="2800" dirty="0" smtClean="0"/>
              <a:t>Monitor noise levels</a:t>
            </a:r>
          </a:p>
          <a:p>
            <a:pPr>
              <a:buFont typeface="Wingdings" panose="05000000000000000000" pitchFamily="2" charset="2"/>
              <a:buChar char="q"/>
            </a:pPr>
            <a:r>
              <a:rPr lang="en-US" altLang="en-US" sz="2800" dirty="0" smtClean="0"/>
              <a:t>Provide different types of </a:t>
            </a:r>
            <a:r>
              <a:rPr lang="en-US" altLang="en-US" sz="2800" dirty="0"/>
              <a:t>h</a:t>
            </a:r>
            <a:r>
              <a:rPr lang="en-US" altLang="en-US" sz="2800" dirty="0" smtClean="0"/>
              <a:t>earing protection - one size or style may not fit all workers</a:t>
            </a:r>
          </a:p>
          <a:p>
            <a:pPr>
              <a:buFont typeface="Wingdings" panose="05000000000000000000" pitchFamily="2" charset="2"/>
              <a:buChar char="q"/>
            </a:pPr>
            <a:r>
              <a:rPr lang="en-US" altLang="en-US" sz="2800" dirty="0" smtClean="0"/>
              <a:t>Conduct training on each type of hearing protection provided</a:t>
            </a:r>
          </a:p>
          <a:p>
            <a:pPr>
              <a:buNone/>
            </a:pPr>
            <a:endParaRPr lang="en-US" altLang="en-US" dirty="0"/>
          </a:p>
          <a:p>
            <a:endParaRPr lang="en-US" altLang="en-U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23</a:t>
            </a:fld>
            <a:endParaRPr lang="en-US" altLang="en-US" sz="1400" dirty="0"/>
          </a:p>
        </p:txBody>
      </p:sp>
    </p:spTree>
    <p:extLst>
      <p:ext uri="{BB962C8B-B14F-4D97-AF65-F5344CB8AC3E}">
        <p14:creationId xmlns:p14="http://schemas.microsoft.com/office/powerpoint/2010/main" val="12146226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1143000"/>
          </a:xfrm>
          <a:solidFill>
            <a:srgbClr val="C00000"/>
          </a:solidFill>
        </p:spPr>
        <p:txBody>
          <a:bodyPr/>
          <a:lstStyle/>
          <a:p>
            <a:pPr eaLnBrk="1" hangingPunct="1"/>
            <a:r>
              <a:rPr lang="en-US" altLang="en-US" b="1" dirty="0">
                <a:solidFill>
                  <a:schemeClr val="bg1"/>
                </a:solidFill>
              </a:rPr>
              <a:t>Types of Hearing </a:t>
            </a:r>
            <a:r>
              <a:rPr lang="en-US" altLang="en-US" b="1" dirty="0" smtClean="0">
                <a:solidFill>
                  <a:schemeClr val="bg1"/>
                </a:solidFill>
              </a:rPr>
              <a:t>Protection</a:t>
            </a:r>
            <a:endParaRPr lang="en-US" altLang="en-US" b="1" dirty="0">
              <a:solidFill>
                <a:schemeClr val="bg1"/>
              </a:solidFill>
            </a:endParaRPr>
          </a:p>
        </p:txBody>
      </p:sp>
      <p:sp>
        <p:nvSpPr>
          <p:cNvPr id="146435" name="Rectangle 3"/>
          <p:cNvSpPr>
            <a:spLocks noGrp="1" noChangeArrowheads="1"/>
          </p:cNvSpPr>
          <p:nvPr>
            <p:ph type="body" sz="half" idx="1"/>
          </p:nvPr>
        </p:nvSpPr>
        <p:spPr>
          <a:xfrm>
            <a:off x="457200" y="1600200"/>
            <a:ext cx="4518025" cy="4525963"/>
          </a:xfrm>
        </p:spPr>
        <p:txBody>
          <a:bodyPr/>
          <a:lstStyle/>
          <a:p>
            <a:pPr eaLnBrk="1" hangingPunct="1">
              <a:buFont typeface="Wingdings" panose="05000000000000000000" pitchFamily="2" charset="2"/>
              <a:buChar char="q"/>
            </a:pPr>
            <a:r>
              <a:rPr lang="en-US" altLang="en-US" dirty="0"/>
              <a:t>Foam (formable) plugs</a:t>
            </a:r>
          </a:p>
          <a:p>
            <a:pPr eaLnBrk="1" hangingPunct="1">
              <a:buFont typeface="Wingdings" panose="05000000000000000000" pitchFamily="2" charset="2"/>
              <a:buChar char="q"/>
            </a:pPr>
            <a:r>
              <a:rPr lang="en-US" altLang="en-US" dirty="0"/>
              <a:t>Reusable earplugs</a:t>
            </a:r>
          </a:p>
          <a:p>
            <a:pPr eaLnBrk="1" hangingPunct="1">
              <a:buFont typeface="Wingdings" panose="05000000000000000000" pitchFamily="2" charset="2"/>
              <a:buChar char="q"/>
            </a:pPr>
            <a:r>
              <a:rPr lang="en-US" altLang="en-US" dirty="0"/>
              <a:t>Custom molded plugs</a:t>
            </a:r>
          </a:p>
          <a:p>
            <a:pPr eaLnBrk="1" hangingPunct="1">
              <a:buFont typeface="Wingdings" panose="05000000000000000000" pitchFamily="2" charset="2"/>
              <a:buChar char="q"/>
            </a:pPr>
            <a:r>
              <a:rPr lang="en-US" altLang="en-US" dirty="0"/>
              <a:t>Banded or semi-aural</a:t>
            </a:r>
          </a:p>
          <a:p>
            <a:pPr eaLnBrk="1" hangingPunct="1">
              <a:buFont typeface="Wingdings" panose="05000000000000000000" pitchFamily="2" charset="2"/>
              <a:buChar char="q"/>
            </a:pPr>
            <a:r>
              <a:rPr lang="en-US" altLang="en-US" dirty="0"/>
              <a:t>Earmuffs</a:t>
            </a:r>
          </a:p>
        </p:txBody>
      </p:sp>
      <p:pic>
        <p:nvPicPr>
          <p:cNvPr id="146437" name="Picture 6" descr="Picture_266"/>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486400" y="1781175"/>
            <a:ext cx="2971800" cy="3771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6436" name="Text Box 4"/>
          <p:cNvSpPr txBox="1">
            <a:spLocks noChangeArrowheads="1"/>
          </p:cNvSpPr>
          <p:nvPr/>
        </p:nvSpPr>
        <p:spPr bwMode="auto">
          <a:xfrm>
            <a:off x="6400800" y="1905000"/>
            <a:ext cx="1463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3600">
              <a:solidFill>
                <a:schemeClr val="tx2"/>
              </a:solidFill>
              <a:latin typeface="Helvetica" pitchFamily="34" charset="0"/>
            </a:endParaRPr>
          </a:p>
        </p:txBody>
      </p:sp>
      <p:sp>
        <p:nvSpPr>
          <p:cNvPr id="9" name="TextBox 5"/>
          <p:cNvSpPr txBox="1">
            <a:spLocks noChangeArrowheads="1"/>
          </p:cNvSpPr>
          <p:nvPr/>
        </p:nvSpPr>
        <p:spPr bwMode="auto">
          <a:xfrm>
            <a:off x="5410200" y="5554335"/>
            <a:ext cx="320040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63550" indent="-46355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ct val="0"/>
              </a:spcBef>
              <a:buNone/>
            </a:pPr>
            <a:r>
              <a:rPr lang="en-US" sz="1100" dirty="0"/>
              <a:t>Source: State Building &amp; Construction Trades Council of California, AFL-CIO:  Construction Noise &amp; Hearing Loss Prevention training program, Funded by Federal OSHA, 2015 </a:t>
            </a:r>
            <a:r>
              <a:rPr lang="en-US" sz="1100" dirty="0" smtClean="0"/>
              <a:t>(</a:t>
            </a:r>
            <a:r>
              <a:rPr lang="en-US" altLang="en-US" sz="1100" dirty="0" smtClean="0"/>
              <a:t>courtesy of Build It Smart )</a:t>
            </a:r>
            <a:r>
              <a:rPr lang="en-US" sz="1100" dirty="0" smtClean="0"/>
              <a:t> </a:t>
            </a:r>
            <a:endParaRPr lang="en-US" sz="1100" dirty="0"/>
          </a:p>
          <a:p>
            <a:pPr eaLnBrk="1" hangingPunct="1">
              <a:spcBef>
                <a:spcPct val="0"/>
              </a:spcBef>
              <a:buFontTx/>
              <a:buNone/>
            </a:pPr>
            <a:endParaRPr lang="en-US" altLang="en-US" sz="1800" dirty="0"/>
          </a:p>
        </p:txBody>
      </p:sp>
      <p:sp>
        <p:nvSpPr>
          <p:cNvPr id="8"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24</a:t>
            </a:fld>
            <a:endParaRPr lang="en-US" altLang="en-US" sz="1400" dirty="0"/>
          </a:p>
        </p:txBody>
      </p:sp>
    </p:spTree>
    <p:extLst>
      <p:ext uri="{BB962C8B-B14F-4D97-AF65-F5344CB8AC3E}">
        <p14:creationId xmlns:p14="http://schemas.microsoft.com/office/powerpoint/2010/main" val="33453000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0" y="0"/>
            <a:ext cx="9144000" cy="1143000"/>
          </a:xfrm>
          <a:solidFill>
            <a:srgbClr val="C00000"/>
          </a:solidFill>
        </p:spPr>
        <p:txBody>
          <a:bodyPr>
            <a:normAutofit fontScale="90000"/>
          </a:bodyPr>
          <a:lstStyle/>
          <a:p>
            <a:pPr eaLnBrk="1" hangingPunct="1"/>
            <a:r>
              <a:rPr lang="en-US" altLang="en-US" sz="3600" b="1" dirty="0">
                <a:solidFill>
                  <a:schemeClr val="bg1"/>
                </a:solidFill>
              </a:rPr>
              <a:t>Advantages &amp; </a:t>
            </a:r>
            <a:r>
              <a:rPr lang="en-US" altLang="en-US" sz="3600" b="1" dirty="0" smtClean="0">
                <a:solidFill>
                  <a:schemeClr val="bg1"/>
                </a:solidFill>
              </a:rPr>
              <a:t>Disadvantages </a:t>
            </a:r>
            <a:br>
              <a:rPr lang="en-US" altLang="en-US" sz="3600" b="1" dirty="0" smtClean="0">
                <a:solidFill>
                  <a:schemeClr val="bg1"/>
                </a:solidFill>
              </a:rPr>
            </a:br>
            <a:r>
              <a:rPr lang="en-US" altLang="en-US" sz="3600" b="1" dirty="0" smtClean="0">
                <a:solidFill>
                  <a:schemeClr val="bg1"/>
                </a:solidFill>
              </a:rPr>
              <a:t>of Different Types of Hearing Protection</a:t>
            </a:r>
            <a:endParaRPr lang="en-US" altLang="en-US" sz="3600" b="1" dirty="0">
              <a:solidFill>
                <a:schemeClr val="bg1"/>
              </a:solidFill>
            </a:endParaRPr>
          </a:p>
        </p:txBody>
      </p:sp>
      <p:graphicFrame>
        <p:nvGraphicFramePr>
          <p:cNvPr id="267304" name="Group 40"/>
          <p:cNvGraphicFramePr>
            <a:graphicFrameLocks noGrp="1"/>
          </p:cNvGraphicFramePr>
          <p:nvPr>
            <p:ph type="tbl" idx="1"/>
          </p:nvPr>
        </p:nvGraphicFramePr>
        <p:xfrm>
          <a:off x="381000" y="1219200"/>
          <a:ext cx="8305800" cy="4937172"/>
        </p:xfrm>
        <a:graphic>
          <a:graphicData uri="http://schemas.openxmlformats.org/drawingml/2006/table">
            <a:tbl>
              <a:tblPr/>
              <a:tblGrid>
                <a:gridCol w="2076450">
                  <a:extLst>
                    <a:ext uri="{9D8B030D-6E8A-4147-A177-3AD203B41FA5}">
                      <a16:colId xmlns="" xmlns:a16="http://schemas.microsoft.com/office/drawing/2014/main" val="20000"/>
                    </a:ext>
                  </a:extLst>
                </a:gridCol>
                <a:gridCol w="1739728">
                  <a:extLst>
                    <a:ext uri="{9D8B030D-6E8A-4147-A177-3AD203B41FA5}">
                      <a16:colId xmlns="" xmlns:a16="http://schemas.microsoft.com/office/drawing/2014/main" val="20001"/>
                    </a:ext>
                  </a:extLst>
                </a:gridCol>
                <a:gridCol w="2095157">
                  <a:extLst>
                    <a:ext uri="{9D8B030D-6E8A-4147-A177-3AD203B41FA5}">
                      <a16:colId xmlns="" xmlns:a16="http://schemas.microsoft.com/office/drawing/2014/main" val="20002"/>
                    </a:ext>
                  </a:extLst>
                </a:gridCol>
                <a:gridCol w="2394465">
                  <a:extLst>
                    <a:ext uri="{9D8B030D-6E8A-4147-A177-3AD203B41FA5}">
                      <a16:colId xmlns="" xmlns:a16="http://schemas.microsoft.com/office/drawing/2014/main" val="20003"/>
                    </a:ext>
                  </a:extLst>
                </a:gridCol>
              </a:tblGrid>
              <a:tr h="82285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Type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Noise Reduction</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Advantages</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charset="0"/>
                        </a:rPr>
                        <a:t>Disadvantages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CCFF"/>
                    </a:solidFill>
                  </a:tcPr>
                </a:tc>
                <a:extLst>
                  <a:ext uri="{0D108BD9-81ED-4DB2-BD59-A6C34878D82A}">
                    <a16:rowId xmlns="" xmlns:a16="http://schemas.microsoft.com/office/drawing/2014/main" val="10000"/>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Foam Plugs/ Moldable</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High</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Readily Available</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-Hygiene Issues</a:t>
                      </a:r>
                      <a:br>
                        <a:rPr kumimoji="0" lang="en-US" altLang="en-US" sz="2000" b="0" i="0" u="none" strike="noStrike" cap="none" normalizeH="0" baseline="0" dirty="0">
                          <a:ln>
                            <a:noFill/>
                          </a:ln>
                          <a:solidFill>
                            <a:schemeClr val="tx1"/>
                          </a:solidFill>
                          <a:effectLst/>
                          <a:latin typeface="Arial" charset="0"/>
                        </a:rPr>
                      </a:br>
                      <a:r>
                        <a:rPr kumimoji="0" lang="en-US" altLang="en-US" sz="2000" b="0" i="0" u="none" strike="noStrike" cap="none" normalizeH="0" baseline="0" dirty="0">
                          <a:ln>
                            <a:noFill/>
                          </a:ln>
                          <a:solidFill>
                            <a:schemeClr val="tx1"/>
                          </a:solidFill>
                          <a:effectLst/>
                          <a:latin typeface="Arial" charset="0"/>
                        </a:rPr>
                        <a:t>-Take Time to Fit</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Reusable (Pre-formed Plugs)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Mid</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-Costly to replace</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310530">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Banded/</a:t>
                      </a:r>
                      <a:br>
                        <a:rPr kumimoji="0" lang="en-US" altLang="en-US" sz="2000" b="0" i="0" u="none" strike="noStrike" cap="none" normalizeH="0" baseline="0" dirty="0">
                          <a:ln>
                            <a:noFill/>
                          </a:ln>
                          <a:solidFill>
                            <a:schemeClr val="tx1"/>
                          </a:solidFill>
                          <a:effectLst/>
                          <a:latin typeface="Arial" charset="0"/>
                        </a:rPr>
                      </a:br>
                      <a:r>
                        <a:rPr kumimoji="0" lang="en-US" altLang="en-US" sz="2000" b="0" i="0" u="none" strike="noStrike" cap="none" normalizeH="0" baseline="0" dirty="0">
                          <a:ln>
                            <a:noFill/>
                          </a:ln>
                          <a:solidFill>
                            <a:schemeClr val="tx1"/>
                          </a:solidFill>
                          <a:effectLst/>
                          <a:latin typeface="Arial" charset="0"/>
                        </a:rPr>
                        <a:t>Semi-aural</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Low</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-Uncomfortable</a:t>
                      </a:r>
                      <a:br>
                        <a:rPr kumimoji="0" lang="en-US" altLang="en-US" sz="2000" b="0" i="0" u="none" strike="noStrike" cap="none" normalizeH="0" baseline="0" dirty="0">
                          <a:ln>
                            <a:noFill/>
                          </a:ln>
                          <a:solidFill>
                            <a:schemeClr val="tx1"/>
                          </a:solidFill>
                          <a:effectLst/>
                          <a:latin typeface="Arial" charset="0"/>
                        </a:rPr>
                      </a:br>
                      <a:r>
                        <a:rPr kumimoji="0" lang="en-US" altLang="en-US" sz="2000" b="0" i="0" u="none" strike="noStrike" cap="none" normalizeH="0" baseline="0" dirty="0">
                          <a:ln>
                            <a:noFill/>
                          </a:ln>
                          <a:solidFill>
                            <a:schemeClr val="tx1"/>
                          </a:solidFill>
                          <a:effectLst/>
                          <a:latin typeface="Arial" charset="0"/>
                        </a:rPr>
                        <a:t>-If  the band is hit it transfers sound to the ear</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Earmuffs</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High</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-Hot, heavy, cumbersome</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700935">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Custom</a:t>
                      </a:r>
                    </a:p>
                  </a:txBody>
                  <a:tcPr marT="45671" marB="4567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Low to Mid</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Quick Fit</a:t>
                      </a:r>
                    </a:p>
                  </a:txBody>
                  <a:tcPr marT="45671" marB="4567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-Costly</a:t>
                      </a:r>
                      <a:br>
                        <a:rPr kumimoji="0" lang="en-US" altLang="en-US" sz="2000" b="0" i="0" u="none" strike="noStrike" cap="none" normalizeH="0" baseline="0" dirty="0">
                          <a:ln>
                            <a:noFill/>
                          </a:ln>
                          <a:solidFill>
                            <a:schemeClr val="tx1"/>
                          </a:solidFill>
                          <a:effectLst/>
                          <a:latin typeface="Arial" charset="0"/>
                        </a:rPr>
                      </a:br>
                      <a:r>
                        <a:rPr kumimoji="0" lang="en-US" altLang="en-US" sz="2000" b="0" i="0" u="none" strike="noStrike" cap="none" normalizeH="0" baseline="0" dirty="0">
                          <a:ln>
                            <a:noFill/>
                          </a:ln>
                          <a:solidFill>
                            <a:schemeClr val="tx1"/>
                          </a:solidFill>
                          <a:effectLst/>
                          <a:latin typeface="Arial" charset="0"/>
                        </a:rPr>
                        <a:t>-Replace in 3-5 yrs</a:t>
                      </a:r>
                    </a:p>
                  </a:txBody>
                  <a:tcPr marT="45671" marB="4567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6" name="TextBox 5"/>
          <p:cNvSpPr txBox="1"/>
          <p:nvPr/>
        </p:nvSpPr>
        <p:spPr>
          <a:xfrm>
            <a:off x="381000" y="6248400"/>
            <a:ext cx="8382000" cy="430887"/>
          </a:xfrm>
          <a:prstGeom prst="rect">
            <a:avLst/>
          </a:prstGeom>
          <a:noFill/>
        </p:spPr>
        <p:txBody>
          <a:bodyPr wrap="square" rtlCol="0">
            <a:spAutoFit/>
          </a:bodyPr>
          <a:lstStyle/>
          <a:p>
            <a:r>
              <a:rPr lang="en-US" sz="1100" dirty="0" smtClean="0"/>
              <a:t>Source: State </a:t>
            </a:r>
            <a:r>
              <a:rPr lang="en-US" sz="1100" dirty="0"/>
              <a:t>Building &amp; Construction Trades Council of California, AFL-CIO:  Construction Noise &amp; Hearing Loss Prevention training program, Funded by Federal OSHA, 2015. </a:t>
            </a:r>
          </a:p>
        </p:txBody>
      </p:sp>
      <p:sp>
        <p:nvSpPr>
          <p:cNvPr id="7"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25</a:t>
            </a:fld>
            <a:endParaRPr lang="en-US" altLang="en-US" sz="1400" dirty="0"/>
          </a:p>
        </p:txBody>
      </p:sp>
    </p:spTree>
    <p:extLst>
      <p:ext uri="{BB962C8B-B14F-4D97-AF65-F5344CB8AC3E}">
        <p14:creationId xmlns:p14="http://schemas.microsoft.com/office/powerpoint/2010/main" val="2112097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0"/>
            <a:ext cx="9144000" cy="1219200"/>
          </a:xfrm>
          <a:solidFill>
            <a:srgbClr val="C00000"/>
          </a:solidFill>
        </p:spPr>
        <p:txBody>
          <a:bodyPr/>
          <a:lstStyle/>
          <a:p>
            <a:pPr eaLnBrk="1" hangingPunct="1"/>
            <a:r>
              <a:rPr lang="en-US" altLang="en-US" b="1" dirty="0">
                <a:solidFill>
                  <a:schemeClr val="bg1"/>
                </a:solidFill>
                <a:latin typeface="Arial" charset="0"/>
                <a:cs typeface="Arial" charset="0"/>
              </a:rPr>
              <a:t>Care and Maintenance</a:t>
            </a:r>
          </a:p>
        </p:txBody>
      </p:sp>
      <p:sp>
        <p:nvSpPr>
          <p:cNvPr id="151555" name="Rectangle 3"/>
          <p:cNvSpPr>
            <a:spLocks noGrp="1" noChangeArrowheads="1"/>
          </p:cNvSpPr>
          <p:nvPr>
            <p:ph sz="half" idx="1"/>
          </p:nvPr>
        </p:nvSpPr>
        <p:spPr>
          <a:xfrm>
            <a:off x="838200" y="1447800"/>
            <a:ext cx="7848600" cy="3810000"/>
          </a:xfrm>
        </p:spPr>
        <p:txBody>
          <a:bodyPr>
            <a:normAutofit fontScale="92500" lnSpcReduction="10000"/>
          </a:bodyPr>
          <a:lstStyle/>
          <a:p>
            <a:pPr marL="0" indent="0" eaLnBrk="1" hangingPunct="1">
              <a:lnSpc>
                <a:spcPct val="90000"/>
              </a:lnSpc>
              <a:spcBef>
                <a:spcPct val="40000"/>
              </a:spcBef>
              <a:spcAft>
                <a:spcPct val="5000"/>
              </a:spcAft>
              <a:buFont typeface="Arial" charset="0"/>
              <a:buNone/>
            </a:pPr>
            <a:r>
              <a:rPr lang="en-US" altLang="en-US" sz="3200" b="1" dirty="0">
                <a:latin typeface="Arial" charset="0"/>
                <a:cs typeface="Arial" charset="0"/>
              </a:rPr>
              <a:t>Foam roll plugs</a:t>
            </a:r>
          </a:p>
          <a:p>
            <a:pPr lvl="1" eaLnBrk="1" hangingPunct="1">
              <a:lnSpc>
                <a:spcPct val="90000"/>
              </a:lnSpc>
              <a:spcBef>
                <a:spcPct val="40000"/>
              </a:spcBef>
              <a:spcAft>
                <a:spcPct val="5000"/>
              </a:spcAft>
              <a:buFont typeface="Wingdings" pitchFamily="2" charset="2"/>
              <a:buChar char="ü"/>
            </a:pPr>
            <a:r>
              <a:rPr lang="en-US" altLang="en-US" sz="3200" dirty="0">
                <a:latin typeface="Arial" charset="0"/>
                <a:cs typeface="Arial" charset="0"/>
              </a:rPr>
              <a:t>dispose of foam roll plugs after each use</a:t>
            </a:r>
          </a:p>
          <a:p>
            <a:pPr marL="0" indent="0" eaLnBrk="1" hangingPunct="1">
              <a:lnSpc>
                <a:spcPct val="90000"/>
              </a:lnSpc>
              <a:spcBef>
                <a:spcPct val="40000"/>
              </a:spcBef>
              <a:spcAft>
                <a:spcPct val="5000"/>
              </a:spcAft>
              <a:buFont typeface="Arial" charset="0"/>
              <a:buNone/>
            </a:pPr>
            <a:r>
              <a:rPr lang="en-US" altLang="en-US" sz="3200" b="1" dirty="0">
                <a:latin typeface="Arial" charset="0"/>
                <a:cs typeface="Arial" charset="0"/>
              </a:rPr>
              <a:t>Reusable plugs</a:t>
            </a:r>
          </a:p>
          <a:p>
            <a:pPr lvl="1" eaLnBrk="1" hangingPunct="1">
              <a:lnSpc>
                <a:spcPct val="90000"/>
              </a:lnSpc>
              <a:spcBef>
                <a:spcPct val="40000"/>
              </a:spcBef>
              <a:spcAft>
                <a:spcPct val="5000"/>
              </a:spcAft>
              <a:buFont typeface="Wingdings" pitchFamily="2" charset="2"/>
              <a:buChar char="ü"/>
            </a:pPr>
            <a:r>
              <a:rPr lang="en-US" altLang="en-US" sz="3200" dirty="0">
                <a:latin typeface="Arial" charset="0"/>
                <a:cs typeface="Arial" charset="0"/>
              </a:rPr>
              <a:t>clean</a:t>
            </a:r>
            <a:r>
              <a:rPr lang="en-US" altLang="en-US" sz="3200" b="1" dirty="0">
                <a:latin typeface="Arial" charset="0"/>
                <a:cs typeface="Arial" charset="0"/>
              </a:rPr>
              <a:t> </a:t>
            </a:r>
            <a:r>
              <a:rPr lang="en-US" altLang="en-US" sz="3200" dirty="0">
                <a:latin typeface="Arial" charset="0"/>
                <a:cs typeface="Arial" charset="0"/>
              </a:rPr>
              <a:t>with soap and water, replace when damaged</a:t>
            </a:r>
          </a:p>
          <a:p>
            <a:pPr marL="0" indent="0" eaLnBrk="1" hangingPunct="1">
              <a:lnSpc>
                <a:spcPct val="90000"/>
              </a:lnSpc>
              <a:spcBef>
                <a:spcPct val="40000"/>
              </a:spcBef>
              <a:spcAft>
                <a:spcPct val="5000"/>
              </a:spcAft>
              <a:buFont typeface="Arial" charset="0"/>
              <a:buNone/>
            </a:pPr>
            <a:r>
              <a:rPr lang="en-US" altLang="en-US" sz="3200" b="1" dirty="0">
                <a:latin typeface="Arial" charset="0"/>
                <a:cs typeface="Arial" charset="0"/>
              </a:rPr>
              <a:t>Custom plugs</a:t>
            </a:r>
          </a:p>
          <a:p>
            <a:pPr lvl="1" eaLnBrk="1" hangingPunct="1">
              <a:lnSpc>
                <a:spcPct val="90000"/>
              </a:lnSpc>
              <a:spcBef>
                <a:spcPct val="40000"/>
              </a:spcBef>
              <a:spcAft>
                <a:spcPct val="5000"/>
              </a:spcAft>
              <a:buFont typeface="Wingdings" pitchFamily="2" charset="2"/>
              <a:buChar char="ü"/>
            </a:pPr>
            <a:r>
              <a:rPr lang="en-US" altLang="en-US" sz="3200" dirty="0">
                <a:latin typeface="Arial" charset="0"/>
                <a:cs typeface="Arial" charset="0"/>
              </a:rPr>
              <a:t>wash in mild soapy water</a:t>
            </a:r>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26</a:t>
            </a:fld>
            <a:endParaRPr lang="en-US" altLang="en-US" sz="1400" dirty="0"/>
          </a:p>
        </p:txBody>
      </p:sp>
    </p:spTree>
    <p:extLst>
      <p:ext uri="{BB962C8B-B14F-4D97-AF65-F5344CB8AC3E}">
        <p14:creationId xmlns:p14="http://schemas.microsoft.com/office/powerpoint/2010/main" val="33925235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4"/>
          <p:cNvSpPr>
            <a:spLocks noGrp="1"/>
          </p:cNvSpPr>
          <p:nvPr>
            <p:ph type="title"/>
          </p:nvPr>
        </p:nvSpPr>
        <p:spPr>
          <a:xfrm>
            <a:off x="0" y="0"/>
            <a:ext cx="9144000" cy="1295400"/>
          </a:xfrm>
          <a:solidFill>
            <a:srgbClr val="C00000"/>
          </a:solidFill>
        </p:spPr>
        <p:txBody>
          <a:bodyPr/>
          <a:lstStyle/>
          <a:p>
            <a:r>
              <a:rPr lang="en-US" altLang="en-US" b="1" dirty="0">
                <a:solidFill>
                  <a:schemeClr val="bg1"/>
                </a:solidFill>
                <a:latin typeface="Arial" charset="0"/>
                <a:cs typeface="Arial" charset="0"/>
              </a:rPr>
              <a:t>Care and Maintenance</a:t>
            </a:r>
          </a:p>
        </p:txBody>
      </p:sp>
      <p:sp>
        <p:nvSpPr>
          <p:cNvPr id="6" name="Content Placeholder 5"/>
          <p:cNvSpPr>
            <a:spLocks noGrp="1"/>
          </p:cNvSpPr>
          <p:nvPr>
            <p:ph sz="half" idx="1"/>
          </p:nvPr>
        </p:nvSpPr>
        <p:spPr>
          <a:xfrm>
            <a:off x="457200" y="1600200"/>
            <a:ext cx="8534400" cy="4114800"/>
          </a:xfrm>
        </p:spPr>
        <p:txBody>
          <a:bodyPr/>
          <a:lstStyle/>
          <a:p>
            <a:pPr marL="0" indent="0" eaLnBrk="1" hangingPunct="1">
              <a:lnSpc>
                <a:spcPct val="90000"/>
              </a:lnSpc>
              <a:spcBef>
                <a:spcPct val="40000"/>
              </a:spcBef>
              <a:spcAft>
                <a:spcPct val="5000"/>
              </a:spcAft>
              <a:buFont typeface="Arial" charset="0"/>
              <a:buNone/>
              <a:defRPr/>
            </a:pPr>
            <a:r>
              <a:rPr lang="en-US" altLang="en-US" sz="3200" b="1" dirty="0">
                <a:latin typeface="Arial" panose="020B0604020202020204" pitchFamily="34" charset="0"/>
                <a:cs typeface="Arial" panose="020B0604020202020204" pitchFamily="34" charset="0"/>
              </a:rPr>
              <a:t>Banded or semi-aural</a:t>
            </a:r>
          </a:p>
          <a:p>
            <a:pPr eaLnBrk="1" hangingPunct="1">
              <a:lnSpc>
                <a:spcPct val="90000"/>
              </a:lnSpc>
              <a:spcBef>
                <a:spcPct val="40000"/>
              </a:spcBef>
              <a:spcAft>
                <a:spcPct val="5000"/>
              </a:spcAft>
              <a:buFont typeface="Wingdings" panose="05000000000000000000" pitchFamily="2" charset="2"/>
              <a:buChar char="ü"/>
              <a:defRPr/>
            </a:pPr>
            <a:r>
              <a:rPr lang="en-US" altLang="en-US" sz="3200" dirty="0">
                <a:latin typeface="Arial" panose="020B0604020202020204" pitchFamily="34" charset="0"/>
                <a:cs typeface="Arial" panose="020B0604020202020204" pitchFamily="34" charset="0"/>
              </a:rPr>
              <a:t>Clean and replace pods regularly</a:t>
            </a:r>
          </a:p>
          <a:p>
            <a:pPr marL="0" indent="0" eaLnBrk="1" hangingPunct="1">
              <a:lnSpc>
                <a:spcPct val="90000"/>
              </a:lnSpc>
              <a:spcBef>
                <a:spcPct val="40000"/>
              </a:spcBef>
              <a:spcAft>
                <a:spcPct val="5000"/>
              </a:spcAft>
              <a:buFont typeface="Arial" charset="0"/>
              <a:buNone/>
              <a:tabLst>
                <a:tab pos="1885950" algn="l"/>
              </a:tabLst>
              <a:defRPr/>
            </a:pPr>
            <a:r>
              <a:rPr lang="en-US" altLang="en-US" sz="3200" b="1" dirty="0">
                <a:latin typeface="Arial" panose="020B0604020202020204" pitchFamily="34" charset="0"/>
                <a:cs typeface="Arial" panose="020B0604020202020204" pitchFamily="34" charset="0"/>
              </a:rPr>
              <a:t>Earmuffs</a:t>
            </a:r>
            <a:endParaRPr lang="en-US" altLang="en-US" sz="3200" dirty="0">
              <a:latin typeface="Arial" panose="020B0604020202020204" pitchFamily="34" charset="0"/>
              <a:cs typeface="Arial" panose="020B0604020202020204" pitchFamily="34" charset="0"/>
            </a:endParaRPr>
          </a:p>
          <a:p>
            <a:pPr eaLnBrk="1" hangingPunct="1">
              <a:lnSpc>
                <a:spcPct val="90000"/>
              </a:lnSpc>
              <a:spcBef>
                <a:spcPct val="40000"/>
              </a:spcBef>
              <a:spcAft>
                <a:spcPct val="5000"/>
              </a:spcAft>
              <a:buFont typeface="Wingdings" panose="05000000000000000000" pitchFamily="2" charset="2"/>
              <a:buChar char="ü"/>
              <a:defRPr/>
            </a:pPr>
            <a:r>
              <a:rPr lang="en-US" altLang="en-US" sz="3200" dirty="0">
                <a:latin typeface="Arial" panose="020B0604020202020204" pitchFamily="34" charset="0"/>
                <a:cs typeface="Arial" panose="020B0604020202020204" pitchFamily="34" charset="0"/>
              </a:rPr>
              <a:t> Wipe down with damp cloth, or remove cushions and wash in soapy water  </a:t>
            </a:r>
          </a:p>
          <a:p>
            <a:pPr eaLnBrk="1" hangingPunct="1">
              <a:lnSpc>
                <a:spcPct val="90000"/>
              </a:lnSpc>
              <a:spcBef>
                <a:spcPct val="40000"/>
              </a:spcBef>
              <a:spcAft>
                <a:spcPct val="5000"/>
              </a:spcAft>
              <a:buFont typeface="Wingdings" panose="05000000000000000000" pitchFamily="2" charset="2"/>
              <a:buChar char="ü"/>
              <a:defRPr/>
            </a:pPr>
            <a:r>
              <a:rPr lang="en-US" altLang="en-US" sz="3200" dirty="0">
                <a:latin typeface="Arial" panose="020B0604020202020204" pitchFamily="34" charset="0"/>
                <a:cs typeface="Arial" panose="020B0604020202020204" pitchFamily="34" charset="0"/>
              </a:rPr>
              <a:t> Replace cushions if torn or cracked  </a:t>
            </a:r>
          </a:p>
          <a:p>
            <a:pPr>
              <a:defRPr/>
            </a:pPr>
            <a:endParaRPr lang="en-U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27</a:t>
            </a:fld>
            <a:endParaRPr lang="en-US" altLang="en-US" sz="1400" dirty="0"/>
          </a:p>
        </p:txBody>
      </p:sp>
    </p:spTree>
    <p:extLst>
      <p:ext uri="{BB962C8B-B14F-4D97-AF65-F5344CB8AC3E}">
        <p14:creationId xmlns:p14="http://schemas.microsoft.com/office/powerpoint/2010/main" val="2699470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title"/>
          </p:nvPr>
        </p:nvSpPr>
        <p:spPr>
          <a:xfrm>
            <a:off x="0" y="0"/>
            <a:ext cx="9144000" cy="1219200"/>
          </a:xfrm>
          <a:solidFill>
            <a:srgbClr val="C00000"/>
          </a:solidFill>
        </p:spPr>
        <p:txBody>
          <a:bodyPr/>
          <a:lstStyle/>
          <a:p>
            <a:r>
              <a:rPr lang="en-US" altLang="en-US" b="1" dirty="0">
                <a:solidFill>
                  <a:schemeClr val="bg1"/>
                </a:solidFill>
              </a:rPr>
              <a:t>Noise Reduction Rating (NRR)</a:t>
            </a:r>
          </a:p>
        </p:txBody>
      </p:sp>
      <p:sp>
        <p:nvSpPr>
          <p:cNvPr id="148483" name="Rectangle 3"/>
          <p:cNvSpPr>
            <a:spLocks noGrp="1" noChangeArrowheads="1"/>
          </p:cNvSpPr>
          <p:nvPr>
            <p:ph type="body" sz="half" idx="1"/>
          </p:nvPr>
        </p:nvSpPr>
        <p:spPr>
          <a:xfrm>
            <a:off x="457200" y="1600200"/>
            <a:ext cx="8077200" cy="4267200"/>
          </a:xfrm>
        </p:spPr>
        <p:txBody>
          <a:bodyPr>
            <a:normAutofit lnSpcReduction="10000"/>
          </a:bodyPr>
          <a:lstStyle/>
          <a:p>
            <a:r>
              <a:rPr lang="en-US" altLang="en-US" sz="2800" dirty="0"/>
              <a:t>NRR is measured in decibels</a:t>
            </a:r>
          </a:p>
          <a:p>
            <a:r>
              <a:rPr lang="en-US" altLang="en-US" sz="2800" dirty="0"/>
              <a:t>The </a:t>
            </a:r>
            <a:r>
              <a:rPr lang="en-US" altLang="en-US" sz="2800" dirty="0">
                <a:solidFill>
                  <a:srgbClr val="FF0000"/>
                </a:solidFill>
              </a:rPr>
              <a:t>NRR</a:t>
            </a:r>
            <a:r>
              <a:rPr lang="en-US" altLang="en-US" sz="2800" dirty="0"/>
              <a:t> is found on the </a:t>
            </a:r>
            <a:r>
              <a:rPr lang="en-US" altLang="en-US" sz="2800" dirty="0" smtClean="0"/>
              <a:t>			     earmuff </a:t>
            </a:r>
            <a:r>
              <a:rPr lang="en-US" altLang="en-US" sz="2800" dirty="0"/>
              <a:t>or earplug package</a:t>
            </a:r>
          </a:p>
          <a:p>
            <a:r>
              <a:rPr lang="en-US" altLang="en-US" sz="2800" dirty="0" smtClean="0"/>
              <a:t>The higher </a:t>
            </a:r>
            <a:r>
              <a:rPr lang="en-US" altLang="en-US" sz="2800" dirty="0"/>
              <a:t>the </a:t>
            </a:r>
            <a:r>
              <a:rPr lang="en-US" altLang="en-US" sz="2800" dirty="0" smtClean="0"/>
              <a:t>NRR number,	                                     the </a:t>
            </a:r>
            <a:r>
              <a:rPr lang="en-US" altLang="en-US" sz="2800" dirty="0"/>
              <a:t>greater the </a:t>
            </a:r>
            <a:r>
              <a:rPr lang="en-US" altLang="en-US" sz="2800" dirty="0" smtClean="0"/>
              <a:t>protection</a:t>
            </a:r>
          </a:p>
          <a:p>
            <a:r>
              <a:rPr lang="en-US" altLang="en-US" sz="2800" dirty="0" smtClean="0"/>
              <a:t>Calculating the level of protection:</a:t>
            </a:r>
          </a:p>
          <a:p>
            <a:pPr>
              <a:buNone/>
            </a:pPr>
            <a:r>
              <a:rPr lang="en-US" altLang="en-US" sz="2800" dirty="0" smtClean="0"/>
              <a:t>	</a:t>
            </a:r>
            <a:r>
              <a:rPr lang="en-US" altLang="en-US" sz="2400" dirty="0" smtClean="0"/>
              <a:t>(NRR – 7)/2 = NRR reduction</a:t>
            </a:r>
          </a:p>
          <a:p>
            <a:pPr>
              <a:buNone/>
            </a:pPr>
            <a:r>
              <a:rPr lang="en-US" altLang="en-US" sz="2400" dirty="0" smtClean="0"/>
              <a:t>	Exposure level – NRR reduction = level of protection</a:t>
            </a:r>
          </a:p>
          <a:p>
            <a:pPr>
              <a:buNone/>
            </a:pPr>
            <a:r>
              <a:rPr lang="en-US" altLang="en-US" sz="2400" dirty="0" smtClean="0"/>
              <a:t>	(33-7)/2 = 13	95dBA – 13 = 82 </a:t>
            </a:r>
            <a:r>
              <a:rPr lang="en-US" altLang="en-US" sz="2400" dirty="0" err="1" smtClean="0"/>
              <a:t>dBA</a:t>
            </a:r>
            <a:r>
              <a:rPr lang="en-US" altLang="en-US" sz="2400" dirty="0" smtClean="0"/>
              <a:t> (level of protection)</a:t>
            </a:r>
            <a:endParaRPr lang="en-US" altLang="en-US" sz="2400" dirty="0"/>
          </a:p>
          <a:p>
            <a:endParaRPr lang="en-US" altLang="en-US" dirty="0"/>
          </a:p>
        </p:txBody>
      </p:sp>
      <p:pic>
        <p:nvPicPr>
          <p:cNvPr id="31748" name="Picture 5" descr="nr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638800" y="1600200"/>
            <a:ext cx="3102989" cy="25549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5541" name="Line 6"/>
          <p:cNvSpPr>
            <a:spLocks noChangeShapeType="1"/>
          </p:cNvSpPr>
          <p:nvPr/>
        </p:nvSpPr>
        <p:spPr bwMode="auto">
          <a:xfrm flipV="1">
            <a:off x="5029200" y="2286000"/>
            <a:ext cx="1485900" cy="5334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en-US" dirty="0">
              <a:ln w="57150">
                <a:solidFill>
                  <a:schemeClr val="tx1"/>
                </a:solidFill>
              </a:ln>
            </a:endParaRPr>
          </a:p>
        </p:txBody>
      </p:sp>
      <p:sp>
        <p:nvSpPr>
          <p:cNvPr id="9" name="TextBox 8"/>
          <p:cNvSpPr txBox="1"/>
          <p:nvPr/>
        </p:nvSpPr>
        <p:spPr>
          <a:xfrm>
            <a:off x="381000" y="6248400"/>
            <a:ext cx="8382000" cy="430887"/>
          </a:xfrm>
          <a:prstGeom prst="rect">
            <a:avLst/>
          </a:prstGeom>
          <a:noFill/>
        </p:spPr>
        <p:txBody>
          <a:bodyPr wrap="square" rtlCol="0">
            <a:spAutoFit/>
          </a:bodyPr>
          <a:lstStyle/>
          <a:p>
            <a:r>
              <a:rPr lang="en-US" sz="1100" dirty="0"/>
              <a:t>Source: State Building &amp; Construction Trades Council of California, AFL-CIO:  Construction Noise &amp; Hearing Loss Prevention training program, Funded by Federal OSHA, </a:t>
            </a:r>
            <a:r>
              <a:rPr lang="en-US" sz="1100" dirty="0" smtClean="0"/>
              <a:t>2015</a:t>
            </a:r>
            <a:r>
              <a:rPr lang="en-US" sz="1100" dirty="0"/>
              <a:t> </a:t>
            </a:r>
            <a:r>
              <a:rPr lang="en-US" sz="1100" dirty="0" smtClean="0"/>
              <a:t>(</a:t>
            </a:r>
            <a:r>
              <a:rPr lang="en-US" altLang="en-US" sz="1100" dirty="0"/>
              <a:t>courtesy of </a:t>
            </a:r>
            <a:r>
              <a:rPr lang="en-US" altLang="en-US" sz="1100" dirty="0" smtClean="0"/>
              <a:t>WISHA)</a:t>
            </a:r>
            <a:endParaRPr lang="en-US" sz="1100" dirty="0"/>
          </a:p>
        </p:txBody>
      </p:sp>
      <p:sp>
        <p:nvSpPr>
          <p:cNvPr id="10" name="Slide Number Placeholder 2"/>
          <p:cNvSpPr txBox="1">
            <a:spLocks/>
          </p:cNvSpPr>
          <p:nvPr/>
        </p:nvSpPr>
        <p:spPr>
          <a:xfrm>
            <a:off x="6858000" y="76200"/>
            <a:ext cx="2133600" cy="365125"/>
          </a:xfrm>
          <a:prstGeom prst="rect">
            <a:avLst/>
          </a:prstGeom>
          <a:noFill/>
          <a:ln/>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28</a:t>
            </a:fld>
            <a:endParaRPr lang="en-US" altLang="en-US" sz="1400" dirty="0"/>
          </a:p>
        </p:txBody>
      </p:sp>
    </p:spTree>
    <p:extLst>
      <p:ext uri="{BB962C8B-B14F-4D97-AF65-F5344CB8AC3E}">
        <p14:creationId xmlns:p14="http://schemas.microsoft.com/office/powerpoint/2010/main" val="3433156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title"/>
          </p:nvPr>
        </p:nvSpPr>
        <p:spPr>
          <a:xfrm>
            <a:off x="-1" y="15875"/>
            <a:ext cx="9143999" cy="822325"/>
          </a:xfrm>
          <a:solidFill>
            <a:srgbClr val="C00000"/>
          </a:solidFill>
        </p:spPr>
        <p:txBody>
          <a:bodyPr/>
          <a:lstStyle/>
          <a:p>
            <a:pPr eaLnBrk="1" hangingPunct="1"/>
            <a:r>
              <a:rPr lang="en-US" altLang="en-US" sz="4400" b="1" dirty="0">
                <a:solidFill>
                  <a:schemeClr val="bg1"/>
                </a:solidFill>
              </a:rPr>
              <a:t>Fitting An Ear Plug</a:t>
            </a:r>
          </a:p>
        </p:txBody>
      </p:sp>
      <p:grpSp>
        <p:nvGrpSpPr>
          <p:cNvPr id="154627" name="Group 5"/>
          <p:cNvGrpSpPr>
            <a:grpSpLocks/>
          </p:cNvGrpSpPr>
          <p:nvPr/>
        </p:nvGrpSpPr>
        <p:grpSpPr bwMode="auto">
          <a:xfrm>
            <a:off x="820738" y="936625"/>
            <a:ext cx="8067675" cy="5040313"/>
            <a:chOff x="102" y="995"/>
            <a:chExt cx="5193" cy="3188"/>
          </a:xfrm>
        </p:grpSpPr>
        <p:grpSp>
          <p:nvGrpSpPr>
            <p:cNvPr id="154630" name="Group 6"/>
            <p:cNvGrpSpPr>
              <a:grpSpLocks/>
            </p:cNvGrpSpPr>
            <p:nvPr/>
          </p:nvGrpSpPr>
          <p:grpSpPr bwMode="auto">
            <a:xfrm>
              <a:off x="1872" y="995"/>
              <a:ext cx="3423" cy="1657"/>
              <a:chOff x="1872" y="995"/>
              <a:chExt cx="3423" cy="1657"/>
            </a:xfrm>
          </p:grpSpPr>
          <p:sp>
            <p:nvSpPr>
              <p:cNvPr id="154639" name="Rectangle 7"/>
              <p:cNvSpPr>
                <a:spLocks noChangeArrowheads="1"/>
              </p:cNvSpPr>
              <p:nvPr/>
            </p:nvSpPr>
            <p:spPr bwMode="auto">
              <a:xfrm>
                <a:off x="1872" y="1008"/>
                <a:ext cx="3312" cy="1627"/>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a:solidFill>
                    <a:srgbClr val="292929"/>
                  </a:solidFill>
                  <a:cs typeface="Arial" charset="0"/>
                </a:endParaRPr>
              </a:p>
            </p:txBody>
          </p:sp>
          <p:pic>
            <p:nvPicPr>
              <p:cNvPr id="154640" name="Picture 8" descr="ARG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 y="995"/>
                <a:ext cx="1802" cy="1316"/>
              </a:xfrm>
              <a:prstGeom prst="rect">
                <a:avLst/>
              </a:prstGeom>
              <a:noFill/>
              <a:ln>
                <a:noFill/>
              </a:ln>
              <a:extLst>
                <a:ext uri="{909E8E84-426E-40DD-AFC4-6F175D3DCCD1}">
                  <a14:hiddenFill xmlns:a14="http://schemas.microsoft.com/office/drawing/2010/main">
                    <a:solidFill>
                      <a:srgbClr val="FFFFFF">
                        <a:alpha val="27058"/>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41" name="Text Box 9"/>
              <p:cNvSpPr txBox="1">
                <a:spLocks noChangeArrowheads="1"/>
              </p:cNvSpPr>
              <p:nvPr/>
            </p:nvSpPr>
            <p:spPr bwMode="auto">
              <a:xfrm>
                <a:off x="2751" y="1702"/>
                <a:ext cx="2544" cy="950"/>
              </a:xfrm>
              <a:prstGeom prst="rect">
                <a:avLst/>
              </a:prstGeom>
              <a:noFill/>
              <a:ln>
                <a:noFill/>
              </a:ln>
              <a:effectLst/>
              <a:extLst>
                <a:ext uri="{909E8E84-426E-40DD-AFC4-6F175D3DCCD1}">
                  <a14:hiddenFill xmlns:a14="http://schemas.microsoft.com/office/drawing/2010/main">
                    <a:solidFill>
                      <a:schemeClr val="tx1">
                        <a:alpha val="27058"/>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a:solidFill>
                      <a:schemeClr val="bg1"/>
                    </a:solidFill>
                  </a:rPr>
                  <a:t>2. </a:t>
                </a:r>
                <a:r>
                  <a:rPr lang="en-US" altLang="en-US" sz="2800">
                    <a:solidFill>
                      <a:schemeClr val="bg1"/>
                    </a:solidFill>
                  </a:rPr>
                  <a:t>Pull Back</a:t>
                </a:r>
                <a:r>
                  <a:rPr lang="en-US" altLang="en-US">
                    <a:solidFill>
                      <a:schemeClr val="bg1"/>
                    </a:solidFill>
                  </a:rPr>
                  <a:t> </a:t>
                </a:r>
                <a:r>
                  <a:rPr lang="en-US" altLang="en-US" sz="2000">
                    <a:solidFill>
                      <a:schemeClr val="bg1"/>
                    </a:solidFill>
                  </a:rPr>
                  <a:t>ear</a:t>
                </a:r>
                <a:r>
                  <a:rPr lang="en-US" altLang="en-US">
                    <a:solidFill>
                      <a:schemeClr val="bg1"/>
                    </a:solidFill>
                  </a:rPr>
                  <a:t/>
                </a:r>
                <a:br>
                  <a:rPr lang="en-US" altLang="en-US">
                    <a:solidFill>
                      <a:schemeClr val="bg1"/>
                    </a:solidFill>
                  </a:rPr>
                </a:br>
                <a:r>
                  <a:rPr lang="en-US" altLang="en-US" sz="2000">
                    <a:solidFill>
                      <a:schemeClr val="bg1"/>
                    </a:solidFill>
                  </a:rPr>
                  <a:t>by reaching over head with free hand, gently pull top of ear up and out</a:t>
                </a:r>
              </a:p>
            </p:txBody>
          </p:sp>
        </p:grpSp>
        <p:grpSp>
          <p:nvGrpSpPr>
            <p:cNvPr id="154631" name="Group 10"/>
            <p:cNvGrpSpPr>
              <a:grpSpLocks/>
            </p:cNvGrpSpPr>
            <p:nvPr/>
          </p:nvGrpSpPr>
          <p:grpSpPr bwMode="auto">
            <a:xfrm>
              <a:off x="102" y="1015"/>
              <a:ext cx="1718" cy="2221"/>
              <a:chOff x="102" y="1015"/>
              <a:chExt cx="1718" cy="2221"/>
            </a:xfrm>
          </p:grpSpPr>
          <p:sp>
            <p:nvSpPr>
              <p:cNvPr id="154636" name="Rectangle 11"/>
              <p:cNvSpPr>
                <a:spLocks noChangeArrowheads="1"/>
              </p:cNvSpPr>
              <p:nvPr/>
            </p:nvSpPr>
            <p:spPr bwMode="auto">
              <a:xfrm>
                <a:off x="102" y="1015"/>
                <a:ext cx="1718" cy="2061"/>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a:solidFill>
                    <a:srgbClr val="292929"/>
                  </a:solidFill>
                  <a:cs typeface="Arial" charset="0"/>
                </a:endParaRPr>
              </a:p>
            </p:txBody>
          </p:sp>
          <p:sp>
            <p:nvSpPr>
              <p:cNvPr id="154637" name="Text Box 12"/>
              <p:cNvSpPr txBox="1">
                <a:spLocks noChangeArrowheads="1"/>
              </p:cNvSpPr>
              <p:nvPr/>
            </p:nvSpPr>
            <p:spPr bwMode="auto">
              <a:xfrm>
                <a:off x="172" y="1178"/>
                <a:ext cx="1647" cy="766"/>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914400" indent="-4572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828800" indent="-457200" eaLnBrk="0" hangingPunct="0">
                  <a:spcBef>
                    <a:spcPct val="20000"/>
                  </a:spcBef>
                  <a:buChar char="–"/>
                  <a:defRPr sz="2000">
                    <a:solidFill>
                      <a:schemeClr val="tx1"/>
                    </a:solidFill>
                    <a:latin typeface="Arial" charset="0"/>
                  </a:defRPr>
                </a:lvl4pPr>
                <a:lvl5pPr marL="2286000" indent="-457200" eaLnBrk="0" hangingPunct="0">
                  <a:spcBef>
                    <a:spcPct val="20000"/>
                  </a:spcBef>
                  <a:buChar char="»"/>
                  <a:defRPr sz="2000">
                    <a:solidFill>
                      <a:schemeClr val="tx1"/>
                    </a:solidFill>
                    <a:latin typeface="Arial" charset="0"/>
                  </a:defRPr>
                </a:lvl5pPr>
                <a:lvl6pPr marL="2743200" indent="-457200" eaLnBrk="0" fontAlgn="base" hangingPunct="0">
                  <a:spcBef>
                    <a:spcPct val="20000"/>
                  </a:spcBef>
                  <a:spcAft>
                    <a:spcPct val="0"/>
                  </a:spcAft>
                  <a:buChar char="»"/>
                  <a:defRPr sz="2000">
                    <a:solidFill>
                      <a:schemeClr val="tx1"/>
                    </a:solidFill>
                    <a:latin typeface="Arial" charset="0"/>
                  </a:defRPr>
                </a:lvl6pPr>
                <a:lvl7pPr marL="3200400" indent="-457200" eaLnBrk="0" fontAlgn="base" hangingPunct="0">
                  <a:spcBef>
                    <a:spcPct val="20000"/>
                  </a:spcBef>
                  <a:spcAft>
                    <a:spcPct val="0"/>
                  </a:spcAft>
                  <a:buChar char="»"/>
                  <a:defRPr sz="2000">
                    <a:solidFill>
                      <a:schemeClr val="tx1"/>
                    </a:solidFill>
                    <a:latin typeface="Arial" charset="0"/>
                  </a:defRPr>
                </a:lvl7pPr>
                <a:lvl8pPr marL="3657600" indent="-457200" eaLnBrk="0" fontAlgn="base" hangingPunct="0">
                  <a:spcBef>
                    <a:spcPct val="20000"/>
                  </a:spcBef>
                  <a:spcAft>
                    <a:spcPct val="0"/>
                  </a:spcAft>
                  <a:buChar char="»"/>
                  <a:defRPr sz="2000">
                    <a:solidFill>
                      <a:schemeClr val="tx1"/>
                    </a:solidFill>
                    <a:latin typeface="Arial" charset="0"/>
                  </a:defRPr>
                </a:lvl8pPr>
                <a:lvl9pPr marL="4114800" indent="-4572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a:solidFill>
                      <a:schemeClr val="bg1"/>
                    </a:solidFill>
                  </a:rPr>
                  <a:t>1. </a:t>
                </a:r>
                <a:r>
                  <a:rPr lang="en-US" altLang="en-US" sz="2800">
                    <a:solidFill>
                      <a:schemeClr val="bg1"/>
                    </a:solidFill>
                  </a:rPr>
                  <a:t>Roll</a:t>
                </a:r>
                <a:r>
                  <a:rPr lang="en-US" altLang="en-US">
                    <a:solidFill>
                      <a:schemeClr val="bg1"/>
                    </a:solidFill>
                  </a:rPr>
                  <a:t> </a:t>
                </a:r>
                <a:br>
                  <a:rPr lang="en-US" altLang="en-US">
                    <a:solidFill>
                      <a:schemeClr val="bg1"/>
                    </a:solidFill>
                  </a:rPr>
                </a:br>
                <a:r>
                  <a:rPr lang="en-US" altLang="en-US" sz="2000">
                    <a:solidFill>
                      <a:schemeClr val="bg1"/>
                    </a:solidFill>
                  </a:rPr>
                  <a:t>entire earplug into a crease-free cylinder</a:t>
                </a:r>
              </a:p>
            </p:txBody>
          </p:sp>
          <p:pic>
            <p:nvPicPr>
              <p:cNvPr id="154638" name="Picture 13" descr="56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 y="2035"/>
                <a:ext cx="1344"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4632" name="Group 14"/>
            <p:cNvGrpSpPr>
              <a:grpSpLocks/>
            </p:cNvGrpSpPr>
            <p:nvPr/>
          </p:nvGrpSpPr>
          <p:grpSpPr bwMode="auto">
            <a:xfrm>
              <a:off x="1886" y="2724"/>
              <a:ext cx="2480" cy="1459"/>
              <a:chOff x="2496" y="2352"/>
              <a:chExt cx="2705" cy="1591"/>
            </a:xfrm>
          </p:grpSpPr>
          <p:sp>
            <p:nvSpPr>
              <p:cNvPr id="154633" name="Rectangle 15"/>
              <p:cNvSpPr>
                <a:spLocks noChangeArrowheads="1"/>
              </p:cNvSpPr>
              <p:nvPr/>
            </p:nvSpPr>
            <p:spPr bwMode="auto">
              <a:xfrm>
                <a:off x="2496" y="2352"/>
                <a:ext cx="2705" cy="1591"/>
              </a:xfrm>
              <a:prstGeom prst="rect">
                <a:avLst/>
              </a:prstGeom>
              <a:solidFill>
                <a:srgbClr val="33CCCC"/>
              </a:solidFill>
              <a:ln>
                <a:noFill/>
              </a:ln>
              <a:effectLst/>
              <a:extLst>
                <a:ext uri="{91240B29-F687-4F45-9708-019B960494DF}">
                  <a14:hiddenLine xmlns:a14="http://schemas.microsoft.com/office/drawing/2010/main" w="38100" cmpd="dbl" algn="ctr">
                    <a:solidFill>
                      <a:srgbClr val="0088C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000" b="1" u="sng">
                  <a:solidFill>
                    <a:srgbClr val="292929"/>
                  </a:solidFill>
                  <a:cs typeface="Arial" charset="0"/>
                </a:endParaRPr>
              </a:p>
            </p:txBody>
          </p:sp>
          <p:sp>
            <p:nvSpPr>
              <p:cNvPr id="154634" name="Text Box 16"/>
              <p:cNvSpPr txBox="1">
                <a:spLocks noChangeArrowheads="1"/>
              </p:cNvSpPr>
              <p:nvPr/>
            </p:nvSpPr>
            <p:spPr bwMode="auto">
              <a:xfrm>
                <a:off x="3606" y="2352"/>
                <a:ext cx="1595" cy="1247"/>
              </a:xfrm>
              <a:prstGeom prst="rect">
                <a:avLst/>
              </a:prstGeom>
              <a:noFill/>
              <a:ln>
                <a:noFill/>
              </a:ln>
              <a:effectLst/>
              <a:extLst>
                <a:ext uri="{909E8E84-426E-40DD-AFC4-6F175D3DCCD1}">
                  <a14:hiddenFill xmlns:a14="http://schemas.microsoft.com/office/drawing/2010/main">
                    <a:solidFill>
                      <a:schemeClr val="tx1">
                        <a:alpha val="30196"/>
                      </a:schemeClr>
                    </a:solidFill>
                  </a14:hiddenFill>
                </a:ext>
                <a:ext uri="{91240B29-F687-4F45-9708-019B960494DF}">
                  <a14:hiddenLine xmlns:a14="http://schemas.microsoft.com/office/drawing/2010/main" w="38100" cmpd="dbl" algn="ctr">
                    <a:solidFill>
                      <a:srgbClr val="6666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spcBef>
                    <a:spcPct val="20000"/>
                  </a:spcBef>
                  <a:buChar char="•"/>
                  <a:defRPr sz="3200">
                    <a:solidFill>
                      <a:schemeClr val="tx1"/>
                    </a:solidFill>
                    <a:latin typeface="Arial" charset="0"/>
                  </a:defRPr>
                </a:lvl1pPr>
                <a:lvl2pPr marL="627063"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a:solidFill>
                      <a:schemeClr val="bg1"/>
                    </a:solidFill>
                  </a:rPr>
                  <a:t>3. </a:t>
                </a:r>
                <a:r>
                  <a:rPr lang="en-US" altLang="en-US" sz="2800">
                    <a:solidFill>
                      <a:schemeClr val="bg1"/>
                    </a:solidFill>
                  </a:rPr>
                  <a:t>Insert </a:t>
                </a:r>
                <a:r>
                  <a:rPr lang="en-US" altLang="en-US" sz="2000">
                    <a:solidFill>
                      <a:schemeClr val="bg1"/>
                    </a:solidFill>
                  </a:rPr>
                  <a:t>earplug well into ear canal and hold until it fully expands</a:t>
                </a:r>
              </a:p>
            </p:txBody>
          </p:sp>
          <p:pic>
            <p:nvPicPr>
              <p:cNvPr id="154635" name="Picture 17" descr="S-CGZ"/>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8" y="2352"/>
                <a:ext cx="1116"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666633"/>
                    </a:solidFill>
                    <a:miter lim="800000"/>
                    <a:headEnd/>
                    <a:tailEnd/>
                  </a14:hiddenLine>
                </a:ext>
              </a:extLst>
            </p:spPr>
          </p:pic>
        </p:grpSp>
      </p:grpSp>
      <p:sp>
        <p:nvSpPr>
          <p:cNvPr id="2" name="Rectangle 1"/>
          <p:cNvSpPr/>
          <p:nvPr/>
        </p:nvSpPr>
        <p:spPr>
          <a:xfrm>
            <a:off x="152399" y="6364122"/>
            <a:ext cx="8991599" cy="430887"/>
          </a:xfrm>
          <a:prstGeom prst="rect">
            <a:avLst/>
          </a:prstGeom>
        </p:spPr>
        <p:txBody>
          <a:bodyPr wrap="square">
            <a:spAutoFit/>
          </a:bodyPr>
          <a:lstStyle/>
          <a:p>
            <a:r>
              <a:rPr lang="en-US" sz="1100" dirty="0"/>
              <a:t>Source: State Building &amp; Construction Trades Council of California, AFL-CIO:  Construction Noise &amp; Hearing Loss Prevention training program, Funded by Federal OSHA, 2015 (</a:t>
            </a:r>
            <a:r>
              <a:rPr lang="en-US" altLang="en-US" sz="1100" dirty="0"/>
              <a:t>courtesy of Howard </a:t>
            </a:r>
            <a:r>
              <a:rPr lang="en-US" altLang="en-US" sz="1100" dirty="0" err="1"/>
              <a:t>Leight</a:t>
            </a:r>
            <a:r>
              <a:rPr lang="en-US" altLang="en-US" sz="1100" dirty="0"/>
              <a:t>, Honeywell )</a:t>
            </a:r>
            <a:endParaRPr lang="en-US" sz="1100" dirty="0"/>
          </a:p>
        </p:txBody>
      </p:sp>
      <p:sp>
        <p:nvSpPr>
          <p:cNvPr id="18"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29</a:t>
            </a:fld>
            <a:endParaRPr lang="en-US" altLang="en-US" sz="1400" dirty="0"/>
          </a:p>
        </p:txBody>
      </p:sp>
    </p:spTree>
    <p:extLst>
      <p:ext uri="{BB962C8B-B14F-4D97-AF65-F5344CB8AC3E}">
        <p14:creationId xmlns:p14="http://schemas.microsoft.com/office/powerpoint/2010/main" val="27571651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47800"/>
          </a:xfrm>
          <a:solidFill>
            <a:srgbClr val="C00000"/>
          </a:solidFill>
        </p:spPr>
        <p:txBody>
          <a:bodyPr/>
          <a:lstStyle/>
          <a:p>
            <a:r>
              <a:rPr lang="en-US" b="1" dirty="0" smtClean="0">
                <a:solidFill>
                  <a:schemeClr val="bg1"/>
                </a:solidFill>
              </a:rPr>
              <a:t>After completing this training </a:t>
            </a:r>
            <a:br>
              <a:rPr lang="en-US" b="1" dirty="0" smtClean="0">
                <a:solidFill>
                  <a:schemeClr val="bg1"/>
                </a:solidFill>
              </a:rPr>
            </a:br>
            <a:r>
              <a:rPr lang="en-US" b="1" dirty="0" smtClean="0">
                <a:solidFill>
                  <a:schemeClr val="bg1"/>
                </a:solidFill>
              </a:rPr>
              <a:t>you will be able to:</a:t>
            </a:r>
            <a:endParaRPr lang="en-US" b="1" dirty="0">
              <a:solidFill>
                <a:schemeClr val="bg1"/>
              </a:solidFill>
            </a:endParaRPr>
          </a:p>
        </p:txBody>
      </p:sp>
      <p:sp>
        <p:nvSpPr>
          <p:cNvPr id="3" name="Content Placeholder 2"/>
          <p:cNvSpPr>
            <a:spLocks noGrp="1"/>
          </p:cNvSpPr>
          <p:nvPr>
            <p:ph idx="1"/>
          </p:nvPr>
        </p:nvSpPr>
        <p:spPr>
          <a:xfrm>
            <a:off x="457200" y="1752600"/>
            <a:ext cx="8001000" cy="4648200"/>
          </a:xfrm>
        </p:spPr>
        <p:txBody>
          <a:bodyPr/>
          <a:lstStyle/>
          <a:p>
            <a:pPr marL="514350" indent="-514350">
              <a:buFont typeface="+mj-lt"/>
              <a:buAutoNum type="arabicPeriod"/>
            </a:pPr>
            <a:r>
              <a:rPr lang="en-US" dirty="0" smtClean="0"/>
              <a:t>Explain why noise and hearing loss is an important issue for construction workers</a:t>
            </a:r>
          </a:p>
          <a:p>
            <a:pPr marL="514350" indent="-514350">
              <a:buFont typeface="+mj-lt"/>
              <a:buAutoNum type="arabicPeriod"/>
            </a:pPr>
            <a:r>
              <a:rPr lang="en-US" dirty="0" smtClean="0"/>
              <a:t> Recognize the signs and effects of hearing loss and tinnitus</a:t>
            </a:r>
          </a:p>
          <a:p>
            <a:pPr marL="514350" indent="-514350">
              <a:buFont typeface="+mj-lt"/>
              <a:buAutoNum type="arabicPeriod"/>
            </a:pPr>
            <a:r>
              <a:rPr lang="en-US" dirty="0" smtClean="0"/>
              <a:t>Identify hazardous noise, types of noise, and common noise sources</a:t>
            </a:r>
            <a:endParaRPr lang="en-US" dirty="0"/>
          </a:p>
          <a:p>
            <a:endParaRPr lang="en-US" dirty="0"/>
          </a:p>
        </p:txBody>
      </p:sp>
      <p:sp>
        <p:nvSpPr>
          <p:cNvPr id="5"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3</a:t>
            </a:fld>
            <a:endParaRPr lang="en-US" altLang="en-US" sz="1400" dirty="0"/>
          </a:p>
        </p:txBody>
      </p:sp>
    </p:spTree>
    <p:extLst>
      <p:ext uri="{BB962C8B-B14F-4D97-AF65-F5344CB8AC3E}">
        <p14:creationId xmlns:p14="http://schemas.microsoft.com/office/powerpoint/2010/main" val="37626118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0" y="0"/>
            <a:ext cx="9144000" cy="1219200"/>
          </a:xfrm>
          <a:solidFill>
            <a:srgbClr val="C00000"/>
          </a:solidFill>
        </p:spPr>
        <p:txBody>
          <a:bodyPr/>
          <a:lstStyle/>
          <a:p>
            <a:r>
              <a:rPr lang="en-US" altLang="en-US" b="1" dirty="0" smtClean="0">
                <a:solidFill>
                  <a:schemeClr val="bg1"/>
                </a:solidFill>
                <a:latin typeface="Arial" charset="0"/>
                <a:cs typeface="Arial" charset="0"/>
              </a:rPr>
              <a:t>What we covered</a:t>
            </a:r>
            <a:endParaRPr lang="en-US" altLang="en-US" b="1" dirty="0">
              <a:solidFill>
                <a:schemeClr val="bg1"/>
              </a:solidFill>
              <a:latin typeface="Arial" charset="0"/>
              <a:cs typeface="Arial" charset="0"/>
            </a:endParaRPr>
          </a:p>
        </p:txBody>
      </p:sp>
      <p:sp>
        <p:nvSpPr>
          <p:cNvPr id="101379" name="Content Placeholder 2"/>
          <p:cNvSpPr>
            <a:spLocks noGrp="1"/>
          </p:cNvSpPr>
          <p:nvPr>
            <p:ph idx="1"/>
          </p:nvPr>
        </p:nvSpPr>
        <p:spPr>
          <a:xfrm>
            <a:off x="914400" y="1371600"/>
            <a:ext cx="7696200" cy="5410200"/>
          </a:xfrm>
        </p:spPr>
        <p:txBody>
          <a:bodyPr/>
          <a:lstStyle/>
          <a:p>
            <a:pPr>
              <a:lnSpc>
                <a:spcPct val="115000"/>
              </a:lnSpc>
              <a:spcBef>
                <a:spcPts val="1200"/>
              </a:spcBef>
              <a:buFont typeface="Wingdings" panose="05000000000000000000" pitchFamily="2" charset="2"/>
              <a:buChar char="q"/>
            </a:pPr>
            <a:r>
              <a:rPr lang="en-US" altLang="en-US" sz="2800" dirty="0" smtClean="0">
                <a:latin typeface="Arial" charset="0"/>
                <a:ea typeface="Calibri" pitchFamily="34" charset="0"/>
                <a:cs typeface="Arial" charset="0"/>
              </a:rPr>
              <a:t>The Risk for Hearing </a:t>
            </a:r>
            <a:r>
              <a:rPr lang="en-US" altLang="en-US" sz="2800" dirty="0">
                <a:latin typeface="Arial" charset="0"/>
                <a:ea typeface="Calibri" pitchFamily="34" charset="0"/>
                <a:cs typeface="Arial" charset="0"/>
              </a:rPr>
              <a:t>Loss</a:t>
            </a:r>
          </a:p>
          <a:p>
            <a:pPr>
              <a:lnSpc>
                <a:spcPct val="115000"/>
              </a:lnSpc>
              <a:spcBef>
                <a:spcPts val="1200"/>
              </a:spcBef>
              <a:buFont typeface="Wingdings" panose="05000000000000000000" pitchFamily="2" charset="2"/>
              <a:buChar char="q"/>
            </a:pPr>
            <a:r>
              <a:rPr lang="en-US" altLang="en-US" sz="2800" dirty="0" smtClean="0">
                <a:latin typeface="Arial" charset="0"/>
                <a:ea typeface="Calibri" pitchFamily="34" charset="0"/>
                <a:cs typeface="Arial" charset="0"/>
              </a:rPr>
              <a:t>How </a:t>
            </a:r>
            <a:r>
              <a:rPr lang="en-US" altLang="en-US" sz="2800" dirty="0">
                <a:latin typeface="Arial" charset="0"/>
                <a:ea typeface="Calibri" pitchFamily="34" charset="0"/>
                <a:cs typeface="Arial" charset="0"/>
              </a:rPr>
              <a:t>to Identify Noise </a:t>
            </a:r>
            <a:r>
              <a:rPr lang="en-US" altLang="en-US" sz="2800" dirty="0" smtClean="0">
                <a:latin typeface="Arial" charset="0"/>
                <a:ea typeface="Calibri" pitchFamily="34" charset="0"/>
                <a:cs typeface="Arial" charset="0"/>
              </a:rPr>
              <a:t>Sources</a:t>
            </a:r>
          </a:p>
          <a:p>
            <a:pPr>
              <a:lnSpc>
                <a:spcPct val="115000"/>
              </a:lnSpc>
              <a:spcBef>
                <a:spcPts val="1200"/>
              </a:spcBef>
              <a:buFont typeface="Wingdings" panose="05000000000000000000" pitchFamily="2" charset="2"/>
              <a:buChar char="q"/>
            </a:pPr>
            <a:r>
              <a:rPr lang="en-US" altLang="en-US" sz="2800" dirty="0" smtClean="0">
                <a:latin typeface="Arial" charset="0"/>
                <a:ea typeface="Calibri" pitchFamily="34" charset="0"/>
                <a:cs typeface="Arial" charset="0"/>
              </a:rPr>
              <a:t>Measuring Noise</a:t>
            </a:r>
          </a:p>
          <a:p>
            <a:pPr>
              <a:lnSpc>
                <a:spcPct val="115000"/>
              </a:lnSpc>
              <a:spcBef>
                <a:spcPts val="1200"/>
              </a:spcBef>
              <a:buFont typeface="Wingdings" panose="05000000000000000000" pitchFamily="2" charset="2"/>
              <a:buChar char="q"/>
            </a:pPr>
            <a:r>
              <a:rPr lang="en-US" altLang="en-US" sz="2800" dirty="0" smtClean="0">
                <a:latin typeface="Arial" charset="0"/>
                <a:ea typeface="Calibri" pitchFamily="34" charset="0"/>
                <a:cs typeface="Arial" charset="0"/>
              </a:rPr>
              <a:t>Ways to Control Noise</a:t>
            </a:r>
          </a:p>
          <a:p>
            <a:pPr>
              <a:lnSpc>
                <a:spcPct val="115000"/>
              </a:lnSpc>
              <a:spcBef>
                <a:spcPts val="1200"/>
              </a:spcBef>
              <a:buFont typeface="Wingdings" panose="05000000000000000000" pitchFamily="2" charset="2"/>
              <a:buChar char="q"/>
            </a:pPr>
            <a:r>
              <a:rPr lang="en-US" altLang="en-US" sz="2800" dirty="0" smtClean="0">
                <a:latin typeface="Arial" charset="0"/>
                <a:ea typeface="Calibri" pitchFamily="34" charset="0"/>
                <a:cs typeface="Arial" charset="0"/>
              </a:rPr>
              <a:t>Hearing Protection Devices </a:t>
            </a:r>
          </a:p>
          <a:p>
            <a:pPr>
              <a:lnSpc>
                <a:spcPct val="115000"/>
              </a:lnSpc>
              <a:spcBef>
                <a:spcPts val="1200"/>
              </a:spcBef>
              <a:buFont typeface="Wingdings" panose="05000000000000000000" pitchFamily="2" charset="2"/>
              <a:buChar char="q"/>
            </a:pPr>
            <a:r>
              <a:rPr lang="en-US" altLang="en-US" sz="2800" dirty="0" smtClean="0">
                <a:latin typeface="Arial" charset="0"/>
                <a:ea typeface="Calibri" pitchFamily="34" charset="0"/>
                <a:cs typeface="Arial" charset="0"/>
              </a:rPr>
              <a:t>Real Life Lessons</a:t>
            </a:r>
          </a:p>
          <a:p>
            <a:pPr marL="0" indent="0">
              <a:lnSpc>
                <a:spcPct val="115000"/>
              </a:lnSpc>
              <a:spcBef>
                <a:spcPct val="0"/>
              </a:spcBef>
              <a:buNone/>
            </a:pPr>
            <a:endParaRPr lang="en-US" altLang="en-US" sz="2800" dirty="0">
              <a:latin typeface="Arial" charset="0"/>
              <a:ea typeface="Calibri" pitchFamily="34" charset="0"/>
              <a:cs typeface="Arial" charset="0"/>
            </a:endParaRPr>
          </a:p>
          <a:p>
            <a:pPr marL="0" indent="0">
              <a:lnSpc>
                <a:spcPct val="115000"/>
              </a:lnSpc>
              <a:spcBef>
                <a:spcPct val="0"/>
              </a:spcBef>
              <a:buNone/>
            </a:pPr>
            <a:endParaRPr lang="en-US" altLang="en-US" sz="2400" dirty="0">
              <a:latin typeface="Arial" charset="0"/>
              <a:ea typeface="Calibri" pitchFamily="34" charset="0"/>
              <a:cs typeface="Arial" charset="0"/>
            </a:endParaRPr>
          </a:p>
          <a:p>
            <a:pPr marL="0" indent="0">
              <a:lnSpc>
                <a:spcPct val="115000"/>
              </a:lnSpc>
              <a:spcBef>
                <a:spcPct val="0"/>
              </a:spcBef>
              <a:buNone/>
            </a:pPr>
            <a:endParaRPr lang="en-US" altLang="en-US" sz="2400" dirty="0">
              <a:latin typeface="Arial" charset="0"/>
              <a:ea typeface="Calibri" pitchFamily="34" charset="0"/>
              <a:cs typeface="Arial" charset="0"/>
            </a:endParaRPr>
          </a:p>
          <a:p>
            <a:pPr marL="0" indent="0">
              <a:lnSpc>
                <a:spcPct val="115000"/>
              </a:lnSpc>
              <a:spcBef>
                <a:spcPct val="0"/>
              </a:spcBef>
              <a:buNone/>
            </a:pPr>
            <a:endParaRPr lang="en-US" altLang="en-US" dirty="0">
              <a:latin typeface="Arial" charset="0"/>
              <a:ea typeface="Calibri" pitchFamily="34" charset="0"/>
              <a:cs typeface="Arial" charset="0"/>
            </a:endParaRPr>
          </a:p>
        </p:txBody>
      </p:sp>
      <p:sp>
        <p:nvSpPr>
          <p:cNvPr id="5" name="Slide Number Placeholder 2"/>
          <p:cNvSpPr>
            <a:spLocks noGrp="1"/>
          </p:cNvSpPr>
          <p:nvPr>
            <p:ph type="sldNum" sz="quarter" idx="12"/>
          </p:nvPr>
        </p:nvSpPr>
        <p:spPr>
          <a:xfrm>
            <a:off x="6858000" y="92075"/>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30</a:t>
            </a:fld>
            <a:endParaRPr lang="en-US" altLang="en-US" sz="1400" dirty="0"/>
          </a:p>
        </p:txBody>
      </p:sp>
    </p:spTree>
    <p:extLst>
      <p:ext uri="{BB962C8B-B14F-4D97-AF65-F5344CB8AC3E}">
        <p14:creationId xmlns:p14="http://schemas.microsoft.com/office/powerpoint/2010/main" val="1979420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C00000"/>
          </a:solidFill>
        </p:spPr>
        <p:txBody>
          <a:bodyPr/>
          <a:lstStyle/>
          <a:p>
            <a:r>
              <a:rPr lang="en-US" b="1" dirty="0" smtClean="0">
                <a:solidFill>
                  <a:schemeClr val="bg1"/>
                </a:solidFill>
              </a:rPr>
              <a:t>Acknowledgments</a:t>
            </a:r>
            <a:endParaRPr lang="en-US" b="1" dirty="0">
              <a:solidFill>
                <a:schemeClr val="bg1"/>
              </a:solidFill>
            </a:endParaRPr>
          </a:p>
        </p:txBody>
      </p:sp>
      <p:sp>
        <p:nvSpPr>
          <p:cNvPr id="3" name="Content Placeholder 2"/>
          <p:cNvSpPr>
            <a:spLocks noGrp="1"/>
          </p:cNvSpPr>
          <p:nvPr>
            <p:ph idx="1"/>
          </p:nvPr>
        </p:nvSpPr>
        <p:spPr>
          <a:xfrm>
            <a:off x="838200" y="1600200"/>
            <a:ext cx="7848600" cy="4525963"/>
          </a:xfrm>
        </p:spPr>
        <p:txBody>
          <a:bodyPr/>
          <a:lstStyle/>
          <a:p>
            <a:pPr marL="0" indent="0">
              <a:buNone/>
            </a:pPr>
            <a:r>
              <a:rPr lang="en-US" dirty="0"/>
              <a:t>State Building and Construction Trades Council of California </a:t>
            </a:r>
            <a:endParaRPr lang="en-US" dirty="0" smtClean="0"/>
          </a:p>
          <a:p>
            <a:pPr marL="0" indent="0">
              <a:buNone/>
            </a:pPr>
            <a:endParaRPr lang="en-US" dirty="0"/>
          </a:p>
          <a:p>
            <a:pPr marL="0" indent="0">
              <a:buNone/>
            </a:pPr>
            <a:r>
              <a:rPr lang="en-US" dirty="0" smtClean="0"/>
              <a:t>Dr</a:t>
            </a:r>
            <a:r>
              <a:rPr lang="en-US" dirty="0"/>
              <a:t>. Robert M. Ghent and Brad K. Witt of Honeywell Safety Products, San Diego, CA. </a:t>
            </a:r>
          </a:p>
        </p:txBody>
      </p:sp>
      <p:sp>
        <p:nvSpPr>
          <p:cNvPr id="5" name="Rectangle 4"/>
          <p:cNvSpPr/>
          <p:nvPr/>
        </p:nvSpPr>
        <p:spPr>
          <a:xfrm>
            <a:off x="152399" y="5980039"/>
            <a:ext cx="8686801" cy="769441"/>
          </a:xfrm>
          <a:prstGeom prst="rect">
            <a:avLst/>
          </a:prstGeom>
        </p:spPr>
        <p:txBody>
          <a:bodyPr wrap="square">
            <a:spAutoFit/>
          </a:bodyPr>
          <a:lstStyle/>
          <a:p>
            <a:r>
              <a:rPr lang="en-US" sz="1100" dirty="0"/>
              <a:t>©2017, CPWR-The Center for Construction Research and Training. All rights reserved. CPWR is the research and training arm of NABTU. Production of this document was supported by cooperative agreement OH009762 from the National Institute for Occupational Safety and Health (NIOSH). The contents are solely the responsibility of the authors and do not necessarily represent the official views of NIOSH.</a:t>
            </a:r>
          </a:p>
        </p:txBody>
      </p:sp>
      <p:sp>
        <p:nvSpPr>
          <p:cNvPr id="6"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31</a:t>
            </a:fld>
            <a:endParaRPr lang="en-US" altLang="en-US" sz="1400" dirty="0"/>
          </a:p>
        </p:txBody>
      </p:sp>
    </p:spTree>
    <p:extLst>
      <p:ext uri="{BB962C8B-B14F-4D97-AF65-F5344CB8AC3E}">
        <p14:creationId xmlns:p14="http://schemas.microsoft.com/office/powerpoint/2010/main" val="4048740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a:solidFill>
            <a:srgbClr val="C00000"/>
          </a:solidFill>
        </p:spPr>
        <p:txBody>
          <a:bodyPr>
            <a:normAutofit fontScale="90000"/>
          </a:bodyPr>
          <a:lstStyle/>
          <a:p>
            <a:r>
              <a:rPr lang="en-US" b="1" dirty="0" smtClean="0">
                <a:solidFill>
                  <a:schemeClr val="bg1"/>
                </a:solidFill>
              </a:rPr>
              <a:t>After completing this training </a:t>
            </a:r>
            <a:br>
              <a:rPr lang="en-US" b="1" dirty="0" smtClean="0">
                <a:solidFill>
                  <a:schemeClr val="bg1"/>
                </a:solidFill>
              </a:rPr>
            </a:br>
            <a:r>
              <a:rPr lang="en-US" b="1" dirty="0" smtClean="0">
                <a:solidFill>
                  <a:schemeClr val="bg1"/>
                </a:solidFill>
              </a:rPr>
              <a:t>you will be able to:</a:t>
            </a:r>
            <a:endParaRPr lang="en-US" b="1" dirty="0">
              <a:solidFill>
                <a:schemeClr val="bg1"/>
              </a:solidFill>
            </a:endParaRPr>
          </a:p>
        </p:txBody>
      </p:sp>
      <p:sp>
        <p:nvSpPr>
          <p:cNvPr id="3" name="Content Placeholder 2"/>
          <p:cNvSpPr>
            <a:spLocks noGrp="1"/>
          </p:cNvSpPr>
          <p:nvPr>
            <p:ph idx="1"/>
          </p:nvPr>
        </p:nvSpPr>
        <p:spPr>
          <a:xfrm>
            <a:off x="457200" y="1524000"/>
            <a:ext cx="8001000" cy="4876800"/>
          </a:xfrm>
        </p:spPr>
        <p:txBody>
          <a:bodyPr/>
          <a:lstStyle/>
          <a:p>
            <a:pPr marL="514350" indent="-514350">
              <a:buFont typeface="+mj-lt"/>
              <a:buAutoNum type="arabicPeriod" startAt="4"/>
            </a:pPr>
            <a:r>
              <a:rPr lang="en-US" dirty="0" smtClean="0"/>
              <a:t>Know how to measure noise using common indicators and free mobile applications (apps)</a:t>
            </a:r>
          </a:p>
          <a:p>
            <a:pPr marL="514350" indent="-514350">
              <a:buFont typeface="+mj-lt"/>
              <a:buAutoNum type="arabicPeriod" startAt="4"/>
            </a:pPr>
            <a:r>
              <a:rPr lang="en-US" dirty="0" smtClean="0"/>
              <a:t>Describe several ways to control noise exposure </a:t>
            </a:r>
          </a:p>
          <a:p>
            <a:pPr marL="514350" indent="-514350">
              <a:buFont typeface="+mj-lt"/>
              <a:buAutoNum type="arabicPeriod" startAt="4"/>
            </a:pPr>
            <a:r>
              <a:rPr lang="en-US" dirty="0" smtClean="0"/>
              <a:t>Understand </a:t>
            </a:r>
            <a:r>
              <a:rPr lang="en-US" dirty="0"/>
              <a:t>the different types of hearing protection devices used in construction and how to use them correctly</a:t>
            </a:r>
          </a:p>
          <a:p>
            <a:endParaRPr lang="en-US" dirty="0"/>
          </a:p>
          <a:p>
            <a:endParaRPr lang="en-US" dirty="0"/>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4</a:t>
            </a:fld>
            <a:endParaRPr lang="en-US" altLang="en-US" sz="1400" dirty="0"/>
          </a:p>
        </p:txBody>
      </p:sp>
    </p:spTree>
    <p:extLst>
      <p:ext uri="{BB962C8B-B14F-4D97-AF65-F5344CB8AC3E}">
        <p14:creationId xmlns:p14="http://schemas.microsoft.com/office/powerpoint/2010/main" val="1766580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0" y="0"/>
            <a:ext cx="9144000" cy="990600"/>
          </a:xfrm>
          <a:solidFill>
            <a:srgbClr val="C00000"/>
          </a:solidFill>
        </p:spPr>
        <p:txBody>
          <a:bodyPr/>
          <a:lstStyle/>
          <a:p>
            <a:pPr eaLnBrk="1" hangingPunct="1"/>
            <a:r>
              <a:rPr lang="en-US" altLang="en-US" b="1" dirty="0" smtClean="0">
                <a:solidFill>
                  <a:schemeClr val="bg1"/>
                </a:solidFill>
                <a:latin typeface="Arial" charset="0"/>
                <a:cs typeface="Arial" charset="0"/>
              </a:rPr>
              <a:t>Why care about hearing loss?</a:t>
            </a:r>
            <a:endParaRPr lang="en-US" altLang="en-US" b="1" dirty="0">
              <a:solidFill>
                <a:schemeClr val="bg1"/>
              </a:solidFill>
              <a:latin typeface="Arial" charset="0"/>
              <a:cs typeface="Arial"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62000" y="1142999"/>
            <a:ext cx="7543799" cy="5641881"/>
          </a:xfrm>
          <a:prstGeom prst="rect">
            <a:avLst/>
          </a:prstGeom>
        </p:spPr>
      </p:pic>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5</a:t>
            </a:fld>
            <a:endParaRPr lang="en-US" altLang="en-US" sz="1400" dirty="0"/>
          </a:p>
        </p:txBody>
      </p:sp>
    </p:spTree>
    <p:extLst>
      <p:ext uri="{BB962C8B-B14F-4D97-AF65-F5344CB8AC3E}">
        <p14:creationId xmlns:p14="http://schemas.microsoft.com/office/powerpoint/2010/main" val="1626132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0" y="0"/>
            <a:ext cx="9144000" cy="1143000"/>
          </a:xfrm>
          <a:solidFill>
            <a:srgbClr val="C00000"/>
          </a:solidFill>
        </p:spPr>
        <p:txBody>
          <a:bodyPr/>
          <a:lstStyle/>
          <a:p>
            <a:r>
              <a:rPr lang="en-US" altLang="en-US" b="1" dirty="0" smtClean="0">
                <a:solidFill>
                  <a:schemeClr val="bg1"/>
                </a:solidFill>
              </a:rPr>
              <a:t>Have you experienced the following…</a:t>
            </a:r>
            <a:endParaRPr lang="en-US" altLang="en-US" dirty="0">
              <a:solidFill>
                <a:schemeClr val="bg1"/>
              </a:solidFill>
            </a:endParaRPr>
          </a:p>
        </p:txBody>
      </p:sp>
      <p:sp>
        <p:nvSpPr>
          <p:cNvPr id="43011" name="Content Placeholder 2"/>
          <p:cNvSpPr>
            <a:spLocks noGrp="1"/>
          </p:cNvSpPr>
          <p:nvPr>
            <p:ph idx="1"/>
          </p:nvPr>
        </p:nvSpPr>
        <p:spPr>
          <a:xfrm>
            <a:off x="457200" y="1447800"/>
            <a:ext cx="8458200" cy="4525963"/>
          </a:xfrm>
        </p:spPr>
        <p:txBody>
          <a:bodyPr/>
          <a:lstStyle/>
          <a:p>
            <a:pPr>
              <a:buFont typeface="Wingdings" panose="05000000000000000000" pitchFamily="2" charset="2"/>
              <a:buChar char="q"/>
              <a:defRPr/>
            </a:pPr>
            <a:r>
              <a:rPr lang="en-US" altLang="en-US" sz="2800" dirty="0" smtClean="0"/>
              <a:t>Have </a:t>
            </a:r>
            <a:r>
              <a:rPr lang="en-US" altLang="en-US" sz="2800" dirty="0"/>
              <a:t>trouble hearing people talk when there is background noise</a:t>
            </a:r>
          </a:p>
          <a:p>
            <a:pPr>
              <a:buFont typeface="Wingdings" panose="05000000000000000000" pitchFamily="2" charset="2"/>
              <a:buChar char="q"/>
              <a:defRPr/>
            </a:pPr>
            <a:r>
              <a:rPr lang="en-US" altLang="en-US" sz="2800" dirty="0"/>
              <a:t>People sound like they are mumbling</a:t>
            </a:r>
          </a:p>
          <a:p>
            <a:pPr>
              <a:buFont typeface="Wingdings" panose="05000000000000000000" pitchFamily="2" charset="2"/>
              <a:buChar char="q"/>
              <a:defRPr/>
            </a:pPr>
            <a:r>
              <a:rPr lang="en-US" altLang="en-US" sz="2800" dirty="0"/>
              <a:t>Often have to ask people to repeat what they say</a:t>
            </a:r>
          </a:p>
          <a:p>
            <a:pPr>
              <a:buFont typeface="Wingdings" panose="05000000000000000000" pitchFamily="2" charset="2"/>
              <a:buChar char="q"/>
              <a:defRPr/>
            </a:pPr>
            <a:r>
              <a:rPr lang="en-US" altLang="en-US" sz="2800" dirty="0"/>
              <a:t>Turn up the radio or TV a lot</a:t>
            </a:r>
          </a:p>
          <a:p>
            <a:pPr>
              <a:buFont typeface="Wingdings" panose="05000000000000000000" pitchFamily="2" charset="2"/>
              <a:buChar char="q"/>
              <a:defRPr/>
            </a:pPr>
            <a:r>
              <a:rPr lang="en-US" altLang="en-US" sz="2800" dirty="0"/>
              <a:t>Have difficulty hearing people on the phone</a:t>
            </a:r>
          </a:p>
          <a:p>
            <a:pPr>
              <a:buFont typeface="Wingdings" panose="05000000000000000000" pitchFamily="2" charset="2"/>
              <a:buChar char="q"/>
              <a:defRPr/>
            </a:pPr>
            <a:r>
              <a:rPr lang="en-US" altLang="en-US" sz="2800" dirty="0"/>
              <a:t>Have constant ringing in your ears</a:t>
            </a:r>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6</a:t>
            </a:fld>
            <a:endParaRPr lang="en-US" altLang="en-US" sz="1400" dirty="0"/>
          </a:p>
        </p:txBody>
      </p:sp>
    </p:spTree>
    <p:extLst>
      <p:ext uri="{BB962C8B-B14F-4D97-AF65-F5344CB8AC3E}">
        <p14:creationId xmlns:p14="http://schemas.microsoft.com/office/powerpoint/2010/main" val="42060208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0" y="0"/>
            <a:ext cx="9144000" cy="1143000"/>
          </a:xfrm>
          <a:solidFill>
            <a:srgbClr val="C00000"/>
          </a:solidFill>
        </p:spPr>
        <p:txBody>
          <a:bodyPr/>
          <a:lstStyle/>
          <a:p>
            <a:r>
              <a:rPr lang="en-US" altLang="en-US" sz="4400" b="1" dirty="0">
                <a:solidFill>
                  <a:schemeClr val="bg1"/>
                </a:solidFill>
              </a:rPr>
              <a:t>Tinnitus</a:t>
            </a:r>
          </a:p>
        </p:txBody>
      </p:sp>
      <p:sp>
        <p:nvSpPr>
          <p:cNvPr id="44035" name="Content Placeholder 2"/>
          <p:cNvSpPr>
            <a:spLocks noGrp="1"/>
          </p:cNvSpPr>
          <p:nvPr>
            <p:ph idx="1"/>
          </p:nvPr>
        </p:nvSpPr>
        <p:spPr>
          <a:xfrm>
            <a:off x="381000" y="1371600"/>
            <a:ext cx="8229600" cy="4525963"/>
          </a:xfrm>
        </p:spPr>
        <p:txBody>
          <a:bodyPr/>
          <a:lstStyle/>
          <a:p>
            <a:pPr>
              <a:buFont typeface="Wingdings" panose="05000000000000000000" pitchFamily="2" charset="2"/>
              <a:buChar char="q"/>
              <a:defRPr/>
            </a:pPr>
            <a:r>
              <a:rPr lang="en-US" altLang="en-US" dirty="0" smtClean="0"/>
              <a:t>Ringing </a:t>
            </a:r>
            <a:r>
              <a:rPr lang="en-US" altLang="en-US" dirty="0"/>
              <a:t>in ears (or hissing, buzzing, roaring, chirping, or whistling sound)</a:t>
            </a:r>
          </a:p>
          <a:p>
            <a:pPr>
              <a:buFont typeface="Wingdings" panose="05000000000000000000" pitchFamily="2" charset="2"/>
              <a:buChar char="q"/>
              <a:defRPr/>
            </a:pPr>
            <a:endParaRPr lang="en-US" altLang="en-US" dirty="0"/>
          </a:p>
          <a:p>
            <a:pPr>
              <a:buFont typeface="Wingdings" panose="05000000000000000000" pitchFamily="2" charset="2"/>
              <a:buChar char="q"/>
              <a:defRPr/>
            </a:pPr>
            <a:r>
              <a:rPr lang="en-US" altLang="en-US" dirty="0"/>
              <a:t>50 million people in the U.S. have tinnitus</a:t>
            </a:r>
          </a:p>
          <a:p>
            <a:pPr marL="0" indent="0">
              <a:buNone/>
              <a:defRPr/>
            </a:pPr>
            <a:endParaRPr lang="en-US" altLang="en-US" dirty="0"/>
          </a:p>
        </p:txBody>
      </p:sp>
      <p:sp>
        <p:nvSpPr>
          <p:cNvPr id="5" name="Slide Number Placeholder 2"/>
          <p:cNvSpPr>
            <a:spLocks noGrp="1"/>
          </p:cNvSpPr>
          <p:nvPr>
            <p:ph type="sldNum" sz="quarter" idx="12"/>
          </p:nvPr>
        </p:nvSpPr>
        <p:spPr>
          <a:xfrm>
            <a:off x="6858000" y="76200"/>
            <a:ext cx="2133600" cy="365125"/>
          </a:xfrm>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7</a:t>
            </a:fld>
            <a:endParaRPr lang="en-US" altLang="en-US" sz="1400" dirty="0"/>
          </a:p>
        </p:txBody>
      </p:sp>
    </p:spTree>
    <p:extLst>
      <p:ext uri="{BB962C8B-B14F-4D97-AF65-F5344CB8AC3E}">
        <p14:creationId xmlns:p14="http://schemas.microsoft.com/office/powerpoint/2010/main" val="2732699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143000"/>
          </a:xfrm>
          <a:prstGeom prst="rect">
            <a:avLst/>
          </a:prstGeom>
          <a:solidFill>
            <a:srgbClr val="C00000"/>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smtClean="0">
                <a:solidFill>
                  <a:schemeClr val="bg1"/>
                </a:solidFill>
              </a:rPr>
              <a:t>Are You Talking to Me?</a:t>
            </a:r>
            <a:endParaRPr lang="en-US" altLang="en-US" b="1" dirty="0">
              <a:solidFill>
                <a:schemeClr val="bg1"/>
              </a:solidFill>
            </a:endParaRPr>
          </a:p>
        </p:txBody>
      </p:sp>
      <p:sp>
        <p:nvSpPr>
          <p:cNvPr id="4" name="TextBox 3"/>
          <p:cNvSpPr txBox="1"/>
          <p:nvPr/>
        </p:nvSpPr>
        <p:spPr>
          <a:xfrm>
            <a:off x="762000" y="1143000"/>
            <a:ext cx="7924800" cy="461665"/>
          </a:xfrm>
          <a:prstGeom prst="rect">
            <a:avLst/>
          </a:prstGeom>
          <a:noFill/>
        </p:spPr>
        <p:txBody>
          <a:bodyPr wrap="square" rtlCol="0">
            <a:spAutoFit/>
          </a:bodyPr>
          <a:lstStyle/>
          <a:p>
            <a:pPr algn="ctr"/>
            <a:r>
              <a:rPr lang="en-US" sz="2400" b="1" dirty="0" smtClean="0"/>
              <a:t>What it’s like to lose your hearing</a:t>
            </a:r>
            <a:endParaRPr lang="en-US" sz="2400" b="1"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31904" y="1722437"/>
            <a:ext cx="3480191" cy="45259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8</a:t>
            </a:fld>
            <a:endParaRPr lang="en-US" altLang="en-US" sz="1400" dirty="0"/>
          </a:p>
        </p:txBody>
      </p:sp>
      <p:sp>
        <p:nvSpPr>
          <p:cNvPr id="14" name="TextBox 13"/>
          <p:cNvSpPr txBox="1"/>
          <p:nvPr/>
        </p:nvSpPr>
        <p:spPr>
          <a:xfrm>
            <a:off x="124918" y="6433810"/>
            <a:ext cx="8839200" cy="261610"/>
          </a:xfrm>
          <a:prstGeom prst="rect">
            <a:avLst/>
          </a:prstGeom>
          <a:noFill/>
        </p:spPr>
        <p:txBody>
          <a:bodyPr wrap="square" rtlCol="0">
            <a:spAutoFit/>
          </a:bodyPr>
          <a:lstStyle/>
          <a:p>
            <a:pPr algn="ctr"/>
            <a:r>
              <a:rPr lang="en-US" sz="1100" dirty="0" smtClean="0"/>
              <a:t>Developed by and used with the permission of Dr. Robert M. Ghent and Brad K. Witt of Honeywell Safety Products, San Diego, CA.</a:t>
            </a:r>
            <a:endParaRPr lang="en-US" sz="1100" dirty="0"/>
          </a:p>
        </p:txBody>
      </p:sp>
    </p:spTree>
    <p:extLst>
      <p:ext uri="{BB962C8B-B14F-4D97-AF65-F5344CB8AC3E}">
        <p14:creationId xmlns:p14="http://schemas.microsoft.com/office/powerpoint/2010/main" val="4260401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8030" y="383406"/>
            <a:ext cx="4752975" cy="6181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505200" y="1069848"/>
            <a:ext cx="1039318" cy="5105400"/>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ale Eng Noise Sev.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720059" y="3012948"/>
            <a:ext cx="609600" cy="609600"/>
          </a:xfrm>
          <a:prstGeom prst="rect">
            <a:avLst/>
          </a:prstGeom>
        </p:spPr>
      </p:pic>
      <p:sp>
        <p:nvSpPr>
          <p:cNvPr id="8" name="TextBox 7"/>
          <p:cNvSpPr txBox="1"/>
          <p:nvPr/>
        </p:nvSpPr>
        <p:spPr>
          <a:xfrm>
            <a:off x="124918" y="6433810"/>
            <a:ext cx="8839200" cy="261610"/>
          </a:xfrm>
          <a:prstGeom prst="rect">
            <a:avLst/>
          </a:prstGeom>
          <a:noFill/>
        </p:spPr>
        <p:txBody>
          <a:bodyPr wrap="square" rtlCol="0">
            <a:spAutoFit/>
          </a:bodyPr>
          <a:lstStyle/>
          <a:p>
            <a:pPr algn="ctr"/>
            <a:r>
              <a:rPr lang="en-US" sz="1100" dirty="0" smtClean="0"/>
              <a:t>Developed </a:t>
            </a:r>
            <a:r>
              <a:rPr lang="en-US" sz="1100" dirty="0"/>
              <a:t>by and used with the permission of Dr. Robert M. Ghent and Brad K. Witt of Honeywell Safety Products, San Diego, CA.</a:t>
            </a:r>
          </a:p>
        </p:txBody>
      </p:sp>
      <p:sp>
        <p:nvSpPr>
          <p:cNvPr id="11" name="Slide Number Placeholder 2"/>
          <p:cNvSpPr txBox="1">
            <a:spLocks/>
          </p:cNvSpPr>
          <p:nvPr/>
        </p:nvSpPr>
        <p:spPr>
          <a:xfrm>
            <a:off x="6858000" y="76200"/>
            <a:ext cx="2133600" cy="365125"/>
          </a:xfrm>
          <a:prstGeom prst="rect">
            <a:avLst/>
          </a:prstGeom>
          <a:noFill/>
        </p:spPr>
        <p:txBody>
          <a:bodyPr vert="horz" lIns="91440" tIns="45720" rIns="91440" bIns="45720" rtlCol="0" anchor="ctr"/>
          <a:lstStyle>
            <a:defPPr>
              <a:defRPr lang="en-US"/>
            </a:defPPr>
            <a:lvl1pPr marL="0" algn="r" defTabSz="914400" rtl="0" eaLnBrk="0" latinLnBrk="0" hangingPunct="0">
              <a:spcBef>
                <a:spcPct val="20000"/>
              </a:spcBef>
              <a:buChar char="•"/>
              <a:defRPr sz="3200" kern="1200">
                <a:solidFill>
                  <a:schemeClr val="tx1"/>
                </a:solidFill>
                <a:latin typeface="Arial" charset="0"/>
                <a:ea typeface="+mn-ea"/>
                <a:cs typeface="+mn-cs"/>
              </a:defRPr>
            </a:lvl1pPr>
            <a:lvl2pPr marL="742950" indent="-285750" algn="l" defTabSz="914400" rtl="0" eaLnBrk="0" latinLnBrk="0" hangingPunct="0">
              <a:spcBef>
                <a:spcPct val="20000"/>
              </a:spcBef>
              <a:buChar char="–"/>
              <a:defRPr sz="2800" kern="1200">
                <a:solidFill>
                  <a:schemeClr val="tx1"/>
                </a:solidFill>
                <a:latin typeface="Arial" charset="0"/>
                <a:ea typeface="+mn-ea"/>
                <a:cs typeface="+mn-cs"/>
              </a:defRPr>
            </a:lvl2pPr>
            <a:lvl3pPr marL="1143000" indent="-228600" algn="l" defTabSz="914400" rtl="0" eaLnBrk="0" latinLnBrk="0" hangingPunct="0">
              <a:spcBef>
                <a:spcPct val="20000"/>
              </a:spcBef>
              <a:buChar char="•"/>
              <a:defRPr sz="2400" kern="1200">
                <a:solidFill>
                  <a:schemeClr val="tx1"/>
                </a:solidFill>
                <a:latin typeface="Arial" charset="0"/>
                <a:ea typeface="+mn-ea"/>
                <a:cs typeface="+mn-cs"/>
              </a:defRPr>
            </a:lvl3pPr>
            <a:lvl4pPr marL="1600200" indent="-228600" algn="l" defTabSz="914400" rtl="0" eaLnBrk="0" latinLnBrk="0" hangingPunct="0">
              <a:spcBef>
                <a:spcPct val="20000"/>
              </a:spcBef>
              <a:buChar char="–"/>
              <a:defRPr sz="2000" kern="1200">
                <a:solidFill>
                  <a:schemeClr val="tx1"/>
                </a:solidFill>
                <a:latin typeface="Arial" charset="0"/>
                <a:ea typeface="+mn-ea"/>
                <a:cs typeface="+mn-cs"/>
              </a:defRPr>
            </a:lvl4pPr>
            <a:lvl5pPr marL="2057400" indent="-228600" algn="l" defTabSz="914400" rtl="0" eaLnBrk="0" latinLnBrk="0" hangingPunct="0">
              <a:spcBef>
                <a:spcPct val="20000"/>
              </a:spcBef>
              <a:buChar char="»"/>
              <a:defRPr sz="20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charset="0"/>
                <a:ea typeface="+mn-ea"/>
                <a:cs typeface="+mn-cs"/>
              </a:defRPr>
            </a:lvl9pPr>
          </a:lstStyle>
          <a:p>
            <a:pPr eaLnBrk="1" hangingPunct="1">
              <a:spcBef>
                <a:spcPct val="0"/>
              </a:spcBef>
              <a:buFontTx/>
              <a:buNone/>
            </a:pPr>
            <a:fld id="{0F126B45-3073-408F-97F7-BC654EBFF5B2}" type="slidenum">
              <a:rPr lang="en-US" altLang="en-US" sz="1400" smtClean="0"/>
              <a:pPr eaLnBrk="1" hangingPunct="1">
                <a:spcBef>
                  <a:spcPct val="0"/>
                </a:spcBef>
                <a:buFontTx/>
                <a:buNone/>
              </a:pPr>
              <a:t>9</a:t>
            </a:fld>
            <a:endParaRPr lang="en-US" altLang="en-US" sz="1400" dirty="0"/>
          </a:p>
        </p:txBody>
      </p:sp>
    </p:spTree>
    <p:extLst>
      <p:ext uri="{BB962C8B-B14F-4D97-AF65-F5344CB8AC3E}">
        <p14:creationId xmlns:p14="http://schemas.microsoft.com/office/powerpoint/2010/main" val="36166861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296"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3715</TotalTime>
  <Words>5411</Words>
  <Application>Microsoft Office PowerPoint</Application>
  <PresentationFormat>On-screen Show (4:3)</PresentationFormat>
  <Paragraphs>594</Paragraphs>
  <Slides>31</Slides>
  <Notes>31</Notes>
  <HiddenSlides>0</HiddenSlides>
  <MMClips>3</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Goal</vt:lpstr>
      <vt:lpstr>After completing this training  you will be able to:</vt:lpstr>
      <vt:lpstr>After completing this training  you will be able to:</vt:lpstr>
      <vt:lpstr>Why care about hearing loss?</vt:lpstr>
      <vt:lpstr>Have you experienced the following…</vt:lpstr>
      <vt:lpstr>Tinnitus</vt:lpstr>
      <vt:lpstr>PowerPoint Presentation</vt:lpstr>
      <vt:lpstr>PowerPoint Presentation</vt:lpstr>
      <vt:lpstr>PowerPoint Presentation</vt:lpstr>
      <vt:lpstr>PowerPoint Presentation</vt:lpstr>
      <vt:lpstr>PowerPoint Presentation</vt:lpstr>
      <vt:lpstr>Effects of Hearing Loss</vt:lpstr>
      <vt:lpstr>What causes hearing loss?</vt:lpstr>
      <vt:lpstr>How do you know if it’s too loud at work?</vt:lpstr>
      <vt:lpstr> How Sound Is Measured</vt:lpstr>
      <vt:lpstr>OSHA Noise Limits In Construction</vt:lpstr>
      <vt:lpstr>PowerPoint Presentation</vt:lpstr>
      <vt:lpstr> Noise Measurement Devices </vt:lpstr>
      <vt:lpstr>Sound Level Meter Apps</vt:lpstr>
      <vt:lpstr>Ways To Control Construction Noise</vt:lpstr>
      <vt:lpstr>Examples of Engineering and Administrative Controls for Noise</vt:lpstr>
      <vt:lpstr>What Employers Should Do   to Protect You</vt:lpstr>
      <vt:lpstr>Types of Hearing Protection</vt:lpstr>
      <vt:lpstr>Advantages &amp; Disadvantages  of Different Types of Hearing Protection</vt:lpstr>
      <vt:lpstr>Care and Maintenance</vt:lpstr>
      <vt:lpstr>Care and Maintenance</vt:lpstr>
      <vt:lpstr>Noise Reduction Rating (NRR)</vt:lpstr>
      <vt:lpstr>Fitting An Ear Plug</vt:lpstr>
      <vt:lpstr>What we covered</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Betit</dc:creator>
  <cp:lastModifiedBy>Jess Bunting</cp:lastModifiedBy>
  <cp:revision>37</cp:revision>
  <cp:lastPrinted>2018-02-16T19:48:50Z</cp:lastPrinted>
  <dcterms:created xsi:type="dcterms:W3CDTF">2018-02-06T18:23:45Z</dcterms:created>
  <dcterms:modified xsi:type="dcterms:W3CDTF">2020-01-10T19:28:27Z</dcterms:modified>
</cp:coreProperties>
</file>