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57748ECB-1A5D-4FD1-B241-554CEA2833C9}">
          <p14:sldIdLst>
            <p14:sldId id="256"/>
          </p14:sldIdLst>
        </p14:section>
        <p14:section name="Report Charts: 1-12" id="{75AC8D84-6729-4F80-AB7F-DCD4F3F0BC76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Supplemental Charts" id="{5FC6B286-2A34-4820-B66D-327018F232E1}">
          <p14:sldIdLst>
            <p14:sldId id="273"/>
            <p14:sldId id="274"/>
            <p14:sldId id="275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Brown" initials="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0AA"/>
    <a:srgbClr val="A3CCE9"/>
    <a:srgbClr val="C85200"/>
    <a:srgbClr val="FFB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66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wr.com/wp-content/uploads/DataBulletin-May2020-ChartData.xls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542DFEE6-4E5F-4683-90CD-799F9E0E7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Bulletin 2:</a:t>
            </a:r>
            <a:br>
              <a:rPr lang="en-US" dirty="0"/>
            </a:br>
            <a:r>
              <a:rPr lang="en-US" sz="3100" b="1" dirty="0"/>
              <a:t>Health Disparities Could Mean Coronavirus Hits Some Construction Workers Harder</a:t>
            </a:r>
            <a:endParaRPr sz="3100" b="1"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52FA12B-FA7F-4801-B9A3-9A431F39C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99374"/>
          </a:xfrm>
        </p:spPr>
        <p:txBody>
          <a:bodyPr/>
          <a:lstStyle/>
          <a:p>
            <a:r>
              <a:rPr lang="en-US" i="1" dirty="0"/>
              <a:t>CPWR – The Center for Construction Research and Training</a:t>
            </a:r>
            <a:endParaRPr i="1" dirty="0"/>
          </a:p>
        </p:txBody>
      </p:sp>
      <p:sp>
        <p:nvSpPr>
          <p:cNvPr id="4" name="slide1">
            <a:extLst>
              <a:ext uri="{FF2B5EF4-FFF2-40B4-BE49-F238E27FC236}">
                <a16:creationId xmlns:a16="http://schemas.microsoft.com/office/drawing/2014/main" id="{8D8D61A4-BC22-4219-A65E-76E01CC1F111}"/>
              </a:ext>
            </a:extLst>
          </p:cNvPr>
          <p:cNvSpPr txBox="1">
            <a:spLocks/>
          </p:cNvSpPr>
          <p:nvPr/>
        </p:nvSpPr>
        <p:spPr>
          <a:xfrm>
            <a:off x="1676400" y="4678168"/>
            <a:ext cx="9144000" cy="60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Data underlying each chart are available </a:t>
            </a:r>
            <a:r>
              <a:rPr lang="en-US" b="1" u="sng" dirty="0">
                <a:solidFill>
                  <a:srgbClr val="0070C0"/>
                </a:solidFill>
                <a:hlinkClick r:id="rId2"/>
              </a:rPr>
              <a:t>here</a:t>
            </a:r>
            <a:r>
              <a:rPr lang="en-US" b="1" dirty="0"/>
              <a:t>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dash_pct smoke">
            <a:extLst>
              <a:ext uri="{FF2B5EF4-FFF2-40B4-BE49-F238E27FC236}">
                <a16:creationId xmlns:a16="http://schemas.microsoft.com/office/drawing/2014/main" id="{08CF60D4-781D-449C-8BC1-92110851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dash_illness type by age_const_v2">
            <a:extLst>
              <a:ext uri="{FF2B5EF4-FFF2-40B4-BE49-F238E27FC236}">
                <a16:creationId xmlns:a16="http://schemas.microsoft.com/office/drawing/2014/main" id="{FC743C28-4073-4AAF-84EE-58F472267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ash_resp disease smoke">
            <a:extLst>
              <a:ext uri="{FF2B5EF4-FFF2-40B4-BE49-F238E27FC236}">
                <a16:creationId xmlns:a16="http://schemas.microsoft.com/office/drawing/2014/main" id="{21E92A00-8543-465F-8075-323AEDC12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dash_illness_type_v3">
            <a:extLst>
              <a:ext uri="{FF2B5EF4-FFF2-40B4-BE49-F238E27FC236}">
                <a16:creationId xmlns:a16="http://schemas.microsoft.com/office/drawing/2014/main" id="{A4BA08A2-23A2-4AB2-A446-2219FF46B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dash_mean age_major ind">
            <a:extLst>
              <a:ext uri="{FF2B5EF4-FFF2-40B4-BE49-F238E27FC236}">
                <a16:creationId xmlns:a16="http://schemas.microsoft.com/office/drawing/2014/main" id="{597B6BAA-6BA9-4924-BA9A-443326191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24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dash_race_const vs all ind">
            <a:extLst>
              <a:ext uri="{FF2B5EF4-FFF2-40B4-BE49-F238E27FC236}">
                <a16:creationId xmlns:a16="http://schemas.microsoft.com/office/drawing/2014/main" id="{F69886FB-3446-4116-A642-B833AEA8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2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dash_Hisp_major inds">
            <a:extLst>
              <a:ext uri="{FF2B5EF4-FFF2-40B4-BE49-F238E27FC236}">
                <a16:creationId xmlns:a16="http://schemas.microsoft.com/office/drawing/2014/main" id="{F38BD79F-AE20-41F9-BCA0-5FE25105F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3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5F592-409B-4A68-A1DC-761991292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84" y="540211"/>
            <a:ext cx="8151924" cy="57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0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dash_mean_age_1986-2019">
            <a:extLst>
              <a:ext uri="{FF2B5EF4-FFF2-40B4-BE49-F238E27FC236}">
                <a16:creationId xmlns:a16="http://schemas.microsoft.com/office/drawing/2014/main" id="{EC7FBDFD-07F2-4302-AEA4-5D6017898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dash_age 60, 65+ by occ">
            <a:extLst>
              <a:ext uri="{FF2B5EF4-FFF2-40B4-BE49-F238E27FC236}">
                <a16:creationId xmlns:a16="http://schemas.microsoft.com/office/drawing/2014/main" id="{5A5154FC-A04A-4840-9D9F-4B5641214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dash_N Hisp_const_2003-2019">
            <a:extLst>
              <a:ext uri="{FF2B5EF4-FFF2-40B4-BE49-F238E27FC236}">
                <a16:creationId xmlns:a16="http://schemas.microsoft.com/office/drawing/2014/main" id="{31139EA0-5039-4D91-9B18-A79DE78C4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dash_pct Hisp_const_1990-2019">
            <a:extLst>
              <a:ext uri="{FF2B5EF4-FFF2-40B4-BE49-F238E27FC236}">
                <a16:creationId xmlns:a16="http://schemas.microsoft.com/office/drawing/2014/main" id="{1A10FE6E-A4ED-427D-83D7-CA15A0CB7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dash_pct HIsp by occ">
            <a:extLst>
              <a:ext uri="{FF2B5EF4-FFF2-40B4-BE49-F238E27FC236}">
                <a16:creationId xmlns:a16="http://schemas.microsoft.com/office/drawing/2014/main" id="{7249AB49-CBE9-41E4-BD7D-4D7A88D6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dash_pct Black by occ">
            <a:extLst>
              <a:ext uri="{FF2B5EF4-FFF2-40B4-BE49-F238E27FC236}">
                <a16:creationId xmlns:a16="http://schemas.microsoft.com/office/drawing/2014/main" id="{37608BCF-4124-4BC2-A41F-B31764A3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dash_chronic cond_v2">
            <a:extLst>
              <a:ext uri="{FF2B5EF4-FFF2-40B4-BE49-F238E27FC236}">
                <a16:creationId xmlns:a16="http://schemas.microsoft.com/office/drawing/2014/main" id="{E042B6FC-BF12-4683-8EEC-85E793F61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dash_comorbid">
            <a:extLst>
              <a:ext uri="{FF2B5EF4-FFF2-40B4-BE49-F238E27FC236}">
                <a16:creationId xmlns:a16="http://schemas.microsoft.com/office/drawing/2014/main" id="{D59D196F-12E2-48CD-BF69-AE438B89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32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Data Bulletin 2: Health Disparities Could Mean Coronavirus Hits Some Construction Workers Harder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DB2 charts</dc:title>
  <dc:creator>Samantha Brown</dc:creator>
  <cp:lastModifiedBy>Sharretta Benjamin</cp:lastModifiedBy>
  <cp:revision>22</cp:revision>
  <dcterms:created xsi:type="dcterms:W3CDTF">2020-04-24T16:52:57Z</dcterms:created>
  <dcterms:modified xsi:type="dcterms:W3CDTF">2021-11-22T19:18:27Z</dcterms:modified>
</cp:coreProperties>
</file>