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handoutMasterIdLst>
    <p:handoutMasterId r:id="rId4"/>
  </p:handoutMasterIdLst>
  <p:sldIdLst>
    <p:sldId id="256" r:id="rId2"/>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Aer" initials="QA" lastIdx="1" clrIdx="0">
    <p:extLst/>
  </p:cmAuthor>
  <p:cmAuthor id="2" name="QAer" initials="Q" lastIdx="1" clrIdx="1"/>
  <p:cmAuthor id="3" name="Ken Lindenfelser" initials="KL"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899" autoAdjust="0"/>
  </p:normalViewPr>
  <p:slideViewPr>
    <p:cSldViewPr>
      <p:cViewPr>
        <p:scale>
          <a:sx n="78" d="100"/>
          <a:sy n="78" d="100"/>
        </p:scale>
        <p:origin x="-1926" y="-72"/>
      </p:cViewPr>
      <p:guideLst>
        <p:guide orient="horz" pos="2160"/>
        <p:guide pos="2880"/>
      </p:guideLst>
    </p:cSldViewPr>
  </p:slideViewPr>
  <p:notesTextViewPr>
    <p:cViewPr>
      <p:scale>
        <a:sx n="1" d="1"/>
        <a:sy n="1" d="1"/>
      </p:scale>
      <p:origin x="0" y="1326"/>
    </p:cViewPr>
  </p:notesTextViewPr>
  <p:sorterViewPr>
    <p:cViewPr>
      <p:scale>
        <a:sx n="100" d="100"/>
        <a:sy n="100" d="100"/>
      </p:scale>
      <p:origin x="0" y="0"/>
    </p:cViewPr>
  </p:sorterViewPr>
  <p:notesViewPr>
    <p:cSldViewPr>
      <p:cViewPr>
        <p:scale>
          <a:sx n="100" d="100"/>
          <a:sy n="100" d="100"/>
        </p:scale>
        <p:origin x="-2552" y="55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FC0C3F1E-F68C-46B0-8B8C-4EF7B192A06F}" type="datetimeFigureOut">
              <a:rPr lang="en-US" smtClean="0"/>
              <a:t>12/11/2019</a:t>
            </a:fld>
            <a:endParaRPr lang="es-E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8B172E05-42DE-4920-8C35-E168B5B06254}" type="slidenum">
              <a:rPr lang="en-US" smtClean="0"/>
              <a:t>‹#›</a:t>
            </a:fld>
            <a:endParaRPr lang="es-ES"/>
          </a:p>
        </p:txBody>
      </p:sp>
    </p:spTree>
    <p:extLst>
      <p:ext uri="{BB962C8B-B14F-4D97-AF65-F5344CB8AC3E}">
        <p14:creationId xmlns:p14="http://schemas.microsoft.com/office/powerpoint/2010/main" val="8832811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6FBC0444-E713-436B-9818-1F74223A054E}" type="datetimeFigureOut">
              <a:rPr lang="en-US" smtClean="0"/>
              <a:t>12/11/2019</a:t>
            </a:fld>
            <a:endParaRPr lang="es-E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51A1C5A4-CA5F-4F47-842E-8233CB0231B3}" type="slidenum">
              <a:rPr lang="en-US" smtClean="0"/>
              <a:t>‹#›</a:t>
            </a:fld>
            <a:endParaRPr lang="es-ES"/>
          </a:p>
        </p:txBody>
      </p:sp>
    </p:spTree>
    <p:extLst>
      <p:ext uri="{BB962C8B-B14F-4D97-AF65-F5344CB8AC3E}">
        <p14:creationId xmlns:p14="http://schemas.microsoft.com/office/powerpoint/2010/main" val="1757981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youtu.be/20KKMEyd6SE"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youtube.com/watch?v=YX1kMPDZbgg&amp;amp;feature=youtu.be" TargetMode="External"/><Relationship Id="rId4" Type="http://schemas.openxmlformats.org/officeDocument/2006/relationships/hyperlink" Target="mailto:sbenjamin@cpwr.co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465138"/>
            <a:ext cx="4654550" cy="3490912"/>
          </a:xfrm>
        </p:spPr>
      </p:sp>
      <p:sp>
        <p:nvSpPr>
          <p:cNvPr id="3" name="Notes Placeholder 2"/>
          <p:cNvSpPr>
            <a:spLocks noGrp="1"/>
          </p:cNvSpPr>
          <p:nvPr>
            <p:ph type="body" idx="1"/>
          </p:nvPr>
        </p:nvSpPr>
        <p:spPr>
          <a:xfrm>
            <a:off x="234104" y="4033943"/>
            <a:ext cx="6554893" cy="5120005"/>
          </a:xfrm>
        </p:spPr>
        <p:txBody>
          <a:bodyPr/>
          <a:lstStyle/>
          <a:p>
            <a:r>
              <a:rPr lang="es-ES" sz="1100" b="1" noProof="0" dirty="0" smtClean="0">
                <a:solidFill>
                  <a:srgbClr val="FF0000"/>
                </a:solidFill>
              </a:rPr>
              <a:t>NOTAS PARA EL INSTRUCTOR: EJERCICIOS DE ACTUALIZACIÓN DE ENTRENAMIENTO DE RUIDO PARA USO COMO PARTE DE LOS MÓDULOS DE OSHA DE 10 Y 30 HORAS (TAL COMO ENTRENAMIENTO EN PPE, USO DE HERRAMIENTAS ELÉCTRICAS, ETC):  Ejercicio A-1</a:t>
            </a:r>
          </a:p>
          <a:p>
            <a:pPr lvl="0"/>
            <a:r>
              <a:rPr lang="es-ES" sz="1100" b="1" noProof="0" dirty="0" smtClean="0"/>
              <a:t>Muestre la diapositiva, pero no haga clic sobre el video de inmediato. Para reproducirlo, haga clic en el medio de la pantalla o sobre el botón de reproducción. Tiene una duración de 2 minutos con 25 segundos y para verlo no se requiere conexión a Internet.</a:t>
            </a:r>
          </a:p>
          <a:p>
            <a:endParaRPr lang="es-ES" sz="800" noProof="0" dirty="0" smtClean="0"/>
          </a:p>
          <a:p>
            <a:r>
              <a:rPr lang="es-ES" kern="1200" noProof="0" dirty="0" smtClean="0">
                <a:solidFill>
                  <a:schemeClr val="tx1"/>
                </a:solidFill>
                <a:effectLst/>
              </a:rPr>
              <a:t>Al usar o trabajar cerca de </a:t>
            </a:r>
            <a:r>
              <a:rPr lang="es-ES" b="1" kern="1200" noProof="0" dirty="0" smtClean="0">
                <a:solidFill>
                  <a:schemeClr val="tx1"/>
                </a:solidFill>
                <a:effectLst/>
              </a:rPr>
              <a:t>[insertar el equipo o tarea ruidosos en cuestión]</a:t>
            </a:r>
            <a:r>
              <a:rPr lang="es-ES" kern="1200" noProof="0" dirty="0" smtClean="0">
                <a:solidFill>
                  <a:schemeClr val="tx1"/>
                </a:solidFill>
                <a:effectLst/>
              </a:rPr>
              <a:t>, están en riesgo de verse expuestos a niveles de ruido peligrosos.  Ese ruido puede dañar los oídos y producir hipoacusia.  Puede que piensen que oyen bien y que no les pasará a ustedes,</a:t>
            </a:r>
            <a:r>
              <a:rPr lang="es-ES" kern="1200" baseline="0" noProof="0" dirty="0" smtClean="0">
                <a:solidFill>
                  <a:schemeClr val="tx1"/>
                </a:solidFill>
                <a:effectLst/>
              </a:rPr>
              <a:t> </a:t>
            </a:r>
            <a:r>
              <a:rPr lang="es-ES" kern="1200" noProof="0" dirty="0" smtClean="0">
                <a:solidFill>
                  <a:schemeClr val="tx1"/>
                </a:solidFill>
                <a:effectLst/>
              </a:rPr>
              <a:t>pero la verdad es que la hipoacusia es un problema grave para los trabajadores de la construcción.  Escuchemos lo que tienen para decirnos algunos obreros acerca de su experiencia personal con el ruido en el trabajo y la pérdida auditiva.</a:t>
            </a:r>
          </a:p>
          <a:p>
            <a:endParaRPr lang="es-ES" b="1" kern="1200" noProof="0" dirty="0" smtClean="0">
              <a:solidFill>
                <a:schemeClr val="tx1"/>
              </a:solidFill>
              <a:effectLst/>
            </a:endParaRPr>
          </a:p>
          <a:p>
            <a:r>
              <a:rPr lang="es-ES" b="1" kern="1200" noProof="0" dirty="0" smtClean="0">
                <a:solidFill>
                  <a:schemeClr val="tx1"/>
                </a:solidFill>
                <a:effectLst/>
              </a:rPr>
              <a:t>Haga clic en la diapositiva para reproducir el video.</a:t>
            </a:r>
          </a:p>
          <a:p>
            <a:r>
              <a:rPr lang="es-ES" b="1" kern="1200" noProof="0" dirty="0" smtClean="0">
                <a:solidFill>
                  <a:schemeClr val="tx1"/>
                </a:solidFill>
                <a:effectLst/>
              </a:rPr>
              <a:t>LUEGO DE VER EL VIDEO, PREGÚNTELE A LA CLASE:</a:t>
            </a:r>
            <a:endParaRPr lang="es-ES" kern="1200" noProof="0" dirty="0" smtClean="0">
              <a:solidFill>
                <a:schemeClr val="tx1"/>
              </a:solidFill>
              <a:effectLst/>
            </a:endParaRPr>
          </a:p>
          <a:p>
            <a:r>
              <a:rPr lang="es-ES" kern="1200" noProof="0" dirty="0" smtClean="0">
                <a:solidFill>
                  <a:schemeClr val="tx1"/>
                </a:solidFill>
                <a:effectLst/>
              </a:rPr>
              <a:t>¿Alguna vez no usaron protección auditiva? De ser así, ¿por qué? </a:t>
            </a:r>
          </a:p>
          <a:p>
            <a:endParaRPr lang="es-ES" sz="800" b="1" noProof="0" dirty="0" smtClean="0"/>
          </a:p>
          <a:p>
            <a:r>
              <a:rPr lang="es-ES" b="1" kern="1200" noProof="0" dirty="0" smtClean="0">
                <a:solidFill>
                  <a:schemeClr val="tx1"/>
                </a:solidFill>
                <a:effectLst/>
              </a:rPr>
              <a:t>Permítales un par de minutos para responder.</a:t>
            </a:r>
          </a:p>
          <a:p>
            <a:r>
              <a:rPr lang="es-ES" b="1" kern="1200" noProof="0" dirty="0" smtClean="0">
                <a:solidFill>
                  <a:schemeClr val="tx1"/>
                </a:solidFill>
                <a:effectLst/>
              </a:rPr>
              <a:t>Decirle a la clase:</a:t>
            </a:r>
            <a:endParaRPr lang="es-ES" kern="1200" noProof="0" dirty="0" smtClean="0">
              <a:solidFill>
                <a:schemeClr val="tx1"/>
              </a:solidFill>
              <a:effectLst/>
            </a:endParaRPr>
          </a:p>
          <a:p>
            <a:r>
              <a:rPr lang="es-ES" kern="1200" noProof="0" dirty="0" smtClean="0">
                <a:solidFill>
                  <a:schemeClr val="tx1"/>
                </a:solidFill>
                <a:effectLst/>
              </a:rPr>
              <a:t>La buena noticia es que la hipoacusia se puede evitar.  Una manera de proteger los oídos es usar protección auditiva adecuada en todo momento durante las tareas con niveles de ruido peligrosos.</a:t>
            </a:r>
          </a:p>
          <a:p>
            <a:endParaRPr lang="es-ES" sz="800" noProof="0" dirty="0" smtClean="0"/>
          </a:p>
          <a:p>
            <a:r>
              <a:rPr lang="es-ES" sz="1100" b="1" noProof="0" dirty="0" smtClean="0"/>
              <a:t>NOTAS ADICIONALES PARA EL INSTRUCTOR:</a:t>
            </a:r>
            <a:endParaRPr lang="es-ES" sz="1100" noProof="0" dirty="0" smtClean="0"/>
          </a:p>
          <a:p>
            <a:pPr defTabSz="933237">
              <a:defRPr/>
            </a:pPr>
            <a:r>
              <a:rPr lang="es-ES" sz="1100" b="1" noProof="0" dirty="0" smtClean="0"/>
              <a:t>La reproducción de este video se ha corroborado en la plataforma Windows. Los usuarios de Mac que tengan problemas pueden verlo en </a:t>
            </a:r>
            <a:r>
              <a:rPr lang="es-ES" sz="1100" b="1" u="sng" noProof="0" dirty="0" smtClean="0">
                <a:hlinkClick r:id="rId3"/>
              </a:rPr>
              <a:t>https://youtu.be/20KKMEyd6SE</a:t>
            </a:r>
            <a:r>
              <a:rPr lang="es-ES" sz="1100" b="1" noProof="0" dirty="0" smtClean="0"/>
              <a:t> (requiere conexión a </a:t>
            </a:r>
            <a:r>
              <a:rPr lang="es-ES" sz="1100" b="1" noProof="0" dirty="0" smtClean="0"/>
              <a:t>Internet; nota: el recurso en el enlace solamente esta disponible</a:t>
            </a:r>
            <a:r>
              <a:rPr lang="es-ES" sz="1100" b="1" baseline="0" noProof="0" dirty="0" smtClean="0"/>
              <a:t> en inglés</a:t>
            </a:r>
            <a:r>
              <a:rPr lang="es-ES" sz="1100" b="1" noProof="0" dirty="0" smtClean="0"/>
              <a:t>) </a:t>
            </a:r>
            <a:r>
              <a:rPr lang="es-ES" sz="1100" b="1" noProof="0" dirty="0" smtClean="0"/>
              <a:t>o contactar a Sharretta Benjamin (</a:t>
            </a:r>
            <a:r>
              <a:rPr lang="es-ES" sz="1100" b="1" u="sng" noProof="0" dirty="0" smtClean="0">
                <a:hlinkClick r:id="rId4"/>
              </a:rPr>
              <a:t>sbenjamin@cpwr.com</a:t>
            </a:r>
            <a:r>
              <a:rPr lang="es-ES" sz="1100" b="1" noProof="0" dirty="0" smtClean="0"/>
              <a:t>) para obtener una versión de la presentación que tenga el video en formato compatible con Mac.</a:t>
            </a:r>
            <a:endParaRPr lang="es-ES" sz="1100" noProof="0" dirty="0" smtClean="0"/>
          </a:p>
          <a:p>
            <a:r>
              <a:rPr lang="es-ES" sz="1100" b="1" noProof="0" dirty="0" smtClean="0"/>
              <a:t>La elaboración de la totalidad del video estuvo a cargo del Consejo de Profesiones de la Construcción y la Edificación del Estado de California. Se han utilizado fragmentos con su aprobación. El video completo se puede encontrar en YouTube: </a:t>
            </a:r>
            <a:r>
              <a:rPr lang="es-ES" sz="1100" b="1" u="sng" noProof="0" dirty="0" smtClean="0">
                <a:hlinkClick r:id="rId5"/>
              </a:rPr>
              <a:t>https://www.youtube.com/watch?v=YX1kMPDZbgg&amp;feature=youtu.be</a:t>
            </a:r>
            <a:r>
              <a:rPr lang="es-ES" b="1" noProof="0" dirty="0" smtClean="0"/>
              <a:t>, o bien se puede solicitar una copia a CPWR</a:t>
            </a:r>
            <a:r>
              <a:rPr lang="es-ES" b="1" noProof="0" dirty="0" smtClean="0"/>
              <a:t>. Nota: El recurso</a:t>
            </a:r>
            <a:r>
              <a:rPr lang="es-ES" b="1" baseline="0" noProof="0" dirty="0" smtClean="0"/>
              <a:t> en el enlace anterior solamente esta disponible </a:t>
            </a:r>
            <a:r>
              <a:rPr lang="es-ES" b="1" baseline="0" noProof="0" smtClean="0"/>
              <a:t>en inglés.</a:t>
            </a:r>
            <a:endParaRPr lang="es-ES" sz="1100" b="1" noProof="0" dirty="0" smtClean="0"/>
          </a:p>
          <a:p>
            <a:endParaRPr lang="es-ES" dirty="0"/>
          </a:p>
        </p:txBody>
      </p:sp>
      <p:sp>
        <p:nvSpPr>
          <p:cNvPr id="4" name="Slide Number Placeholder 3"/>
          <p:cNvSpPr>
            <a:spLocks noGrp="1"/>
          </p:cNvSpPr>
          <p:nvPr>
            <p:ph type="sldNum" sz="quarter" idx="10"/>
          </p:nvPr>
        </p:nvSpPr>
        <p:spPr/>
        <p:txBody>
          <a:bodyPr/>
          <a:lstStyle/>
          <a:p>
            <a:fld id="{51A1C5A4-CA5F-4F47-842E-8233CB0231B3}" type="slidenum">
              <a:rPr lang="en-US" smtClean="0"/>
              <a:t>1</a:t>
            </a:fld>
            <a:endParaRPr lang="es-ES"/>
          </a:p>
        </p:txBody>
      </p:sp>
      <p:sp>
        <p:nvSpPr>
          <p:cNvPr id="5" name="TextBox 4"/>
          <p:cNvSpPr txBox="1"/>
          <p:nvPr/>
        </p:nvSpPr>
        <p:spPr>
          <a:xfrm>
            <a:off x="7169150" y="3816350"/>
            <a:ext cx="3962400" cy="369332"/>
          </a:xfrm>
          <a:prstGeom prst="rect">
            <a:avLst/>
          </a:prstGeom>
          <a:noFill/>
        </p:spPr>
        <p:txBody>
          <a:bodyPr wrap="square" rtlCol="0">
            <a:spAutoFit/>
          </a:bodyPr>
          <a:lstStyle/>
          <a:p>
            <a:r>
              <a:rPr lang="en-US" dirty="0">
                <a:solidFill>
                  <a:srgbClr val="FF0000"/>
                </a:solidFill>
              </a:rPr>
              <a:t>**Solo hace falta traducir el texto en rojo**</a:t>
            </a:r>
            <a:endParaRPr lang="es-ES" dirty="0">
              <a:solidFill>
                <a:srgbClr val="FF0000"/>
              </a:solidFill>
            </a:endParaRPr>
          </a:p>
        </p:txBody>
      </p:sp>
    </p:spTree>
    <p:extLst>
      <p:ext uri="{BB962C8B-B14F-4D97-AF65-F5344CB8AC3E}">
        <p14:creationId xmlns:p14="http://schemas.microsoft.com/office/powerpoint/2010/main" val="1332237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9E6C4D-2B77-4589-B3C1-C7E7B8D27C62}" type="datetimeFigureOut">
              <a:rPr lang="en-US" smtClean="0"/>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B151D1-8843-441E-BDBD-897D22FFF490}" type="slidenum">
              <a:rPr lang="en-US" smtClean="0"/>
              <a:t>‹#›</a:t>
            </a:fld>
            <a:endParaRPr lang="en-US"/>
          </a:p>
        </p:txBody>
      </p:sp>
    </p:spTree>
    <p:extLst>
      <p:ext uri="{BB962C8B-B14F-4D97-AF65-F5344CB8AC3E}">
        <p14:creationId xmlns:p14="http://schemas.microsoft.com/office/powerpoint/2010/main" val="3460340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9E6C4D-2B77-4589-B3C1-C7E7B8D27C62}" type="datetimeFigureOut">
              <a:rPr lang="en-US" smtClean="0"/>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B151D1-8843-441E-BDBD-897D22FFF490}" type="slidenum">
              <a:rPr lang="en-US" smtClean="0"/>
              <a:t>‹#›</a:t>
            </a:fld>
            <a:endParaRPr lang="en-US"/>
          </a:p>
        </p:txBody>
      </p:sp>
    </p:spTree>
    <p:extLst>
      <p:ext uri="{BB962C8B-B14F-4D97-AF65-F5344CB8AC3E}">
        <p14:creationId xmlns:p14="http://schemas.microsoft.com/office/powerpoint/2010/main" val="1721826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9E6C4D-2B77-4589-B3C1-C7E7B8D27C62}" type="datetimeFigureOut">
              <a:rPr lang="en-US" smtClean="0"/>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B151D1-8843-441E-BDBD-897D22FFF490}" type="slidenum">
              <a:rPr lang="en-US" smtClean="0"/>
              <a:t>‹#›</a:t>
            </a:fld>
            <a:endParaRPr lang="en-US"/>
          </a:p>
        </p:txBody>
      </p:sp>
    </p:spTree>
    <p:extLst>
      <p:ext uri="{BB962C8B-B14F-4D97-AF65-F5344CB8AC3E}">
        <p14:creationId xmlns:p14="http://schemas.microsoft.com/office/powerpoint/2010/main" val="3252059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9E6C4D-2B77-4589-B3C1-C7E7B8D27C62}" type="datetimeFigureOut">
              <a:rPr lang="en-US" smtClean="0"/>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B151D1-8843-441E-BDBD-897D22FFF490}" type="slidenum">
              <a:rPr lang="en-US" smtClean="0"/>
              <a:t>‹#›</a:t>
            </a:fld>
            <a:endParaRPr lang="en-US"/>
          </a:p>
        </p:txBody>
      </p:sp>
    </p:spTree>
    <p:extLst>
      <p:ext uri="{BB962C8B-B14F-4D97-AF65-F5344CB8AC3E}">
        <p14:creationId xmlns:p14="http://schemas.microsoft.com/office/powerpoint/2010/main" val="1814953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9E6C4D-2B77-4589-B3C1-C7E7B8D27C62}" type="datetimeFigureOut">
              <a:rPr lang="en-US" smtClean="0"/>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B151D1-8843-441E-BDBD-897D22FFF490}" type="slidenum">
              <a:rPr lang="en-US" smtClean="0"/>
              <a:t>‹#›</a:t>
            </a:fld>
            <a:endParaRPr lang="en-US"/>
          </a:p>
        </p:txBody>
      </p:sp>
    </p:spTree>
    <p:extLst>
      <p:ext uri="{BB962C8B-B14F-4D97-AF65-F5344CB8AC3E}">
        <p14:creationId xmlns:p14="http://schemas.microsoft.com/office/powerpoint/2010/main" val="3180280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9E6C4D-2B77-4589-B3C1-C7E7B8D27C62}" type="datetimeFigureOut">
              <a:rPr lang="en-US" smtClean="0"/>
              <a:t>12/11/2019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B151D1-8843-441E-BDBD-897D22FFF490}" type="slidenum">
              <a:rPr lang="en-US" smtClean="0"/>
              <a:t>‹#›</a:t>
            </a:fld>
            <a:endParaRPr lang="en-US"/>
          </a:p>
        </p:txBody>
      </p:sp>
    </p:spTree>
    <p:extLst>
      <p:ext uri="{BB962C8B-B14F-4D97-AF65-F5344CB8AC3E}">
        <p14:creationId xmlns:p14="http://schemas.microsoft.com/office/powerpoint/2010/main" val="3807845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9E6C4D-2B77-4589-B3C1-C7E7B8D27C62}" type="datetimeFigureOut">
              <a:rPr lang="en-US" smtClean="0"/>
              <a:t>12/11/2019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B151D1-8843-441E-BDBD-897D22FFF490}" type="slidenum">
              <a:rPr lang="en-US" smtClean="0"/>
              <a:t>‹#›</a:t>
            </a:fld>
            <a:endParaRPr lang="en-US"/>
          </a:p>
        </p:txBody>
      </p:sp>
    </p:spTree>
    <p:extLst>
      <p:ext uri="{BB962C8B-B14F-4D97-AF65-F5344CB8AC3E}">
        <p14:creationId xmlns:p14="http://schemas.microsoft.com/office/powerpoint/2010/main" val="466849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9E6C4D-2B77-4589-B3C1-C7E7B8D27C62}" type="datetimeFigureOut">
              <a:rPr lang="en-US" smtClean="0"/>
              <a:t>12/11/2019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B151D1-8843-441E-BDBD-897D22FFF490}" type="slidenum">
              <a:rPr lang="en-US" smtClean="0"/>
              <a:t>‹#›</a:t>
            </a:fld>
            <a:endParaRPr lang="en-US"/>
          </a:p>
        </p:txBody>
      </p:sp>
    </p:spTree>
    <p:extLst>
      <p:ext uri="{BB962C8B-B14F-4D97-AF65-F5344CB8AC3E}">
        <p14:creationId xmlns:p14="http://schemas.microsoft.com/office/powerpoint/2010/main" val="1319302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E6C4D-2B77-4589-B3C1-C7E7B8D27C62}" type="datetimeFigureOut">
              <a:rPr lang="en-US" smtClean="0"/>
              <a:t>12/11/2019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B151D1-8843-441E-BDBD-897D22FFF490}" type="slidenum">
              <a:rPr lang="en-US" smtClean="0"/>
              <a:t>‹#›</a:t>
            </a:fld>
            <a:endParaRPr lang="en-US"/>
          </a:p>
        </p:txBody>
      </p:sp>
    </p:spTree>
    <p:extLst>
      <p:ext uri="{BB962C8B-B14F-4D97-AF65-F5344CB8AC3E}">
        <p14:creationId xmlns:p14="http://schemas.microsoft.com/office/powerpoint/2010/main" val="1287619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9E6C4D-2B77-4589-B3C1-C7E7B8D27C62}" type="datetimeFigureOut">
              <a:rPr lang="en-US" smtClean="0"/>
              <a:t>12/11/2019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B151D1-8843-441E-BDBD-897D22FFF490}" type="slidenum">
              <a:rPr lang="en-US" smtClean="0"/>
              <a:t>‹#›</a:t>
            </a:fld>
            <a:endParaRPr lang="en-US"/>
          </a:p>
        </p:txBody>
      </p:sp>
    </p:spTree>
    <p:extLst>
      <p:ext uri="{BB962C8B-B14F-4D97-AF65-F5344CB8AC3E}">
        <p14:creationId xmlns:p14="http://schemas.microsoft.com/office/powerpoint/2010/main" val="1178795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9E6C4D-2B77-4589-B3C1-C7E7B8D27C62}" type="datetimeFigureOut">
              <a:rPr lang="en-US" smtClean="0"/>
              <a:t>12/11/2019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B151D1-8843-441E-BDBD-897D22FFF490}" type="slidenum">
              <a:rPr lang="en-US" smtClean="0"/>
              <a:t>‹#›</a:t>
            </a:fld>
            <a:endParaRPr lang="en-US"/>
          </a:p>
        </p:txBody>
      </p:sp>
    </p:spTree>
    <p:extLst>
      <p:ext uri="{BB962C8B-B14F-4D97-AF65-F5344CB8AC3E}">
        <p14:creationId xmlns:p14="http://schemas.microsoft.com/office/powerpoint/2010/main" val="2669631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E6C4D-2B77-4589-B3C1-C7E7B8D27C62}" type="datetimeFigureOut">
              <a:rPr lang="en-US" smtClean="0"/>
              <a:t>12/11/2019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151D1-8843-441E-BDBD-897D22FFF490}" type="slidenum">
              <a:rPr lang="en-US" smtClean="0"/>
              <a:t>‹#›</a:t>
            </a:fld>
            <a:endParaRPr lang="en-US"/>
          </a:p>
        </p:txBody>
      </p:sp>
    </p:spTree>
    <p:extLst>
      <p:ext uri="{BB962C8B-B14F-4D97-AF65-F5344CB8AC3E}">
        <p14:creationId xmlns:p14="http://schemas.microsoft.com/office/powerpoint/2010/main" val="139600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3048"/>
            <a:ext cx="9143999" cy="913070"/>
          </a:xfrm>
          <a:prstGeom prst="rect">
            <a:avLst/>
          </a:prstGeom>
          <a:solidFill>
            <a:srgbClr val="C00000"/>
          </a:solidFill>
        </p:spPr>
        <p:txBody>
          <a:bodyPr wrap="square">
            <a:spAutoFit/>
          </a:bodyPr>
          <a:lstStyle/>
          <a:p>
            <a:pPr algn="ctr" defTabSz="457200" fontAlgn="auto">
              <a:spcBef>
                <a:spcPts val="0"/>
              </a:spcBef>
              <a:spcAft>
                <a:spcPts val="0"/>
              </a:spcAft>
              <a:defRPr/>
            </a:pPr>
            <a:r>
              <a:rPr lang="es-ES" sz="4000" b="1" baseline="-3000" dirty="0" smtClean="0">
                <a:solidFill>
                  <a:prstClr val="white"/>
                </a:solidFill>
                <a:effectLst>
                  <a:outerShdw blurRad="50800" dist="38100" dir="2700000" algn="tl" rotWithShape="0">
                    <a:srgbClr val="000000">
                      <a:alpha val="43000"/>
                    </a:srgbClr>
                  </a:outerShdw>
                </a:effectLst>
                <a:latin typeface="Arial Narrow"/>
              </a:rPr>
              <a:t>Ruido en la industria de la construcción y </a:t>
            </a:r>
            <a:br>
              <a:rPr lang="es-ES" sz="4000" b="1" baseline="-3000" dirty="0" smtClean="0">
                <a:solidFill>
                  <a:prstClr val="white"/>
                </a:solidFill>
                <a:effectLst>
                  <a:outerShdw blurRad="50800" dist="38100" dir="2700000" algn="tl" rotWithShape="0">
                    <a:srgbClr val="000000">
                      <a:alpha val="43000"/>
                    </a:srgbClr>
                  </a:outerShdw>
                </a:effectLst>
                <a:latin typeface="Arial Narrow"/>
              </a:rPr>
            </a:br>
            <a:r>
              <a:rPr lang="es-ES" sz="4000" b="1" baseline="-3000" dirty="0" smtClean="0">
                <a:solidFill>
                  <a:prstClr val="white"/>
                </a:solidFill>
                <a:effectLst>
                  <a:outerShdw blurRad="50800" dist="38100" dir="2700000" algn="tl" rotWithShape="0">
                    <a:srgbClr val="000000">
                      <a:alpha val="43000"/>
                    </a:srgbClr>
                  </a:outerShdw>
                </a:effectLst>
                <a:latin typeface="Arial Narrow"/>
              </a:rPr>
              <a:t>prevención de la hipoacusia</a:t>
            </a:r>
            <a:endParaRPr lang="es-ES" sz="4000" b="1" cap="small" baseline="-3000" dirty="0">
              <a:solidFill>
                <a:prstClr val="white"/>
              </a:solidFill>
              <a:latin typeface="Arial Narrow"/>
              <a:ea typeface="Arial Narrow" pitchFamily="-110" charset="0"/>
              <a:cs typeface="Arial Narrow"/>
            </a:endParaRPr>
          </a:p>
        </p:txBody>
      </p:sp>
      <p:sp>
        <p:nvSpPr>
          <p:cNvPr id="8" name="Title 3"/>
          <p:cNvSpPr>
            <a:spLocks noGrp="1"/>
          </p:cNvSpPr>
          <p:nvPr>
            <p:ph type="title"/>
          </p:nvPr>
        </p:nvSpPr>
        <p:spPr>
          <a:xfrm>
            <a:off x="457200" y="841305"/>
            <a:ext cx="8229600" cy="911295"/>
          </a:xfrm>
        </p:spPr>
        <p:txBody>
          <a:bodyPr>
            <a:normAutofit fontScale="90000"/>
          </a:bodyPr>
          <a:lstStyle/>
          <a:p>
            <a:r>
              <a:rPr dirty="0"/>
              <a:t>¿Cómo puede afectarle la hipoacusia?</a:t>
            </a:r>
            <a:endParaRPr lang="es-ES" dirty="0"/>
          </a:p>
        </p:txBody>
      </p:sp>
      <p:sp>
        <p:nvSpPr>
          <p:cNvPr id="10" name="TextBox 9"/>
          <p:cNvSpPr txBox="1"/>
          <p:nvPr/>
        </p:nvSpPr>
        <p:spPr>
          <a:xfrm>
            <a:off x="-21335" y="6507518"/>
            <a:ext cx="1392936" cy="369332"/>
          </a:xfrm>
          <a:prstGeom prst="rect">
            <a:avLst/>
          </a:prstGeom>
          <a:solidFill>
            <a:schemeClr val="bg1"/>
          </a:solidFill>
          <a:ln w="31750">
            <a:solidFill>
              <a:schemeClr val="tx1"/>
            </a:solidFill>
          </a:ln>
          <a:effectLst>
            <a:outerShdw blurRad="50800" dist="38100" dir="18900000" algn="bl" rotWithShape="0">
              <a:prstClr val="black">
                <a:alpha val="40000"/>
              </a:prstClr>
            </a:outerShdw>
          </a:effectLst>
        </p:spPr>
        <p:txBody>
          <a:bodyPr wrap="square" rtlCol="0">
            <a:spAutoFit/>
          </a:bodyPr>
          <a:lstStyle/>
          <a:p>
            <a:r>
              <a:rPr dirty="0"/>
              <a:t>Ejercicio A-1</a:t>
            </a:r>
            <a:endParaRPr lang="es-ES" dirty="0"/>
          </a:p>
        </p:txBody>
      </p:sp>
      <p:sp>
        <p:nvSpPr>
          <p:cNvPr id="11" name="TextBox 10"/>
          <p:cNvSpPr txBox="1"/>
          <p:nvPr/>
        </p:nvSpPr>
        <p:spPr>
          <a:xfrm>
            <a:off x="-21335" y="6172200"/>
            <a:ext cx="9141271" cy="276999"/>
          </a:xfrm>
          <a:prstGeom prst="rect">
            <a:avLst/>
          </a:prstGeom>
          <a:noFill/>
        </p:spPr>
        <p:txBody>
          <a:bodyPr wrap="square" rtlCol="0">
            <a:spAutoFit/>
          </a:bodyPr>
          <a:lstStyle/>
          <a:p>
            <a:pPr algn="ctr"/>
            <a:r>
              <a:rPr lang="en-US" sz="1200" spc="-20" dirty="0"/>
              <a:t>Video (HUSH Stories YouTube) utilizado con la autorización del Consejo de Profesiones de la Construcción y la Edificación del Estado de California. </a:t>
            </a:r>
            <a:endParaRPr lang="es-ES" sz="1200" spc="-20"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4522" y="6400800"/>
            <a:ext cx="4175415" cy="457162"/>
          </a:xfrm>
          <a:prstGeom prst="rect">
            <a:avLst/>
          </a:prstGeom>
        </p:spPr>
      </p:pic>
      <p:pic>
        <p:nvPicPr>
          <p:cNvPr id="16" name="Exercise  A-1 - The  Impact of Hearing Loss final Viedeo for subtitli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49275" y="1600200"/>
            <a:ext cx="8045450" cy="4525963"/>
          </a:xfrm>
        </p:spPr>
      </p:pic>
    </p:spTree>
    <p:extLst>
      <p:ext uri="{BB962C8B-B14F-4D97-AF65-F5344CB8AC3E}">
        <p14:creationId xmlns:p14="http://schemas.microsoft.com/office/powerpoint/2010/main" val="3055002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
                                        </p:tgtEl>
                                      </p:cBhvr>
                                    </p:cmd>
                                  </p:childTnLst>
                                </p:cTn>
                              </p:par>
                            </p:childTnLst>
                          </p:cTn>
                        </p:par>
                      </p:childTnLst>
                    </p:cTn>
                  </p:par>
                </p:childTnLst>
              </p:cTn>
              <p:nextCondLst>
                <p:cond evt="onClick" delay="0">
                  <p:tgtEl>
                    <p:spTgt spid="16"/>
                  </p:tgtEl>
                </p:cond>
              </p:nextCondLst>
            </p:seq>
            <p:video>
              <p:cMediaNode vol="80000">
                <p:cTn id="7" fill="hold" display="0">
                  <p:stCondLst>
                    <p:cond delay="indefinite"/>
                  </p:stCondLst>
                </p:cTn>
                <p:tgtEl>
                  <p:spTgt spid="16"/>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TotalTime>
  <Words>470</Words>
  <Application>Microsoft Office PowerPoint</Application>
  <PresentationFormat>On-screen Show (4:3)</PresentationFormat>
  <Paragraphs>22</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¿Cómo puede afectarle la hipoacusia?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could hearing loss impact you?</dc:title>
  <dc:creator>MK Fletcher</dc:creator>
  <cp:lastModifiedBy>Kathy Tolentino Gonzalez</cp:lastModifiedBy>
  <cp:revision>16</cp:revision>
  <cp:lastPrinted>2018-02-16T21:12:03Z</cp:lastPrinted>
  <dcterms:created xsi:type="dcterms:W3CDTF">2018-02-12T19:06:03Z</dcterms:created>
  <dcterms:modified xsi:type="dcterms:W3CDTF">2019-12-11T14:08:05Z</dcterms:modified>
</cp:coreProperties>
</file>