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257" r:id="rId4"/>
    <p:sldId id="259"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K Fletcher"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6" autoAdjust="0"/>
    <p:restoredTop sz="67929" autoAdjust="0"/>
  </p:normalViewPr>
  <p:slideViewPr>
    <p:cSldViewPr>
      <p:cViewPr>
        <p:scale>
          <a:sx n="80" d="100"/>
          <a:sy n="80" d="100"/>
        </p:scale>
        <p:origin x="-207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1" d="100"/>
          <a:sy n="91" d="100"/>
        </p:scale>
        <p:origin x="-3024"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65577-6540-4968-83AD-500E641E7BA8}" type="datetimeFigureOut">
              <a:rPr lang="en-US" smtClean="0"/>
              <a:pPr/>
              <a:t>12/11/2019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209F3-2205-47DF-8351-10F0AD3EA1F1}" type="slidenum">
              <a:rPr lang="en-US" smtClean="0"/>
              <a:pPr/>
              <a:t>‹#›</a:t>
            </a:fld>
            <a:endParaRPr lang="en-US"/>
          </a:p>
        </p:txBody>
      </p:sp>
    </p:spTree>
    <p:extLst>
      <p:ext uri="{BB962C8B-B14F-4D97-AF65-F5344CB8AC3E}">
        <p14:creationId xmlns:p14="http://schemas.microsoft.com/office/powerpoint/2010/main" val="305017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Veayb1NucT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mailto:sbenjamin@cpwr.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NOTA PARA EL INSTRUCTOR: LA EJECUCIÓN DE LOS EJERCICIOS PARA REFRESCAR</a:t>
            </a:r>
            <a:r>
              <a:rPr lang="es-ES" b="1" baseline="0" dirty="0" smtClean="0"/>
              <a:t> LA MEMORIA</a:t>
            </a:r>
            <a:r>
              <a:rPr lang="es-ES" b="1" dirty="0" smtClean="0"/>
              <a:t> COMO PARTE DE LOS MÓDULOS DE OSHA DE 10 Y 30 HORAS (COMO EL ENTRENAMIENTO DEL PPE, USO DE HERRAMIENTAS ELÉCTRICAS, ETC.): Ejercicio A-4</a:t>
            </a:r>
            <a:br>
              <a:rPr lang="es-ES" b="1" dirty="0" smtClean="0"/>
            </a:b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protección de los oídos es fundamental para la seguridad en el trabajo y la calidad de vida fuera de este.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Nos tomaremos un par de minutos para aprender a utilizar los tapones para oídos de forma correcta.</a:t>
            </a:r>
            <a:endParaRPr lang="en-US" dirty="0"/>
          </a:p>
        </p:txBody>
      </p:sp>
      <p:sp>
        <p:nvSpPr>
          <p:cNvPr id="4" name="Slide Number Placeholder 3"/>
          <p:cNvSpPr>
            <a:spLocks noGrp="1"/>
          </p:cNvSpPr>
          <p:nvPr>
            <p:ph type="sldNum" sz="quarter" idx="10"/>
          </p:nvPr>
        </p:nvSpPr>
        <p:spPr/>
        <p:txBody>
          <a:bodyPr/>
          <a:lstStyle/>
          <a:p>
            <a:fld id="{007209F3-2205-47DF-8351-10F0AD3EA1F1}" type="slidenum">
              <a:rPr lang="en-US" smtClean="0"/>
              <a:pPr/>
              <a:t>1</a:t>
            </a:fld>
            <a:endParaRPr lang="en-US"/>
          </a:p>
        </p:txBody>
      </p:sp>
    </p:spTree>
    <p:extLst>
      <p:ext uri="{BB962C8B-B14F-4D97-AF65-F5344CB8AC3E}">
        <p14:creationId xmlns:p14="http://schemas.microsoft.com/office/powerpoint/2010/main" val="33613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ea typeface="+mn-ea"/>
                <a:cs typeface="+mn-cs"/>
              </a:rPr>
              <a:t>Archivo</a:t>
            </a:r>
            <a:r>
              <a:rPr lang="es-ES" sz="1200" b="1" kern="1200" baseline="0" dirty="0" smtClean="0">
                <a:solidFill>
                  <a:schemeClr val="tx1"/>
                </a:solidFill>
                <a:effectLst/>
                <a:latin typeface="+mn-lt"/>
                <a:ea typeface="+mn-ea"/>
                <a:cs typeface="+mn-cs"/>
              </a:rPr>
              <a:t> de audio</a:t>
            </a:r>
            <a:r>
              <a:rPr lang="es-ES" sz="1200" b="1" kern="1200" dirty="0" smtClean="0">
                <a:solidFill>
                  <a:schemeClr val="tx1"/>
                </a:solidFill>
                <a:effectLst/>
                <a:latin typeface="+mn-lt"/>
                <a:ea typeface="+mn-ea"/>
                <a:cs typeface="+mn-cs"/>
              </a:rPr>
              <a:t> 1 (título: sin protección auditiva) debe ser escuchada por la clase sin protección auditiva.</a:t>
            </a:r>
          </a:p>
          <a:p>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DECIRLE A LA CLASE:</a:t>
            </a:r>
          </a:p>
          <a:p>
            <a:r>
              <a:rPr lang="es-ES" sz="1200" b="0" kern="1200" dirty="0" smtClean="0">
                <a:solidFill>
                  <a:schemeClr val="tx1"/>
                </a:solidFill>
                <a:effectLst/>
                <a:latin typeface="+mn-lt"/>
                <a:ea typeface="+mn-ea"/>
                <a:cs typeface="+mn-cs"/>
              </a:rPr>
              <a:t>Primero escuchemos esta cinta de audio. Así es como es el sonido sin protección auditiva.</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7209F3-2205-47DF-8351-10F0AD3EA1F1}" type="slidenum">
              <a:rPr lang="en-US" smtClean="0"/>
              <a:pPr/>
              <a:t>2</a:t>
            </a:fld>
            <a:endParaRPr lang="en-US"/>
          </a:p>
        </p:txBody>
      </p:sp>
    </p:spTree>
    <p:extLst>
      <p:ext uri="{BB962C8B-B14F-4D97-AF65-F5344CB8AC3E}">
        <p14:creationId xmlns:p14="http://schemas.microsoft.com/office/powerpoint/2010/main" val="413648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Como los tapones no brindan protección a menos que estén bien colocados, lo primero que vamos a hacer es ver un video corto publicado por el NIOSH sobre la manera correcta de usarlos.</a:t>
            </a:r>
          </a:p>
          <a:p>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Ajuste el volumen de manera que quede justo al nivel necesario para que la clase pueda escuchar. Haga clic sobre la imagen de sonido o el botón de reproducción en la pantalla para reproducir el audio. El video dura 30 segundos. Para reproducirlo, no hace falta estar conectado a Internet</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rPr>
              <a:t>NOTAS ADICIONALES PARA EL INSTRUCTOR</a:t>
            </a:r>
            <a:r>
              <a:rPr lang="en-US" sz="1200" b="1" kern="1200" dirty="0" smtClean="0">
                <a:solidFill>
                  <a:schemeClr val="tx1"/>
                </a:solidFill>
                <a:effectLst/>
              </a:rPr>
              <a:t>:</a:t>
            </a:r>
          </a:p>
          <a:p>
            <a:endParaRPr lang="en-US" sz="1200" b="1" kern="1200" dirty="0" smtClean="0">
              <a:solidFill>
                <a:schemeClr val="tx1"/>
              </a:solidFill>
              <a:effectLst/>
            </a:endParaRPr>
          </a:p>
          <a:p>
            <a:r>
              <a:rPr lang="es-ES_tradnl" sz="1200" b="1" kern="1200" dirty="0" smtClean="0">
                <a:solidFill>
                  <a:schemeClr val="tx1"/>
                </a:solidFill>
                <a:effectLst/>
                <a:latin typeface="+mn-lt"/>
                <a:ea typeface="+mn-ea"/>
                <a:cs typeface="+mn-cs"/>
              </a:rPr>
              <a:t>La reproducción de este video se ha corroborado en la plataforma Windows. Los usuarios de Mac que tengan problemas pueden verlo en </a:t>
            </a:r>
            <a:r>
              <a:rPr lang="es-ES_tradnl" sz="1200" b="1" u="sng" kern="1200" dirty="0" smtClean="0">
                <a:solidFill>
                  <a:schemeClr val="tx1"/>
                </a:solidFill>
                <a:effectLst/>
                <a:latin typeface="+mn-lt"/>
                <a:ea typeface="+mn-ea"/>
                <a:cs typeface="+mn-cs"/>
                <a:hlinkClick r:id="rId3"/>
              </a:rPr>
              <a:t>https://www.youtube.com/watch?v=Veayb1NucTA</a:t>
            </a:r>
            <a:r>
              <a:rPr lang="es-ES_tradnl" sz="1200" b="1" kern="1200" dirty="0" smtClean="0">
                <a:solidFill>
                  <a:schemeClr val="tx1"/>
                </a:solidFill>
                <a:effectLst/>
                <a:latin typeface="+mn-lt"/>
                <a:ea typeface="+mn-ea"/>
                <a:cs typeface="+mn-cs"/>
              </a:rPr>
              <a:t> (requiere conexión a </a:t>
            </a:r>
            <a:r>
              <a:rPr lang="es-ES_tradnl" sz="1200" b="1" kern="1200" dirty="0" smtClean="0">
                <a:solidFill>
                  <a:schemeClr val="tx1"/>
                </a:solidFill>
                <a:effectLst/>
                <a:latin typeface="+mn-lt"/>
                <a:ea typeface="+mn-ea"/>
                <a:cs typeface="+mn-cs"/>
              </a:rPr>
              <a:t>Internet; nota:</a:t>
            </a:r>
            <a:r>
              <a:rPr lang="es-ES_tradnl" sz="1200" b="1" kern="1200" baseline="0" dirty="0" smtClean="0">
                <a:solidFill>
                  <a:schemeClr val="tx1"/>
                </a:solidFill>
                <a:effectLst/>
                <a:latin typeface="+mn-lt"/>
                <a:ea typeface="+mn-ea"/>
                <a:cs typeface="+mn-cs"/>
              </a:rPr>
              <a:t> el recurso en el enlace anterior solamente esta disponible en inglés</a:t>
            </a:r>
            <a:r>
              <a:rPr lang="es-ES_tradnl" sz="1200" b="1"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o contactar a Sharretta Benjamin (</a:t>
            </a:r>
            <a:r>
              <a:rPr lang="es-ES_tradnl" sz="1200" b="1" u="sng" kern="1200" dirty="0" smtClean="0">
                <a:solidFill>
                  <a:schemeClr val="tx1"/>
                </a:solidFill>
                <a:effectLst/>
                <a:latin typeface="+mn-lt"/>
                <a:ea typeface="+mn-ea"/>
                <a:cs typeface="+mn-cs"/>
                <a:hlinkClick r:id="rId4"/>
              </a:rPr>
              <a:t>sbenjamin@cpwr.com</a:t>
            </a:r>
            <a:r>
              <a:rPr lang="es-ES_tradnl" sz="1200" b="1" kern="1200" dirty="0" smtClean="0">
                <a:solidFill>
                  <a:schemeClr val="tx1"/>
                </a:solidFill>
                <a:effectLst/>
                <a:latin typeface="+mn-lt"/>
                <a:ea typeface="+mn-ea"/>
                <a:cs typeface="+mn-cs"/>
              </a:rPr>
              <a:t>) para obtener una versión de la presentación que tenga el video en formato compatible con Mac.</a:t>
            </a:r>
            <a:endParaRPr lang="en-US" sz="1200" dirty="0" smtClean="0"/>
          </a:p>
        </p:txBody>
      </p:sp>
      <p:sp>
        <p:nvSpPr>
          <p:cNvPr id="4" name="Slide Number Placeholder 3"/>
          <p:cNvSpPr>
            <a:spLocks noGrp="1"/>
          </p:cNvSpPr>
          <p:nvPr>
            <p:ph type="sldNum" sz="quarter" idx="10"/>
          </p:nvPr>
        </p:nvSpPr>
        <p:spPr/>
        <p:txBody>
          <a:bodyPr/>
          <a:lstStyle/>
          <a:p>
            <a:fld id="{007209F3-2205-47DF-8351-10F0AD3EA1F1}" type="slidenum">
              <a:rPr lang="en-US" smtClean="0"/>
              <a:pPr/>
              <a:t>3</a:t>
            </a:fld>
            <a:endParaRPr lang="en-US" dirty="0"/>
          </a:p>
        </p:txBody>
      </p:sp>
    </p:spTree>
    <p:extLst>
      <p:ext uri="{BB962C8B-B14F-4D97-AF65-F5344CB8AC3E}">
        <p14:creationId xmlns:p14="http://schemas.microsoft.com/office/powerpoint/2010/main" val="367404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42729" indent="-285183" eaLnBrk="0" hangingPunct="0">
              <a:spcBef>
                <a:spcPct val="30000"/>
              </a:spcBef>
              <a:defRPr sz="1200">
                <a:solidFill>
                  <a:schemeClr val="tx1"/>
                </a:solidFill>
                <a:latin typeface="Times" pitchFamily="18" charset="0"/>
              </a:defRPr>
            </a:lvl2pPr>
            <a:lvl3pPr marL="1142299" indent="-227206" eaLnBrk="0" hangingPunct="0">
              <a:spcBef>
                <a:spcPct val="30000"/>
              </a:spcBef>
              <a:defRPr sz="1200">
                <a:solidFill>
                  <a:schemeClr val="tx1"/>
                </a:solidFill>
                <a:latin typeface="Times" pitchFamily="18" charset="0"/>
              </a:defRPr>
            </a:lvl3pPr>
            <a:lvl4pPr marL="1599844" indent="-227206" eaLnBrk="0" hangingPunct="0">
              <a:spcBef>
                <a:spcPct val="30000"/>
              </a:spcBef>
              <a:defRPr sz="1200">
                <a:solidFill>
                  <a:schemeClr val="tx1"/>
                </a:solidFill>
                <a:latin typeface="Times" pitchFamily="18" charset="0"/>
              </a:defRPr>
            </a:lvl4pPr>
            <a:lvl5pPr marL="2055823" indent="-227206" eaLnBrk="0" hangingPunct="0">
              <a:spcBef>
                <a:spcPct val="30000"/>
              </a:spcBef>
              <a:defRPr sz="1200">
                <a:solidFill>
                  <a:schemeClr val="tx1"/>
                </a:solidFill>
                <a:latin typeface="Times" pitchFamily="18" charset="0"/>
              </a:defRPr>
            </a:lvl5pPr>
            <a:lvl6pPr marL="2507101" indent="-227206" eaLnBrk="0" fontAlgn="base" hangingPunct="0">
              <a:spcBef>
                <a:spcPct val="30000"/>
              </a:spcBef>
              <a:spcAft>
                <a:spcPct val="0"/>
              </a:spcAft>
              <a:defRPr sz="1200">
                <a:solidFill>
                  <a:schemeClr val="tx1"/>
                </a:solidFill>
                <a:latin typeface="Times" pitchFamily="18" charset="0"/>
              </a:defRPr>
            </a:lvl6pPr>
            <a:lvl7pPr marL="2958380" indent="-227206" eaLnBrk="0" fontAlgn="base" hangingPunct="0">
              <a:spcBef>
                <a:spcPct val="30000"/>
              </a:spcBef>
              <a:spcAft>
                <a:spcPct val="0"/>
              </a:spcAft>
              <a:defRPr sz="1200">
                <a:solidFill>
                  <a:schemeClr val="tx1"/>
                </a:solidFill>
                <a:latin typeface="Times" pitchFamily="18" charset="0"/>
              </a:defRPr>
            </a:lvl7pPr>
            <a:lvl8pPr marL="3409658" indent="-227206" eaLnBrk="0" fontAlgn="base" hangingPunct="0">
              <a:spcBef>
                <a:spcPct val="30000"/>
              </a:spcBef>
              <a:spcAft>
                <a:spcPct val="0"/>
              </a:spcAft>
              <a:defRPr sz="1200">
                <a:solidFill>
                  <a:schemeClr val="tx1"/>
                </a:solidFill>
                <a:latin typeface="Times" pitchFamily="18" charset="0"/>
              </a:defRPr>
            </a:lvl8pPr>
            <a:lvl9pPr marL="3860936" indent="-227206"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7EE3B388-4E9A-4740-809F-9BD400572023}" type="slidenum">
              <a:rPr lang="en-US" altLang="en-US" smtClean="0">
                <a:latin typeface="Arial" charset="0"/>
                <a:cs typeface="Arial" charset="0"/>
              </a:rPr>
              <a:pPr eaLnBrk="1" hangingPunct="1">
                <a:spcBef>
                  <a:spcPct val="0"/>
                </a:spcBef>
              </a:pPr>
              <a:t>4</a:t>
            </a:fld>
            <a:endParaRPr lang="en-US" altLang="en-US" dirty="0">
              <a:latin typeface="Arial" charset="0"/>
              <a:cs typeface="Arial"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r>
              <a:rPr lang="es-ES" sz="1200" b="1" kern="1200" dirty="0" smtClean="0">
                <a:solidFill>
                  <a:schemeClr val="tx1"/>
                </a:solidFill>
                <a:effectLst/>
                <a:latin typeface="+mn-lt"/>
                <a:ea typeface="+mn-ea"/>
                <a:cs typeface="+mn-cs"/>
              </a:rPr>
              <a:t>Reparta un juego de tapones de espuma a cada uno de los participantes de la clase e indíqueles que sigan sus instrucciones.</a:t>
            </a: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Ahora intentemos colocar los tapones de forma correcta. Les indicaré cómo hacerlo paso a paso, así que lo haremos todos juntos.</a:t>
            </a:r>
          </a:p>
          <a:p>
            <a:endParaRPr lang="en-US" sz="1200" kern="1200" dirty="0" smtClean="0">
              <a:solidFill>
                <a:schemeClr val="tx1"/>
              </a:solidFill>
              <a:effectLst/>
              <a:latin typeface="+mn-lt"/>
              <a:ea typeface="+mn-ea"/>
              <a:cs typeface="+mn-cs"/>
            </a:endParaRPr>
          </a:p>
          <a:p>
            <a:pPr marL="629593" lvl="1" indent="-171707">
              <a:buFont typeface="Arial" panose="020B0604020202020204" pitchFamily="34" charset="0"/>
              <a:buChar char="•"/>
            </a:pPr>
            <a:r>
              <a:rPr lang="es-ES" dirty="0" smtClean="0"/>
              <a:t>Primero, enrollen el tapón de espuma hasta que quede bien firme. Asegúrense de que no haya ningún pliegue.</a:t>
            </a:r>
          </a:p>
          <a:p>
            <a:pPr marL="629593" lvl="1" indent="-171707">
              <a:buFont typeface="Arial" panose="020B0604020202020204" pitchFamily="34" charset="0"/>
              <a:buChar char="•"/>
            </a:pPr>
            <a:r>
              <a:rPr lang="es-ES" dirty="0" smtClean="0"/>
              <a:t>Luego, agárrense la oreja de la punta y estiren de ella suavemente hacia atrás para enderezar el conducto auditivo. </a:t>
            </a:r>
          </a:p>
          <a:p>
            <a:pPr marL="629593" lvl="1" indent="-171707">
              <a:buFont typeface="Arial" panose="020B0604020202020204" pitchFamily="34" charset="0"/>
              <a:buChar char="•"/>
            </a:pPr>
            <a:r>
              <a:rPr lang="es-ES" dirty="0" smtClean="0"/>
              <a:t>Inserten el tapón.</a:t>
            </a:r>
          </a:p>
          <a:p>
            <a:pPr marL="629593" lvl="1" indent="-171707">
              <a:buFont typeface="Arial" panose="020B0604020202020204" pitchFamily="34" charset="0"/>
              <a:buChar char="•"/>
            </a:pPr>
            <a:r>
              <a:rPr lang="es-ES" dirty="0" smtClean="0"/>
              <a:t>Suéltense la oreja y sostengan el tapón unos 20-30 segundos. Se expandirá hasta adoptar la forma del conducto auditivo. </a:t>
            </a:r>
          </a:p>
          <a:p>
            <a:pPr marL="629593" lvl="1" indent="-171707">
              <a:buFont typeface="Arial" panose="020B0604020202020204" pitchFamily="34" charset="0"/>
              <a:buChar char="•"/>
            </a:pPr>
            <a:r>
              <a:rPr lang="es-ES" dirty="0" smtClean="0"/>
              <a:t>Una vez expandido, estiren de él suavemente para corroborar que esté aferrado.</a:t>
            </a:r>
          </a:p>
          <a:p>
            <a:r>
              <a:rPr lang="es-ES" dirty="0" smtClean="0"/>
              <a:t>Ahora hagamos lo mismo en el otro oído. Recuerden: </a:t>
            </a:r>
          </a:p>
          <a:p>
            <a:pPr marL="629593" lvl="1" indent="-171707">
              <a:buFont typeface="Arial" panose="020B0604020202020204" pitchFamily="34" charset="0"/>
              <a:buChar char="•"/>
            </a:pPr>
            <a:r>
              <a:rPr lang="es-ES" dirty="0" smtClean="0"/>
              <a:t>Primero, enrollen el tapón de espuma hasta que quede bien firme. Asegúrense de que no haya ningún pliegue.</a:t>
            </a:r>
          </a:p>
          <a:p>
            <a:pPr marL="629593" lvl="1" indent="-171707">
              <a:buFont typeface="Arial" panose="020B0604020202020204" pitchFamily="34" charset="0"/>
              <a:buChar char="•"/>
            </a:pPr>
            <a:r>
              <a:rPr lang="es-ES" dirty="0" smtClean="0"/>
              <a:t>Luego, agárrense la oreja de la punta y estiren de ella suavemente hacia atrás para enderezar el conducto auditivo. </a:t>
            </a:r>
          </a:p>
          <a:p>
            <a:pPr marL="629593" lvl="1" indent="-171707">
              <a:buFont typeface="Arial" panose="020B0604020202020204" pitchFamily="34" charset="0"/>
              <a:buChar char="•"/>
            </a:pPr>
            <a:r>
              <a:rPr lang="es-ES" dirty="0" smtClean="0"/>
              <a:t>Inserten el tapón.</a:t>
            </a:r>
          </a:p>
          <a:p>
            <a:pPr marL="629593" lvl="1" indent="-171707">
              <a:buFont typeface="Arial" panose="020B0604020202020204" pitchFamily="34" charset="0"/>
              <a:buChar char="•"/>
            </a:pPr>
            <a:r>
              <a:rPr lang="es-ES" dirty="0" smtClean="0"/>
              <a:t>Suéltense la oreja y sostengan el tapón unos 20-30 segundos. Se expandirá hasta adoptar la forma del conducto auditivo. </a:t>
            </a:r>
          </a:p>
          <a:p>
            <a:pPr marL="629593" lvl="1" indent="-171707">
              <a:buFont typeface="Arial" panose="020B0604020202020204" pitchFamily="34" charset="0"/>
              <a:buChar char="•"/>
            </a:pPr>
            <a:r>
              <a:rPr lang="es-ES" dirty="0" smtClean="0"/>
              <a:t>Una vez expandido, estiren de él suavemente para corroborar que esté aferrado.</a:t>
            </a:r>
          </a:p>
          <a:p>
            <a:r>
              <a:rPr lang="es-ES" dirty="0" smtClean="0"/>
              <a:t>Cuando hayan terminado, </a:t>
            </a:r>
            <a:r>
              <a:rPr lang="es-ES" b="0" u="sng" dirty="0" smtClean="0"/>
              <a:t>comprueben que los tapones encajen bien</a:t>
            </a:r>
            <a:r>
              <a:rPr lang="es-ES" dirty="0" smtClean="0"/>
              <a:t>. Tápense los oídos firmemente con las manos y suelten.</a:t>
            </a:r>
            <a:endParaRPr lang="es-ES" dirty="0"/>
          </a:p>
        </p:txBody>
      </p:sp>
    </p:spTree>
    <p:extLst>
      <p:ext uri="{BB962C8B-B14F-4D97-AF65-F5344CB8AC3E}">
        <p14:creationId xmlns:p14="http://schemas.microsoft.com/office/powerpoint/2010/main" val="146378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noProof="0" dirty="0" smtClean="0">
                <a:solidFill>
                  <a:schemeClr val="tx1"/>
                </a:solidFill>
                <a:effectLst/>
                <a:latin typeface="+mn-lt"/>
                <a:ea typeface="+mn-ea"/>
                <a:cs typeface="+mn-cs"/>
              </a:rPr>
              <a:t>Una vez que todos tengan sus tapones para los oídos para reproducir el audio en esta diapositiva, reproduzca el archivo de audio sin cambiar el volumen del archivo de audio anterior.</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noProof="0" dirty="0" smtClean="0">
                <a:solidFill>
                  <a:schemeClr val="tx1"/>
                </a:solidFill>
                <a:effectLst/>
                <a:latin typeface="+mn-lt"/>
                <a:ea typeface="+mn-ea"/>
                <a:cs typeface="+mn-cs"/>
              </a:rPr>
              <a:t>Si los tapones de oídos de una persona se han colocado correctamente, no podrán escuchar el sonido.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noProof="0" dirty="0" smtClean="0">
                <a:solidFill>
                  <a:schemeClr val="tx1"/>
                </a:solidFill>
                <a:effectLst/>
                <a:latin typeface="+mn-lt"/>
                <a:ea typeface="+mn-ea"/>
                <a:cs typeface="+mn-cs"/>
              </a:rPr>
              <a:t>Después de reproducir el audio, dígale a la clase que se quite los tapones para los oídos.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noProof="0" dirty="0" smtClean="0">
              <a:solidFill>
                <a:schemeClr val="tx1"/>
              </a:solidFill>
              <a:effectLst/>
              <a:latin typeface="+mn-lt"/>
              <a:ea typeface="+mn-ea"/>
              <a:cs typeface="+mn-cs"/>
            </a:endParaRPr>
          </a:p>
          <a:p>
            <a:r>
              <a:rPr lang="es-ES" sz="1200" b="1" kern="1200" noProof="0" dirty="0" smtClean="0">
                <a:solidFill>
                  <a:schemeClr val="tx1"/>
                </a:solidFill>
                <a:effectLst/>
                <a:latin typeface="+mn-lt"/>
                <a:ea typeface="+mn-ea"/>
                <a:cs typeface="+mn-cs"/>
              </a:rPr>
              <a:t>DECIRLE A LA CLASE:</a:t>
            </a:r>
          </a:p>
          <a:p>
            <a:r>
              <a:rPr lang="es-ES" sz="1200" kern="1200" noProof="0" dirty="0" smtClean="0">
                <a:solidFill>
                  <a:schemeClr val="tx1"/>
                </a:solidFill>
                <a:effectLst/>
                <a:latin typeface="+mn-lt"/>
                <a:ea typeface="+mn-ea"/>
                <a:cs typeface="+mn-cs"/>
              </a:rPr>
              <a:t>Ya se los pueden quitar.</a:t>
            </a:r>
          </a:p>
          <a:p>
            <a:endParaRPr lang="es-ES" sz="1200" kern="1200" noProof="0" dirty="0" smtClean="0">
              <a:solidFill>
                <a:schemeClr val="tx1"/>
              </a:solidFill>
              <a:effectLst/>
              <a:latin typeface="+mn-lt"/>
              <a:ea typeface="+mn-ea"/>
              <a:cs typeface="+mn-cs"/>
            </a:endParaRPr>
          </a:p>
          <a:p>
            <a:r>
              <a:rPr lang="es-ES" sz="1200" kern="1200" noProof="0" dirty="0" smtClean="0">
                <a:solidFill>
                  <a:schemeClr val="tx1"/>
                </a:solidFill>
                <a:effectLst/>
                <a:latin typeface="+mn-lt"/>
                <a:ea typeface="+mn-ea"/>
                <a:cs typeface="+mn-cs"/>
              </a:rPr>
              <a:t>Si pudieron escuchar la pista de sonido, sus tapones para los oídos no se estaban insertados correctamente. No se preocupen. A veces se necesita</a:t>
            </a:r>
            <a:r>
              <a:rPr lang="es-ES" sz="1200" kern="1200" baseline="0" noProof="0" dirty="0" smtClean="0">
                <a:solidFill>
                  <a:schemeClr val="tx1"/>
                </a:solidFill>
                <a:effectLst/>
                <a:latin typeface="+mn-lt"/>
                <a:ea typeface="+mn-ea"/>
                <a:cs typeface="+mn-cs"/>
              </a:rPr>
              <a:t> hacer varios</a:t>
            </a:r>
            <a:r>
              <a:rPr lang="es-ES" sz="1200" kern="1200" noProof="0" dirty="0" smtClean="0">
                <a:solidFill>
                  <a:schemeClr val="tx1"/>
                </a:solidFill>
                <a:effectLst/>
                <a:latin typeface="+mn-lt"/>
                <a:ea typeface="+mn-ea"/>
                <a:cs typeface="+mn-cs"/>
              </a:rPr>
              <a:t> intentos para que los tapones para los oídos se inserten correctamente. </a:t>
            </a:r>
          </a:p>
          <a:p>
            <a:endParaRPr lang="es-ES" sz="1200" kern="1200" noProof="0" dirty="0" smtClean="0">
              <a:solidFill>
                <a:schemeClr val="tx1"/>
              </a:solidFill>
              <a:effectLst/>
              <a:latin typeface="+mn-lt"/>
              <a:ea typeface="+mn-ea"/>
              <a:cs typeface="+mn-cs"/>
            </a:endParaRPr>
          </a:p>
          <a:p>
            <a:r>
              <a:rPr lang="es-ES" sz="1200" kern="1200" noProof="0" dirty="0" smtClean="0">
                <a:solidFill>
                  <a:schemeClr val="tx1"/>
                </a:solidFill>
                <a:effectLst/>
                <a:latin typeface="+mn-lt"/>
                <a:ea typeface="+mn-ea"/>
                <a:cs typeface="+mn-cs"/>
              </a:rPr>
              <a:t>No duden en preguntarme a mí o a otro instructor cómo colocarse los tapones. Les aseguro que no todos lo hicimos correctamente la primera vez. </a:t>
            </a:r>
          </a:p>
          <a:p>
            <a:endParaRPr lang="es-ES" sz="1200" kern="1200" noProof="0" dirty="0" smtClean="0">
              <a:solidFill>
                <a:schemeClr val="tx1"/>
              </a:solidFill>
              <a:effectLst/>
              <a:latin typeface="+mn-lt"/>
              <a:ea typeface="+mn-ea"/>
              <a:cs typeface="+mn-cs"/>
            </a:endParaRPr>
          </a:p>
          <a:p>
            <a:r>
              <a:rPr lang="es-ES" sz="1200" b="1" kern="1200" noProof="0" dirty="0" smtClean="0">
                <a:solidFill>
                  <a:schemeClr val="tx1"/>
                </a:solidFill>
                <a:effectLst/>
                <a:latin typeface="+mn-lt"/>
                <a:ea typeface="+mn-ea"/>
                <a:cs typeface="+mn-cs"/>
              </a:rPr>
              <a:t>Reparta a todos los participantes una copia de la hoja de trabajo</a:t>
            </a:r>
            <a:r>
              <a:rPr lang="es-ES" sz="1200" b="1" kern="1200" baseline="0" noProof="0" dirty="0" smtClean="0">
                <a:solidFill>
                  <a:schemeClr val="tx1"/>
                </a:solidFill>
                <a:effectLst/>
                <a:latin typeface="+mn-lt"/>
                <a:ea typeface="+mn-ea"/>
                <a:cs typeface="+mn-cs"/>
              </a:rPr>
              <a:t> A-4. </a:t>
            </a:r>
            <a:r>
              <a:rPr lang="es-ES" sz="1200" b="1" kern="1200" baseline="0" noProof="0" dirty="0" err="1" smtClean="0">
                <a:solidFill>
                  <a:schemeClr val="tx1"/>
                </a:solidFill>
                <a:effectLst/>
                <a:latin typeface="+mn-lt"/>
                <a:ea typeface="+mn-ea"/>
                <a:cs typeface="+mn-cs"/>
              </a:rPr>
              <a:t>Digale</a:t>
            </a:r>
            <a:r>
              <a:rPr lang="es-ES" sz="1200" b="1" kern="1200" baseline="0" noProof="0" dirty="0" smtClean="0">
                <a:solidFill>
                  <a:schemeClr val="tx1"/>
                </a:solidFill>
                <a:effectLst/>
                <a:latin typeface="+mn-lt"/>
                <a:ea typeface="+mn-ea"/>
                <a:cs typeface="+mn-cs"/>
              </a:rPr>
              <a:t> a la clase</a:t>
            </a:r>
            <a:r>
              <a:rPr lang="es-ES" sz="1200" b="1" kern="1200" noProof="0" dirty="0" smtClean="0">
                <a:solidFill>
                  <a:schemeClr val="tx1"/>
                </a:solidFill>
                <a:effectLst/>
                <a:latin typeface="+mn-lt"/>
                <a:ea typeface="+mn-ea"/>
                <a:cs typeface="+mn-cs"/>
              </a:rPr>
              <a:t>:</a:t>
            </a:r>
            <a:endParaRPr lang="es-ES" sz="1200" kern="1200" noProof="0" dirty="0" smtClean="0">
              <a:solidFill>
                <a:schemeClr val="tx1"/>
              </a:solidFill>
              <a:effectLst/>
              <a:latin typeface="+mn-lt"/>
              <a:ea typeface="+mn-ea"/>
              <a:cs typeface="+mn-cs"/>
            </a:endParaRPr>
          </a:p>
          <a:p>
            <a:endParaRPr lang="es-ES" sz="1200" b="1" i="1" kern="1200" noProof="0" dirty="0" smtClean="0">
              <a:solidFill>
                <a:srgbClr val="FFFF00"/>
              </a:solidFill>
              <a:effectLst/>
              <a:latin typeface="+mn-lt"/>
              <a:ea typeface="+mn-ea"/>
              <a:cs typeface="+mn-cs"/>
            </a:endParaRPr>
          </a:p>
          <a:p>
            <a:r>
              <a:rPr lang="es-ES" sz="1200" b="1" i="1" kern="1200" noProof="0" dirty="0" smtClean="0">
                <a:solidFill>
                  <a:srgbClr val="FFFF00"/>
                </a:solidFill>
                <a:effectLst/>
                <a:latin typeface="+mn-lt"/>
                <a:ea typeface="+mn-ea"/>
                <a:cs typeface="+mn-cs"/>
              </a:rPr>
              <a:t>Esta guía incluye los pasos para el uso adecuado de los tapones, además del enlace del video que vimos. Les sugiero que vuelvan a intentar colocarse los tapones hasta asegurarse de que comprendieron cómo hacerlo de forma correcta.</a:t>
            </a:r>
            <a:r>
              <a:rPr lang="es-ES" sz="1200" b="1" kern="1200" noProof="0" dirty="0" smtClean="0">
                <a:solidFill>
                  <a:schemeClr val="tx1"/>
                </a:solidFill>
                <a:effectLst/>
                <a:latin typeface="+mn-lt"/>
                <a:ea typeface="+mn-ea"/>
                <a:cs typeface="+mn-cs"/>
              </a:rPr>
              <a:t/>
            </a:r>
            <a:br>
              <a:rPr lang="es-ES" sz="1200" b="1" kern="1200" noProof="0" dirty="0" smtClean="0">
                <a:solidFill>
                  <a:schemeClr val="tx1"/>
                </a:solidFill>
                <a:effectLst/>
                <a:latin typeface="+mn-lt"/>
                <a:ea typeface="+mn-ea"/>
                <a:cs typeface="+mn-cs"/>
              </a:rPr>
            </a:br>
            <a:r>
              <a:rPr lang="es-ES" sz="1200" b="1" kern="1200" noProof="0" dirty="0" smtClean="0">
                <a:solidFill>
                  <a:schemeClr val="tx1"/>
                </a:solidFill>
                <a:effectLst/>
                <a:latin typeface="+mn-lt"/>
                <a:ea typeface="+mn-ea"/>
                <a:cs typeface="+mn-cs"/>
              </a:rPr>
              <a:t/>
            </a:r>
            <a:br>
              <a:rPr lang="es-ES" sz="1200" b="1" kern="1200" noProof="0" dirty="0" smtClean="0">
                <a:solidFill>
                  <a:schemeClr val="tx1"/>
                </a:solidFill>
                <a:effectLst/>
                <a:latin typeface="+mn-lt"/>
                <a:ea typeface="+mn-ea"/>
                <a:cs typeface="+mn-cs"/>
              </a:rPr>
            </a:br>
            <a:r>
              <a:rPr lang="es-ES" sz="1200" b="1" kern="1200" noProof="0" dirty="0" smtClean="0">
                <a:solidFill>
                  <a:schemeClr val="tx1"/>
                </a:solidFill>
                <a:effectLst/>
                <a:latin typeface="+mn-lt"/>
                <a:ea typeface="+mn-ea"/>
                <a:cs typeface="+mn-cs"/>
              </a:rPr>
              <a:t>NOTAS ADICIONALES DEL INSTRUCTOR:</a:t>
            </a:r>
          </a:p>
          <a:p>
            <a:endParaRPr lang="es-ES" sz="1200" b="1" kern="1200" noProof="0" dirty="0" smtClean="0">
              <a:solidFill>
                <a:schemeClr val="tx1"/>
              </a:solidFill>
              <a:effectLst/>
              <a:latin typeface="+mn-lt"/>
              <a:ea typeface="+mn-ea"/>
              <a:cs typeface="+mn-cs"/>
            </a:endParaRPr>
          </a:p>
          <a:p>
            <a:r>
              <a:rPr lang="es-ES" sz="1200" b="1" kern="1200" noProof="0" dirty="0" smtClean="0">
                <a:solidFill>
                  <a:schemeClr val="tx1"/>
                </a:solidFill>
                <a:effectLst/>
                <a:latin typeface="+mn-lt"/>
                <a:ea typeface="+mn-ea"/>
                <a:cs typeface="+mn-cs"/>
              </a:rPr>
              <a:t>Los sonidos de prueba son bandas de ruido aleatorio con una frecuencia central de 1000 Hz. Este es el mismo tipo de sonido que se usa en las clasificaciones de protectores auditivos estándar, incluidos los "Métodos estándar nacionales estadounidenses para medir la atenuación de oído real de los protectores auditivos" (American </a:t>
            </a:r>
            <a:r>
              <a:rPr lang="es-ES" sz="1200" b="1" kern="1200" noProof="0" dirty="0" err="1" smtClean="0">
                <a:solidFill>
                  <a:schemeClr val="tx1"/>
                </a:solidFill>
                <a:effectLst/>
                <a:latin typeface="+mn-lt"/>
                <a:ea typeface="+mn-ea"/>
                <a:cs typeface="+mn-cs"/>
              </a:rPr>
              <a:t>National</a:t>
            </a:r>
            <a:r>
              <a:rPr lang="es-ES" sz="1200" b="1" kern="1200" noProof="0" dirty="0" smtClean="0">
                <a:solidFill>
                  <a:schemeClr val="tx1"/>
                </a:solidFill>
                <a:effectLst/>
                <a:latin typeface="+mn-lt"/>
                <a:ea typeface="+mn-ea"/>
                <a:cs typeface="+mn-cs"/>
              </a:rPr>
              <a:t> Standard </a:t>
            </a:r>
            <a:r>
              <a:rPr lang="es-ES" sz="1200" b="1" kern="1200" noProof="0" dirty="0" err="1" smtClean="0">
                <a:solidFill>
                  <a:schemeClr val="tx1"/>
                </a:solidFill>
                <a:effectLst/>
                <a:latin typeface="+mn-lt"/>
                <a:ea typeface="+mn-ea"/>
                <a:cs typeface="+mn-cs"/>
              </a:rPr>
              <a:t>Methods</a:t>
            </a:r>
            <a:r>
              <a:rPr lang="es-ES" sz="1200" b="1" kern="1200" noProof="0" dirty="0" smtClean="0">
                <a:solidFill>
                  <a:schemeClr val="tx1"/>
                </a:solidFill>
                <a:effectLst/>
                <a:latin typeface="+mn-lt"/>
                <a:ea typeface="+mn-ea"/>
                <a:cs typeface="+mn-cs"/>
              </a:rPr>
              <a:t> </a:t>
            </a:r>
            <a:r>
              <a:rPr lang="es-ES" sz="1200" b="1" kern="1200" noProof="0" dirty="0" err="1" smtClean="0">
                <a:solidFill>
                  <a:schemeClr val="tx1"/>
                </a:solidFill>
                <a:effectLst/>
                <a:latin typeface="+mn-lt"/>
                <a:ea typeface="+mn-ea"/>
                <a:cs typeface="+mn-cs"/>
              </a:rPr>
              <a:t>for</a:t>
            </a:r>
            <a:r>
              <a:rPr lang="es-ES" sz="1200" b="1" kern="1200" noProof="0" dirty="0" smtClean="0">
                <a:solidFill>
                  <a:schemeClr val="tx1"/>
                </a:solidFill>
                <a:effectLst/>
                <a:latin typeface="+mn-lt"/>
                <a:ea typeface="+mn-ea"/>
                <a:cs typeface="+mn-cs"/>
              </a:rPr>
              <a:t> </a:t>
            </a:r>
            <a:r>
              <a:rPr lang="es-ES" sz="1200" b="1" kern="1200" noProof="0" dirty="0" err="1" smtClean="0">
                <a:solidFill>
                  <a:schemeClr val="tx1"/>
                </a:solidFill>
                <a:effectLst/>
                <a:latin typeface="+mn-lt"/>
                <a:ea typeface="+mn-ea"/>
                <a:cs typeface="+mn-cs"/>
              </a:rPr>
              <a:t>Measuring</a:t>
            </a:r>
            <a:r>
              <a:rPr lang="es-ES" sz="1200" b="1" kern="1200" noProof="0" dirty="0" smtClean="0">
                <a:solidFill>
                  <a:schemeClr val="tx1"/>
                </a:solidFill>
                <a:effectLst/>
                <a:latin typeface="+mn-lt"/>
                <a:ea typeface="+mn-ea"/>
                <a:cs typeface="+mn-cs"/>
              </a:rPr>
              <a:t> </a:t>
            </a:r>
            <a:r>
              <a:rPr lang="es-ES" sz="1200" b="1" kern="1200" noProof="0" dirty="0" err="1" smtClean="0">
                <a:solidFill>
                  <a:schemeClr val="tx1"/>
                </a:solidFill>
                <a:effectLst/>
                <a:latin typeface="+mn-lt"/>
                <a:ea typeface="+mn-ea"/>
                <a:cs typeface="+mn-cs"/>
              </a:rPr>
              <a:t>the</a:t>
            </a:r>
            <a:r>
              <a:rPr lang="es-ES" sz="1200" b="1" kern="1200" noProof="0" dirty="0" smtClean="0">
                <a:solidFill>
                  <a:schemeClr val="tx1"/>
                </a:solidFill>
                <a:effectLst/>
                <a:latin typeface="+mn-lt"/>
                <a:ea typeface="+mn-ea"/>
                <a:cs typeface="+mn-cs"/>
              </a:rPr>
              <a:t> Real-</a:t>
            </a:r>
            <a:r>
              <a:rPr lang="es-ES" sz="1200" b="1" kern="1200" noProof="0" dirty="0" err="1" smtClean="0">
                <a:solidFill>
                  <a:schemeClr val="tx1"/>
                </a:solidFill>
                <a:effectLst/>
                <a:latin typeface="+mn-lt"/>
                <a:ea typeface="+mn-ea"/>
                <a:cs typeface="+mn-cs"/>
              </a:rPr>
              <a:t>Ear</a:t>
            </a:r>
            <a:r>
              <a:rPr lang="es-ES" sz="1200" b="1" kern="1200" noProof="0" dirty="0" smtClean="0">
                <a:solidFill>
                  <a:schemeClr val="tx1"/>
                </a:solidFill>
                <a:effectLst/>
                <a:latin typeface="+mn-lt"/>
                <a:ea typeface="+mn-ea"/>
                <a:cs typeface="+mn-cs"/>
              </a:rPr>
              <a:t> </a:t>
            </a:r>
            <a:r>
              <a:rPr lang="es-ES" sz="1200" b="1" kern="1200" noProof="0" dirty="0" err="1" smtClean="0">
                <a:solidFill>
                  <a:schemeClr val="tx1"/>
                </a:solidFill>
                <a:effectLst/>
                <a:latin typeface="+mn-lt"/>
                <a:ea typeface="+mn-ea"/>
                <a:cs typeface="+mn-cs"/>
              </a:rPr>
              <a:t>Attenuation</a:t>
            </a:r>
            <a:r>
              <a:rPr lang="es-ES" sz="1200" b="1" kern="1200" noProof="0" dirty="0" smtClean="0">
                <a:solidFill>
                  <a:schemeClr val="tx1"/>
                </a:solidFill>
                <a:effectLst/>
                <a:latin typeface="+mn-lt"/>
                <a:ea typeface="+mn-ea"/>
                <a:cs typeface="+mn-cs"/>
              </a:rPr>
              <a:t> of </a:t>
            </a:r>
            <a:r>
              <a:rPr lang="es-ES" sz="1200" b="1" kern="1200" noProof="0" dirty="0" err="1" smtClean="0">
                <a:solidFill>
                  <a:schemeClr val="tx1"/>
                </a:solidFill>
                <a:effectLst/>
                <a:latin typeface="+mn-lt"/>
                <a:ea typeface="+mn-ea"/>
                <a:cs typeface="+mn-cs"/>
              </a:rPr>
              <a:t>Hearing</a:t>
            </a:r>
            <a:r>
              <a:rPr lang="es-ES" sz="1200" b="1" kern="1200" noProof="0" dirty="0" smtClean="0">
                <a:solidFill>
                  <a:schemeClr val="tx1"/>
                </a:solidFill>
                <a:effectLst/>
                <a:latin typeface="+mn-lt"/>
                <a:ea typeface="+mn-ea"/>
                <a:cs typeface="+mn-cs"/>
              </a:rPr>
              <a:t> </a:t>
            </a:r>
            <a:r>
              <a:rPr lang="es-ES" sz="1200" b="1" kern="1200" noProof="0" dirty="0" err="1" smtClean="0">
                <a:solidFill>
                  <a:schemeClr val="tx1"/>
                </a:solidFill>
                <a:effectLst/>
                <a:latin typeface="+mn-lt"/>
                <a:ea typeface="+mn-ea"/>
                <a:cs typeface="+mn-cs"/>
              </a:rPr>
              <a:t>Protectors</a:t>
            </a:r>
            <a:r>
              <a:rPr lang="es-ES" sz="1200" b="1" kern="1200" noProof="0" dirty="0" smtClean="0">
                <a:solidFill>
                  <a:schemeClr val="tx1"/>
                </a:solidFill>
                <a:effectLst/>
                <a:latin typeface="+mn-lt"/>
                <a:ea typeface="+mn-ea"/>
                <a:cs typeface="+mn-cs"/>
              </a:rPr>
              <a:t>, ANSI S12.6). Ambas pistas son iguales, pero la segunda es 15 decibelios (dB) más alta que la primera. La mayoría de los protectores auditivos bloquearán o "atenuarán" el sonido en más de 15 dB si tienen el tamaño y la forma adecuados para adaptarse a sus oídos y se usan correctamente. Un sonido que es apenas audible en su umbral de audición sin protección auditiva debe ser inaudible a través de la protección auditiva, incluso si se incrementa en 15 dB.</a:t>
            </a:r>
            <a:endParaRPr lang="es-ES" sz="1200" kern="1200" noProof="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7209F3-2205-47DF-8351-10F0AD3EA1F1}" type="slidenum">
              <a:rPr lang="en-US" smtClean="0"/>
              <a:pPr/>
              <a:t>5</a:t>
            </a:fld>
            <a:endParaRPr lang="en-US"/>
          </a:p>
        </p:txBody>
      </p:sp>
    </p:spTree>
    <p:extLst>
      <p:ext uri="{BB962C8B-B14F-4D97-AF65-F5344CB8AC3E}">
        <p14:creationId xmlns:p14="http://schemas.microsoft.com/office/powerpoint/2010/main" val="256310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F27AFD-D7F3-477E-A2C0-F477D6AE0BCE}"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F1058-A92D-44DA-AD8D-B020BA1FB6DE}" type="slidenum">
              <a:rPr lang="en-US" smtClean="0"/>
              <a:pPr/>
              <a:t>‹#›</a:t>
            </a:fld>
            <a:endParaRPr lang="en-US"/>
          </a:p>
        </p:txBody>
      </p:sp>
    </p:spTree>
    <p:extLst>
      <p:ext uri="{BB962C8B-B14F-4D97-AF65-F5344CB8AC3E}">
        <p14:creationId xmlns:p14="http://schemas.microsoft.com/office/powerpoint/2010/main" val="395932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27AFD-D7F3-477E-A2C0-F477D6AE0BCE}"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F1058-A92D-44DA-AD8D-B020BA1FB6DE}" type="slidenum">
              <a:rPr lang="en-US" smtClean="0"/>
              <a:pPr/>
              <a:t>‹#›</a:t>
            </a:fld>
            <a:endParaRPr lang="en-US"/>
          </a:p>
        </p:txBody>
      </p:sp>
    </p:spTree>
    <p:extLst>
      <p:ext uri="{BB962C8B-B14F-4D97-AF65-F5344CB8AC3E}">
        <p14:creationId xmlns:p14="http://schemas.microsoft.com/office/powerpoint/2010/main" val="2820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27AFD-D7F3-477E-A2C0-F477D6AE0BCE}"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F1058-A92D-44DA-AD8D-B020BA1FB6DE}" type="slidenum">
              <a:rPr lang="en-US" smtClean="0"/>
              <a:pPr/>
              <a:t>‹#›</a:t>
            </a:fld>
            <a:endParaRPr lang="en-US"/>
          </a:p>
        </p:txBody>
      </p:sp>
    </p:spTree>
    <p:extLst>
      <p:ext uri="{BB962C8B-B14F-4D97-AF65-F5344CB8AC3E}">
        <p14:creationId xmlns:p14="http://schemas.microsoft.com/office/powerpoint/2010/main" val="136526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27AFD-D7F3-477E-A2C0-F477D6AE0BCE}"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F1058-A92D-44DA-AD8D-B020BA1FB6DE}" type="slidenum">
              <a:rPr lang="en-US" smtClean="0"/>
              <a:pPr/>
              <a:t>‹#›</a:t>
            </a:fld>
            <a:endParaRPr lang="en-US"/>
          </a:p>
        </p:txBody>
      </p:sp>
    </p:spTree>
    <p:extLst>
      <p:ext uri="{BB962C8B-B14F-4D97-AF65-F5344CB8AC3E}">
        <p14:creationId xmlns:p14="http://schemas.microsoft.com/office/powerpoint/2010/main" val="134495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27AFD-D7F3-477E-A2C0-F477D6AE0BCE}"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F1058-A92D-44DA-AD8D-B020BA1FB6DE}" type="slidenum">
              <a:rPr lang="en-US" smtClean="0"/>
              <a:pPr/>
              <a:t>‹#›</a:t>
            </a:fld>
            <a:endParaRPr lang="en-US"/>
          </a:p>
        </p:txBody>
      </p:sp>
    </p:spTree>
    <p:extLst>
      <p:ext uri="{BB962C8B-B14F-4D97-AF65-F5344CB8AC3E}">
        <p14:creationId xmlns:p14="http://schemas.microsoft.com/office/powerpoint/2010/main" val="4197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F27AFD-D7F3-477E-A2C0-F477D6AE0BCE}"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F1058-A92D-44DA-AD8D-B020BA1FB6DE}" type="slidenum">
              <a:rPr lang="en-US" smtClean="0"/>
              <a:pPr/>
              <a:t>‹#›</a:t>
            </a:fld>
            <a:endParaRPr lang="en-US"/>
          </a:p>
        </p:txBody>
      </p:sp>
    </p:spTree>
    <p:extLst>
      <p:ext uri="{BB962C8B-B14F-4D97-AF65-F5344CB8AC3E}">
        <p14:creationId xmlns:p14="http://schemas.microsoft.com/office/powerpoint/2010/main" val="278711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F27AFD-D7F3-477E-A2C0-F477D6AE0BCE}" type="datetimeFigureOut">
              <a:rPr lang="en-US" smtClean="0"/>
              <a:pPr/>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F1058-A92D-44DA-AD8D-B020BA1FB6DE}" type="slidenum">
              <a:rPr lang="en-US" smtClean="0"/>
              <a:pPr/>
              <a:t>‹#›</a:t>
            </a:fld>
            <a:endParaRPr lang="en-US"/>
          </a:p>
        </p:txBody>
      </p:sp>
    </p:spTree>
    <p:extLst>
      <p:ext uri="{BB962C8B-B14F-4D97-AF65-F5344CB8AC3E}">
        <p14:creationId xmlns:p14="http://schemas.microsoft.com/office/powerpoint/2010/main" val="358296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F27AFD-D7F3-477E-A2C0-F477D6AE0BCE}" type="datetimeFigureOut">
              <a:rPr lang="en-US" smtClean="0"/>
              <a:pPr/>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F1058-A92D-44DA-AD8D-B020BA1FB6DE}" type="slidenum">
              <a:rPr lang="en-US" smtClean="0"/>
              <a:pPr/>
              <a:t>‹#›</a:t>
            </a:fld>
            <a:endParaRPr lang="en-US"/>
          </a:p>
        </p:txBody>
      </p:sp>
    </p:spTree>
    <p:extLst>
      <p:ext uri="{BB962C8B-B14F-4D97-AF65-F5344CB8AC3E}">
        <p14:creationId xmlns:p14="http://schemas.microsoft.com/office/powerpoint/2010/main" val="335789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27AFD-D7F3-477E-A2C0-F477D6AE0BCE}" type="datetimeFigureOut">
              <a:rPr lang="en-US" smtClean="0"/>
              <a:pPr/>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F1058-A92D-44DA-AD8D-B020BA1FB6DE}" type="slidenum">
              <a:rPr lang="en-US" smtClean="0"/>
              <a:pPr/>
              <a:t>‹#›</a:t>
            </a:fld>
            <a:endParaRPr lang="en-US"/>
          </a:p>
        </p:txBody>
      </p:sp>
    </p:spTree>
    <p:extLst>
      <p:ext uri="{BB962C8B-B14F-4D97-AF65-F5344CB8AC3E}">
        <p14:creationId xmlns:p14="http://schemas.microsoft.com/office/powerpoint/2010/main" val="2159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27AFD-D7F3-477E-A2C0-F477D6AE0BCE}"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F1058-A92D-44DA-AD8D-B020BA1FB6DE}" type="slidenum">
              <a:rPr lang="en-US" smtClean="0"/>
              <a:pPr/>
              <a:t>‹#›</a:t>
            </a:fld>
            <a:endParaRPr lang="en-US"/>
          </a:p>
        </p:txBody>
      </p:sp>
    </p:spTree>
    <p:extLst>
      <p:ext uri="{BB962C8B-B14F-4D97-AF65-F5344CB8AC3E}">
        <p14:creationId xmlns:p14="http://schemas.microsoft.com/office/powerpoint/2010/main" val="262362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27AFD-D7F3-477E-A2C0-F477D6AE0BCE}"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F1058-A92D-44DA-AD8D-B020BA1FB6DE}" type="slidenum">
              <a:rPr lang="en-US" smtClean="0"/>
              <a:pPr/>
              <a:t>‹#›</a:t>
            </a:fld>
            <a:endParaRPr lang="en-US"/>
          </a:p>
        </p:txBody>
      </p:sp>
    </p:spTree>
    <p:extLst>
      <p:ext uri="{BB962C8B-B14F-4D97-AF65-F5344CB8AC3E}">
        <p14:creationId xmlns:p14="http://schemas.microsoft.com/office/powerpoint/2010/main" val="4156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27AFD-D7F3-477E-A2C0-F477D6AE0BCE}" type="datetimeFigureOut">
              <a:rPr lang="en-US" smtClean="0"/>
              <a:pPr/>
              <a:t>12/11/2019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F1058-A92D-44DA-AD8D-B020BA1FB6DE}" type="slidenum">
              <a:rPr lang="en-US" smtClean="0"/>
              <a:pPr/>
              <a:t>‹#›</a:t>
            </a:fld>
            <a:endParaRPr lang="en-US"/>
          </a:p>
        </p:txBody>
      </p:sp>
    </p:spTree>
    <p:extLst>
      <p:ext uri="{BB962C8B-B14F-4D97-AF65-F5344CB8AC3E}">
        <p14:creationId xmlns:p14="http://schemas.microsoft.com/office/powerpoint/2010/main" val="1540129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cdc.gov/niosh/mining/content/quickfitweb.html" TargetMode="Externa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hyperlink" Target="https://www.cdc.gov/niosh/mining/content/quickfitweb.html" TargetMode="Externa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181" y="2590800"/>
            <a:ext cx="7772400" cy="1470025"/>
          </a:xfrm>
        </p:spPr>
        <p:txBody>
          <a:bodyPr/>
          <a:lstStyle/>
          <a:p>
            <a:r>
              <a:rPr lang="es-ES" dirty="0" smtClean="0"/>
              <a:t>Uso correcto de los tapones para oídos</a:t>
            </a:r>
            <a:endParaRPr lang="es-ES" dirty="0"/>
          </a:p>
        </p:txBody>
      </p:sp>
      <p:sp>
        <p:nvSpPr>
          <p:cNvPr id="4" name="Rectangle 3"/>
          <p:cNvSpPr/>
          <p:nvPr/>
        </p:nvSpPr>
        <p:spPr>
          <a:xfrm>
            <a:off x="0" y="0"/>
            <a:ext cx="9130143" cy="1323439"/>
          </a:xfrm>
          <a:prstGeom prst="rect">
            <a:avLst/>
          </a:prstGeom>
          <a:solidFill>
            <a:srgbClr val="C00000"/>
          </a:solidFill>
        </p:spPr>
        <p:txBody>
          <a:bodyPr wrap="square">
            <a:spAutoFit/>
          </a:bodyPr>
          <a:lstStyle/>
          <a:p>
            <a:pPr algn="ctr" defTabSz="457200" fontAlgn="auto">
              <a:spcBef>
                <a:spcPts val="0"/>
              </a:spcBef>
              <a:spcAft>
                <a:spcPts val="0"/>
              </a:spcAft>
              <a:defRPr/>
            </a:pPr>
            <a:r>
              <a:rPr lang="es-ES" sz="40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Ruido en la industria </a:t>
            </a:r>
            <a:br>
              <a:rPr lang="es-ES" sz="40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br>
            <a:r>
              <a:rPr lang="es-ES" sz="40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de la construcción y</a:t>
            </a:r>
            <a:br>
              <a:rPr lang="es-ES" sz="40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br>
            <a:r>
              <a:rPr lang="es-ES" sz="40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prevención de la hipoacusia</a:t>
            </a:r>
          </a:p>
        </p:txBody>
      </p:sp>
      <p:sp>
        <p:nvSpPr>
          <p:cNvPr id="6" name="TextBox 5"/>
          <p:cNvSpPr txBox="1"/>
          <p:nvPr/>
        </p:nvSpPr>
        <p:spPr>
          <a:xfrm>
            <a:off x="-21335" y="6507518"/>
            <a:ext cx="1392936" cy="369332"/>
          </a:xfrm>
          <a:prstGeom prst="rect">
            <a:avLst/>
          </a:prstGeom>
          <a:solidFill>
            <a:schemeClr val="bg1"/>
          </a:solidFill>
          <a:ln w="31750">
            <a:solidFill>
              <a:schemeClr val="tx1"/>
            </a:solidFill>
          </a:ln>
          <a:effectLst>
            <a:outerShdw blurRad="50800" dist="38100" dir="18900000" algn="bl" rotWithShape="0">
              <a:prstClr val="black">
                <a:alpha val="40000"/>
              </a:prstClr>
            </a:outerShdw>
          </a:effectLst>
        </p:spPr>
        <p:txBody>
          <a:bodyPr wrap="square" rtlCol="0">
            <a:spAutoFit/>
          </a:bodyPr>
          <a:lstStyle/>
          <a:p>
            <a:r>
              <a:rPr lang="es-ES" dirty="0" smtClean="0"/>
              <a:t>Ejercicio A-4</a:t>
            </a:r>
            <a:endParaRPr lang="es-E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6383074"/>
            <a:ext cx="4177144" cy="45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310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rgbClr val="C00000"/>
          </a:solidFill>
        </p:spPr>
        <p:txBody>
          <a:bodyPr>
            <a:normAutofit/>
          </a:bodyPr>
          <a:lstStyle/>
          <a:p>
            <a:r>
              <a:rPr lang="es-ES" sz="3600" b="1" dirty="0" smtClean="0">
                <a:solidFill>
                  <a:schemeClr val="bg1"/>
                </a:solidFill>
              </a:rPr>
              <a:t>Audición</a:t>
            </a:r>
            <a:endParaRPr lang="es-ES" sz="3600" b="1" dirty="0">
              <a:solidFill>
                <a:schemeClr val="bg1"/>
              </a:solidFill>
            </a:endParaRPr>
          </a:p>
        </p:txBody>
      </p:sp>
      <p:sp>
        <p:nvSpPr>
          <p:cNvPr id="6" name="Text Placeholder 5"/>
          <p:cNvSpPr>
            <a:spLocks noGrp="1"/>
          </p:cNvSpPr>
          <p:nvPr>
            <p:ph type="body" idx="1"/>
          </p:nvPr>
        </p:nvSpPr>
        <p:spPr>
          <a:xfrm>
            <a:off x="2209800" y="1066800"/>
            <a:ext cx="5105400" cy="639762"/>
          </a:xfrm>
        </p:spPr>
        <p:txBody>
          <a:bodyPr>
            <a:noAutofit/>
          </a:bodyPr>
          <a:lstStyle/>
          <a:p>
            <a:pPr algn="ctr"/>
            <a:r>
              <a:rPr lang="es-ES" sz="3200" dirty="0" smtClean="0">
                <a:solidFill>
                  <a:schemeClr val="bg1"/>
                </a:solidFill>
              </a:rPr>
              <a:t>Sin protección auditiva</a:t>
            </a:r>
            <a:endParaRPr lang="es-ES" sz="3200" dirty="0">
              <a:solidFill>
                <a:schemeClr val="bg1"/>
              </a:solidFill>
            </a:endParaRPr>
          </a:p>
        </p:txBody>
      </p:sp>
      <p:pic>
        <p:nvPicPr>
          <p:cNvPr id="4" name="NIOSHQuickFit1WithoutHPD.mp3">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5" cstate="print"/>
          <a:stretch>
            <a:fillRect/>
          </a:stretch>
        </p:blipFill>
        <p:spPr>
          <a:xfrm>
            <a:off x="4387226" y="1752600"/>
            <a:ext cx="609600" cy="609600"/>
          </a:xfrm>
        </p:spPr>
      </p:pic>
      <p:sp>
        <p:nvSpPr>
          <p:cNvPr id="7" name="TextBox 6"/>
          <p:cNvSpPr txBox="1"/>
          <p:nvPr/>
        </p:nvSpPr>
        <p:spPr>
          <a:xfrm>
            <a:off x="381000" y="6629400"/>
            <a:ext cx="2176493" cy="276999"/>
          </a:xfrm>
          <a:prstGeom prst="rect">
            <a:avLst/>
          </a:prstGeom>
          <a:noFill/>
        </p:spPr>
        <p:txBody>
          <a:bodyPr wrap="none" rtlCol="0">
            <a:spAutoFit/>
          </a:bodyPr>
          <a:lstStyle/>
          <a:p>
            <a:r>
              <a:rPr lang="en-US" sz="1200" dirty="0" smtClean="0"/>
              <a:t>Fuente: </a:t>
            </a:r>
            <a:r>
              <a:rPr lang="en-US" sz="1200" dirty="0" smtClean="0">
                <a:hlinkClick r:id="rId6"/>
              </a:rPr>
              <a:t>NIOSH, Mining Program</a:t>
            </a:r>
            <a:endParaRPr lang="en-US" sz="1200" dirty="0"/>
          </a:p>
        </p:txBody>
      </p:sp>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00" y="2496906"/>
            <a:ext cx="5638800" cy="377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079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lstStyle/>
          <a:p>
            <a:r>
              <a:rPr lang="en-US" dirty="0" err="1">
                <a:solidFill>
                  <a:schemeClr val="bg1"/>
                </a:solidFill>
              </a:rPr>
              <a:t>Enrollar</a:t>
            </a:r>
            <a:r>
              <a:rPr lang="en-US" dirty="0">
                <a:solidFill>
                  <a:schemeClr val="bg1"/>
                </a:solidFill>
              </a:rPr>
              <a:t>, </a:t>
            </a:r>
            <a:r>
              <a:rPr lang="en-US" dirty="0" err="1">
                <a:solidFill>
                  <a:schemeClr val="bg1"/>
                </a:solidFill>
              </a:rPr>
              <a:t>estirar</a:t>
            </a:r>
            <a:r>
              <a:rPr lang="en-US" dirty="0">
                <a:solidFill>
                  <a:schemeClr val="bg1"/>
                </a:solidFill>
              </a:rPr>
              <a:t>, </a:t>
            </a:r>
            <a:r>
              <a:rPr lang="en-US" dirty="0" err="1">
                <a:solidFill>
                  <a:schemeClr val="bg1"/>
                </a:solidFill>
              </a:rPr>
              <a:t>sostener</a:t>
            </a:r>
            <a:endParaRPr lang="en-US" dirty="0">
              <a:solidFill>
                <a:schemeClr val="bg1"/>
              </a:solidFill>
            </a:endParaRPr>
          </a:p>
        </p:txBody>
      </p:sp>
      <p:sp>
        <p:nvSpPr>
          <p:cNvPr id="5" name="TextBox 4"/>
          <p:cNvSpPr txBox="1"/>
          <p:nvPr/>
        </p:nvSpPr>
        <p:spPr>
          <a:xfrm>
            <a:off x="914400" y="6150114"/>
            <a:ext cx="7543800" cy="338554"/>
          </a:xfrm>
          <a:prstGeom prst="rect">
            <a:avLst/>
          </a:prstGeom>
          <a:noFill/>
        </p:spPr>
        <p:txBody>
          <a:bodyPr wrap="square" rtlCol="0">
            <a:spAutoFit/>
          </a:bodyPr>
          <a:lstStyle/>
          <a:p>
            <a:r>
              <a:rPr lang="en-US" sz="800" dirty="0"/>
              <a:t>Pittsburgh, PA: U.S. Department of Health and Human Services, Public Health Service, Centers for Disease Control and Prevention, National Institute for Occupational Safety and Health, Publication No. 2007-147c, 2003 Mar</a:t>
            </a:r>
            <a:r>
              <a:rPr lang="en-US" sz="800" dirty="0" smtClean="0"/>
              <a:t>.</a:t>
            </a:r>
            <a:r>
              <a:rPr lang="en-US" sz="800" dirty="0" smtClean="0">
                <a:solidFill>
                  <a:srgbClr val="FF0000"/>
                </a:solidFill>
              </a:rPr>
              <a:t> </a:t>
            </a:r>
            <a:endParaRPr lang="en-US" sz="800" dirty="0"/>
          </a:p>
        </p:txBody>
      </p:sp>
      <p:pic>
        <p:nvPicPr>
          <p:cNvPr id="6" name="Multimedia1.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611266" y="1600200"/>
            <a:ext cx="5921468" cy="4525963"/>
          </a:xfrm>
          <a:prstGeom prst="rect">
            <a:avLst/>
          </a:prstGeom>
        </p:spPr>
      </p:pic>
    </p:spTree>
    <p:extLst>
      <p:ext uri="{BB962C8B-B14F-4D97-AF65-F5344CB8AC3E}">
        <p14:creationId xmlns:p14="http://schemas.microsoft.com/office/powerpoint/2010/main" val="3196321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title"/>
          </p:nvPr>
        </p:nvSpPr>
        <p:spPr>
          <a:xfrm>
            <a:off x="0" y="15875"/>
            <a:ext cx="9144000" cy="822325"/>
          </a:xfrm>
          <a:solidFill>
            <a:srgbClr val="C00000"/>
          </a:solidFill>
        </p:spPr>
        <p:txBody>
          <a:bodyPr/>
          <a:lstStyle/>
          <a:p>
            <a:r>
              <a:rPr lang="es-ES" altLang="en-US" dirty="0">
                <a:solidFill>
                  <a:schemeClr val="bg1"/>
                </a:solidFill>
              </a:rPr>
              <a:t>Colocación del tapón para </a:t>
            </a:r>
            <a:r>
              <a:rPr lang="es-ES" altLang="en-US" dirty="0" smtClean="0">
                <a:solidFill>
                  <a:schemeClr val="bg1"/>
                </a:solidFill>
              </a:rPr>
              <a:t>el oído</a:t>
            </a:r>
            <a:endParaRPr lang="en-US" altLang="en-US" sz="4400" dirty="0">
              <a:solidFill>
                <a:schemeClr val="bg1"/>
              </a:solidFill>
            </a:endParaRPr>
          </a:p>
        </p:txBody>
      </p:sp>
      <p:sp>
        <p:nvSpPr>
          <p:cNvPr id="17" name="TextBox 8"/>
          <p:cNvSpPr txBox="1">
            <a:spLocks noChangeArrowheads="1"/>
          </p:cNvSpPr>
          <p:nvPr/>
        </p:nvSpPr>
        <p:spPr bwMode="auto">
          <a:xfrm>
            <a:off x="0" y="6267961"/>
            <a:ext cx="7010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s-ES" sz="1100" dirty="0"/>
              <a:t>Fuente: Consejo de Profesiones de la Construcción y la Edificación del Estado de California, AFL-CIO: Programa de Capacitación sobre Prevención de la Hipoacusia y Ruido en la Industria de la Construcción, financiado por la OSHA federal, 2015 (cortesía de Howard </a:t>
            </a:r>
            <a:r>
              <a:rPr lang="es-ES" sz="1100" dirty="0" err="1"/>
              <a:t>Leight</a:t>
            </a:r>
            <a:r>
              <a:rPr lang="es-ES" sz="1100" dirty="0"/>
              <a:t>, </a:t>
            </a:r>
            <a:r>
              <a:rPr lang="es-ES" sz="1100" dirty="0" err="1"/>
              <a:t>Honeywell</a:t>
            </a:r>
            <a:r>
              <a:rPr lang="es-ES" sz="1100" dirty="0"/>
              <a:t>)</a:t>
            </a:r>
          </a:p>
        </p:txBody>
      </p:sp>
      <p:grpSp>
        <p:nvGrpSpPr>
          <p:cNvPr id="18" name="Group 5"/>
          <p:cNvGrpSpPr>
            <a:grpSpLocks/>
          </p:cNvGrpSpPr>
          <p:nvPr/>
        </p:nvGrpSpPr>
        <p:grpSpPr bwMode="auto">
          <a:xfrm>
            <a:off x="609600" y="936625"/>
            <a:ext cx="8170210" cy="5255333"/>
            <a:chOff x="102" y="995"/>
            <a:chExt cx="5259" cy="3324"/>
          </a:xfrm>
        </p:grpSpPr>
        <p:grpSp>
          <p:nvGrpSpPr>
            <p:cNvPr id="19" name="Group 6"/>
            <p:cNvGrpSpPr>
              <a:grpSpLocks/>
            </p:cNvGrpSpPr>
            <p:nvPr/>
          </p:nvGrpSpPr>
          <p:grpSpPr bwMode="auto">
            <a:xfrm>
              <a:off x="1872" y="995"/>
              <a:ext cx="3489" cy="1817"/>
              <a:chOff x="1872" y="995"/>
              <a:chExt cx="3489" cy="1817"/>
            </a:xfrm>
          </p:grpSpPr>
          <p:sp>
            <p:nvSpPr>
              <p:cNvPr id="28" name="Rectangle 7"/>
              <p:cNvSpPr>
                <a:spLocks noChangeArrowheads="1"/>
              </p:cNvSpPr>
              <p:nvPr/>
            </p:nvSpPr>
            <p:spPr bwMode="auto">
              <a:xfrm>
                <a:off x="1872" y="1008"/>
                <a:ext cx="3489" cy="1793"/>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dirty="0">
                  <a:solidFill>
                    <a:srgbClr val="292929"/>
                  </a:solidFill>
                  <a:cs typeface="Arial" charset="0"/>
                </a:endParaRPr>
              </a:p>
            </p:txBody>
          </p:sp>
          <p:pic>
            <p:nvPicPr>
              <p:cNvPr id="29" name="Picture 8" descr="ARG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995"/>
                <a:ext cx="1802" cy="1191"/>
              </a:xfrm>
              <a:prstGeom prst="rect">
                <a:avLst/>
              </a:prstGeom>
              <a:noFill/>
              <a:ln>
                <a:noFill/>
              </a:ln>
              <a:extLst>
                <a:ext uri="{909E8E84-426E-40DD-AFC4-6F175D3DCCD1}">
                  <a14:hiddenFill xmlns:a14="http://schemas.microsoft.com/office/drawing/2010/main">
                    <a:solidFill>
                      <a:srgbClr val="FFFFFF">
                        <a:alpha val="2705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9"/>
              <p:cNvSpPr txBox="1">
                <a:spLocks noChangeArrowheads="1"/>
              </p:cNvSpPr>
              <p:nvPr/>
            </p:nvSpPr>
            <p:spPr bwMode="auto">
              <a:xfrm>
                <a:off x="2517" y="1663"/>
                <a:ext cx="2844" cy="1149"/>
              </a:xfrm>
              <a:prstGeom prst="rect">
                <a:avLst/>
              </a:prstGeom>
              <a:noFill/>
              <a:ln>
                <a:noFill/>
              </a:ln>
              <a:effectLst/>
              <a:extLst>
                <a:ext uri="{909E8E84-426E-40DD-AFC4-6F175D3DCCD1}">
                  <a14:hiddenFill xmlns:a14="http://schemas.microsoft.com/office/drawing/2010/main">
                    <a:solidFill>
                      <a:schemeClr val="tx1">
                        <a:alpha val="27058"/>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627063"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dirty="0">
                    <a:solidFill>
                      <a:schemeClr val="bg1"/>
                    </a:solidFill>
                  </a:rPr>
                  <a:t>2.</a:t>
                </a:r>
                <a:r>
                  <a:rPr lang="es-ES" altLang="en-US" dirty="0">
                    <a:solidFill>
                      <a:schemeClr val="bg1"/>
                    </a:solidFill>
                  </a:rPr>
                  <a:t> </a:t>
                </a:r>
                <a:r>
                  <a:rPr lang="es-ES" dirty="0">
                    <a:solidFill>
                      <a:schemeClr val="bg1"/>
                    </a:solidFill>
                  </a:rPr>
                  <a:t>Agárrense</a:t>
                </a:r>
                <a:r>
                  <a:rPr lang="es-ES" dirty="0"/>
                  <a:t> </a:t>
                </a:r>
                <a:r>
                  <a:rPr lang="es-ES" sz="2000" dirty="0">
                    <a:solidFill>
                      <a:schemeClr val="bg1"/>
                    </a:solidFill>
                  </a:rPr>
                  <a:t>la punta de la oreja con la mano libre por sobre la cabeza y </a:t>
                </a:r>
                <a:r>
                  <a:rPr lang="es-ES" sz="2000" dirty="0" smtClean="0">
                    <a:solidFill>
                      <a:schemeClr val="bg1"/>
                    </a:solidFill>
                  </a:rPr>
                  <a:t>estiren </a:t>
                </a:r>
                <a:r>
                  <a:rPr lang="es-ES" sz="2000" dirty="0">
                    <a:solidFill>
                      <a:schemeClr val="bg1"/>
                    </a:solidFill>
                  </a:rPr>
                  <a:t>suavemente de ella hacia arriba y hacia afuera para llevarla hacia atrás.</a:t>
                </a:r>
              </a:p>
            </p:txBody>
          </p:sp>
        </p:grpSp>
        <p:grpSp>
          <p:nvGrpSpPr>
            <p:cNvPr id="20" name="Group 10"/>
            <p:cNvGrpSpPr>
              <a:grpSpLocks/>
            </p:cNvGrpSpPr>
            <p:nvPr/>
          </p:nvGrpSpPr>
          <p:grpSpPr bwMode="auto">
            <a:xfrm>
              <a:off x="102" y="1015"/>
              <a:ext cx="1718" cy="2472"/>
              <a:chOff x="102" y="1015"/>
              <a:chExt cx="1718" cy="2472"/>
            </a:xfrm>
          </p:grpSpPr>
          <p:sp>
            <p:nvSpPr>
              <p:cNvPr id="25" name="Rectangle 11"/>
              <p:cNvSpPr>
                <a:spLocks noChangeArrowheads="1"/>
              </p:cNvSpPr>
              <p:nvPr/>
            </p:nvSpPr>
            <p:spPr bwMode="auto">
              <a:xfrm>
                <a:off x="102" y="1015"/>
                <a:ext cx="1718" cy="2256"/>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dirty="0">
                  <a:solidFill>
                    <a:srgbClr val="292929"/>
                  </a:solidFill>
                  <a:cs typeface="Arial" charset="0"/>
                </a:endParaRPr>
              </a:p>
            </p:txBody>
          </p:sp>
          <p:sp>
            <p:nvSpPr>
              <p:cNvPr id="26" name="Text Box 12"/>
              <p:cNvSpPr txBox="1">
                <a:spLocks noChangeArrowheads="1"/>
              </p:cNvSpPr>
              <p:nvPr/>
            </p:nvSpPr>
            <p:spPr bwMode="auto">
              <a:xfrm>
                <a:off x="172" y="1178"/>
                <a:ext cx="1647" cy="1149"/>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s-ES" dirty="0">
                    <a:solidFill>
                      <a:schemeClr val="bg1"/>
                    </a:solidFill>
                  </a:rPr>
                  <a:t>1.</a:t>
                </a:r>
                <a:r>
                  <a:rPr lang="es-ES" altLang="en-US" dirty="0">
                    <a:solidFill>
                      <a:schemeClr val="bg1"/>
                    </a:solidFill>
                  </a:rPr>
                  <a:t> </a:t>
                </a:r>
                <a:r>
                  <a:rPr lang="es-ES" dirty="0">
                    <a:solidFill>
                      <a:schemeClr val="bg1"/>
                    </a:solidFill>
                  </a:rPr>
                  <a:t>Enrollen</a:t>
                </a:r>
                <a:r>
                  <a:rPr dirty="0"/>
                  <a:t/>
                </a:r>
                <a:br>
                  <a:rPr dirty="0"/>
                </a:br>
                <a:r>
                  <a:rPr lang="es-ES" sz="2000" dirty="0">
                    <a:solidFill>
                      <a:schemeClr val="bg1"/>
                    </a:solidFill>
                  </a:rPr>
                  <a:t>el tapón para oído entero hasta formar </a:t>
                </a:r>
                <a:br>
                  <a:rPr lang="es-ES" sz="2000" dirty="0">
                    <a:solidFill>
                      <a:schemeClr val="bg1"/>
                    </a:solidFill>
                  </a:rPr>
                </a:br>
                <a:r>
                  <a:rPr lang="es-ES" sz="2000" dirty="0">
                    <a:solidFill>
                      <a:schemeClr val="bg1"/>
                    </a:solidFill>
                  </a:rPr>
                  <a:t>un cilindro liso.</a:t>
                </a:r>
              </a:p>
            </p:txBody>
          </p:sp>
          <p:pic>
            <p:nvPicPr>
              <p:cNvPr id="27" name="Picture 13" descr="56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 y="2286"/>
                <a:ext cx="1344"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14"/>
            <p:cNvGrpSpPr>
              <a:grpSpLocks/>
            </p:cNvGrpSpPr>
            <p:nvPr/>
          </p:nvGrpSpPr>
          <p:grpSpPr bwMode="auto">
            <a:xfrm>
              <a:off x="1886" y="2860"/>
              <a:ext cx="3132" cy="1459"/>
              <a:chOff x="2496" y="2501"/>
              <a:chExt cx="3416" cy="1591"/>
            </a:xfrm>
          </p:grpSpPr>
          <p:sp>
            <p:nvSpPr>
              <p:cNvPr id="22" name="Rectangle 15"/>
              <p:cNvSpPr>
                <a:spLocks noChangeArrowheads="1"/>
              </p:cNvSpPr>
              <p:nvPr/>
            </p:nvSpPr>
            <p:spPr bwMode="auto">
              <a:xfrm>
                <a:off x="2496" y="2501"/>
                <a:ext cx="3416" cy="1591"/>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dirty="0">
                  <a:solidFill>
                    <a:srgbClr val="292929"/>
                  </a:solidFill>
                  <a:cs typeface="Arial" charset="0"/>
                </a:endParaRPr>
              </a:p>
            </p:txBody>
          </p:sp>
          <p:sp>
            <p:nvSpPr>
              <p:cNvPr id="23" name="Text Box 16"/>
              <p:cNvSpPr txBox="1">
                <a:spLocks noChangeArrowheads="1"/>
              </p:cNvSpPr>
              <p:nvPr/>
            </p:nvSpPr>
            <p:spPr bwMode="auto">
              <a:xfrm>
                <a:off x="3606" y="2597"/>
                <a:ext cx="2306" cy="1465"/>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66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627063"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n-US" dirty="0">
                    <a:solidFill>
                      <a:schemeClr val="bg1"/>
                    </a:solidFill>
                  </a:rPr>
                  <a:t>3. Inserten </a:t>
                </a:r>
                <a:br>
                  <a:rPr lang="es-ES" altLang="en-US" dirty="0">
                    <a:solidFill>
                      <a:schemeClr val="bg1"/>
                    </a:solidFill>
                  </a:rPr>
                </a:br>
                <a:r>
                  <a:rPr lang="es-ES" altLang="en-US" sz="2000" dirty="0">
                    <a:solidFill>
                      <a:schemeClr val="bg1"/>
                    </a:solidFill>
                  </a:rPr>
                  <a:t>el tapón bien dentro del conducto auditivo </a:t>
                </a:r>
                <a:br>
                  <a:rPr lang="es-ES" altLang="en-US" sz="2000" dirty="0">
                    <a:solidFill>
                      <a:schemeClr val="bg1"/>
                    </a:solidFill>
                  </a:rPr>
                </a:br>
                <a:r>
                  <a:rPr lang="es-ES" altLang="en-US" sz="2000" dirty="0">
                    <a:solidFill>
                      <a:schemeClr val="bg1"/>
                    </a:solidFill>
                  </a:rPr>
                  <a:t>y sosténganlo hasta </a:t>
                </a:r>
                <a:br>
                  <a:rPr lang="es-ES" altLang="en-US" sz="2000" dirty="0">
                    <a:solidFill>
                      <a:schemeClr val="bg1"/>
                    </a:solidFill>
                  </a:rPr>
                </a:br>
                <a:r>
                  <a:rPr lang="es-ES" altLang="en-US" sz="2000" dirty="0">
                    <a:solidFill>
                      <a:schemeClr val="bg1"/>
                    </a:solidFill>
                  </a:rPr>
                  <a:t>que se haya expandido </a:t>
                </a:r>
                <a:br>
                  <a:rPr lang="es-ES" altLang="en-US" sz="2000" dirty="0">
                    <a:solidFill>
                      <a:schemeClr val="bg1"/>
                    </a:solidFill>
                  </a:rPr>
                </a:br>
                <a:r>
                  <a:rPr lang="es-ES" altLang="en-US" sz="2000" dirty="0">
                    <a:solidFill>
                      <a:schemeClr val="bg1"/>
                    </a:solidFill>
                  </a:rPr>
                  <a:t>por completo.</a:t>
                </a:r>
              </a:p>
            </p:txBody>
          </p:sp>
          <p:pic>
            <p:nvPicPr>
              <p:cNvPr id="24" name="Picture 17" descr="S-CG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8" y="2501"/>
                <a:ext cx="1116"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6633"/>
                    </a:solidFill>
                    <a:miter lim="800000"/>
                    <a:headEnd/>
                    <a:tailEnd/>
                  </a14:hiddenLine>
                </a:ext>
              </a:extLst>
            </p:spPr>
          </p:pic>
        </p:grpSp>
      </p:grpSp>
    </p:spTree>
    <p:extLst>
      <p:ext uri="{BB962C8B-B14F-4D97-AF65-F5344CB8AC3E}">
        <p14:creationId xmlns:p14="http://schemas.microsoft.com/office/powerpoint/2010/main" val="3205763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489598"/>
            <a:ext cx="6248400" cy="400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371600"/>
          </a:xfrm>
          <a:solidFill>
            <a:srgbClr val="C00000"/>
          </a:solidFill>
        </p:spPr>
        <p:txBody>
          <a:bodyPr>
            <a:normAutofit/>
          </a:bodyPr>
          <a:lstStyle/>
          <a:p>
            <a:r>
              <a:rPr lang="es-ES" sz="3600" b="1" dirty="0" smtClean="0">
                <a:solidFill>
                  <a:schemeClr val="bg1"/>
                </a:solidFill>
              </a:rPr>
              <a:t>Prueba de colocación de la protección auditiva:</a:t>
            </a:r>
            <a:endParaRPr lang="es-ES" sz="3600" b="1" dirty="0">
              <a:solidFill>
                <a:schemeClr val="bg1"/>
              </a:solidFill>
            </a:endParaRPr>
          </a:p>
        </p:txBody>
      </p:sp>
      <p:sp>
        <p:nvSpPr>
          <p:cNvPr id="7" name="Text Placeholder 6"/>
          <p:cNvSpPr>
            <a:spLocks noGrp="1"/>
          </p:cNvSpPr>
          <p:nvPr>
            <p:ph type="body" sz="quarter" idx="3"/>
          </p:nvPr>
        </p:nvSpPr>
        <p:spPr>
          <a:xfrm>
            <a:off x="0" y="914400"/>
            <a:ext cx="9144000" cy="685800"/>
          </a:xfrm>
          <a:solidFill>
            <a:srgbClr val="C00000"/>
          </a:solidFill>
        </p:spPr>
        <p:txBody>
          <a:bodyPr>
            <a:noAutofit/>
          </a:bodyPr>
          <a:lstStyle/>
          <a:p>
            <a:pPr algn="ctr"/>
            <a:r>
              <a:rPr lang="es-ES" sz="3200" dirty="0" smtClean="0">
                <a:solidFill>
                  <a:schemeClr val="bg1"/>
                </a:solidFill>
              </a:rPr>
              <a:t>Con protección auditiva</a:t>
            </a:r>
            <a:endParaRPr lang="es-ES" sz="3200" dirty="0">
              <a:solidFill>
                <a:schemeClr val="bg1"/>
              </a:solidFill>
            </a:endParaRPr>
          </a:p>
        </p:txBody>
      </p:sp>
      <p:pic>
        <p:nvPicPr>
          <p:cNvPr id="9" name="NIOSHQuickFit2WithHPD.mp3">
            <a:hlinkClick r:id="" action="ppaction://media"/>
          </p:cNvPr>
          <p:cNvPicPr>
            <a:picLocks noGrp="1" noChangeAspect="1"/>
          </p:cNvPicPr>
          <p:nvPr>
            <p:ph sz="quarter" idx="4"/>
            <a:audioFile r:link="rId2"/>
            <p:extLst>
              <p:ext uri="{DAA4B4D4-6D71-4841-9C94-3DE7FCFB9230}">
                <p14:media xmlns:p14="http://schemas.microsoft.com/office/powerpoint/2010/main" r:embed="rId1"/>
              </p:ext>
            </p:extLst>
          </p:nvPr>
        </p:nvPicPr>
        <p:blipFill>
          <a:blip r:embed="rId6" cstate="print"/>
          <a:stretch>
            <a:fillRect/>
          </a:stretch>
        </p:blipFill>
        <p:spPr>
          <a:xfrm>
            <a:off x="4191000" y="1752600"/>
            <a:ext cx="609600" cy="609600"/>
          </a:xfrm>
        </p:spPr>
      </p:pic>
      <p:sp>
        <p:nvSpPr>
          <p:cNvPr id="6" name="TextBox 5"/>
          <p:cNvSpPr txBox="1"/>
          <p:nvPr/>
        </p:nvSpPr>
        <p:spPr>
          <a:xfrm>
            <a:off x="381000" y="6629400"/>
            <a:ext cx="2176493" cy="276999"/>
          </a:xfrm>
          <a:prstGeom prst="rect">
            <a:avLst/>
          </a:prstGeom>
          <a:noFill/>
        </p:spPr>
        <p:txBody>
          <a:bodyPr wrap="none" rtlCol="0">
            <a:spAutoFit/>
          </a:bodyPr>
          <a:lstStyle/>
          <a:p>
            <a:r>
              <a:rPr lang="en-US" sz="1200" dirty="0" smtClean="0"/>
              <a:t>Fuente: </a:t>
            </a:r>
            <a:r>
              <a:rPr lang="en-US" sz="1200" dirty="0" smtClean="0">
                <a:hlinkClick r:id="rId7"/>
              </a:rPr>
              <a:t>NIOSH, Mining Program</a:t>
            </a:r>
            <a:endParaRPr lang="en-US" sz="1200" dirty="0"/>
          </a:p>
        </p:txBody>
      </p:sp>
    </p:spTree>
    <p:extLst>
      <p:ext uri="{BB962C8B-B14F-4D97-AF65-F5344CB8AC3E}">
        <p14:creationId xmlns:p14="http://schemas.microsoft.com/office/powerpoint/2010/main" val="3813079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95"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854</Words>
  <Application>Microsoft Office PowerPoint</Application>
  <PresentationFormat>On-screen Show (4:3)</PresentationFormat>
  <Paragraphs>70</Paragraphs>
  <Slides>5</Slides>
  <Notes>5</Notes>
  <HiddenSlides>0</HiddenSlides>
  <MMClips>3</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Uso correcto de los tapones para oídos</vt:lpstr>
      <vt:lpstr>Audición</vt:lpstr>
      <vt:lpstr>Enrollar, estirar, sostener</vt:lpstr>
      <vt:lpstr>Colocación del tapón para el oído</vt:lpstr>
      <vt:lpstr>Prueba de colocación de la protección auditiva: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properly use ear plugs</dc:title>
  <dc:creator>MK Fletcher</dc:creator>
  <cp:lastModifiedBy>Kathy Tolentino Gonzalez</cp:lastModifiedBy>
  <cp:revision>59</cp:revision>
  <dcterms:created xsi:type="dcterms:W3CDTF">2017-09-28T14:58:38Z</dcterms:created>
  <dcterms:modified xsi:type="dcterms:W3CDTF">2019-12-11T14:03:08Z</dcterms:modified>
</cp:coreProperties>
</file>