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73" r:id="rId10"/>
    <p:sldId id="274"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 Betit" initials="EPB" lastIdx="1" clrIdx="0"/>
  <p:cmAuthor id="1" name="MK Fletcher" initials="M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56280" autoAdjust="0"/>
  </p:normalViewPr>
  <p:slideViewPr>
    <p:cSldViewPr>
      <p:cViewPr varScale="1">
        <p:scale>
          <a:sx n="62" d="100"/>
          <a:sy n="62" d="100"/>
        </p:scale>
        <p:origin x="240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9" d="100"/>
          <a:sy n="89" d="100"/>
        </p:scale>
        <p:origin x="-303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3D58FD56-40C4-4EFB-B9D7-E1CD4800E5E6}" type="datetimeFigureOut">
              <a:rPr lang="en-US" smtClean="0"/>
              <a:t>1/27/2020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5A24F631-BE3E-462A-8346-6C50771EFA88}" type="slidenum">
              <a:rPr lang="en-US" smtClean="0"/>
              <a:t>‹#›</a:t>
            </a:fld>
            <a:endParaRPr lang="en-US"/>
          </a:p>
        </p:txBody>
      </p:sp>
    </p:spTree>
    <p:extLst>
      <p:ext uri="{BB962C8B-B14F-4D97-AF65-F5344CB8AC3E}">
        <p14:creationId xmlns:p14="http://schemas.microsoft.com/office/powerpoint/2010/main" val="389663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1" dirty="0"/>
              <a:t>INSTRUCTOR NOTES: NOISE TRAINING REFRESHER EXERCISES FOR USE AS PART OF OSHA 10- AND 30-HOUR MODULES (SUCH AS TRAINING ON PPE, USE OF POWER TOOLS, ETC.):  Exercise A-5</a:t>
            </a:r>
          </a:p>
          <a:p>
            <a:pPr defTabSz="915772">
              <a:defRPr/>
            </a:pPr>
            <a:endParaRPr lang="en-US" b="1" dirty="0"/>
          </a:p>
          <a:p>
            <a:r>
              <a:rPr lang="en-US" b="1" dirty="0"/>
              <a:t>All equipment options do not have to be discussed. You may select the equipment slides that are most suitable for your class. Options include belt sander, hand drill, impact wrench, bull dozer, spray painter, and a jack hammer.</a:t>
            </a:r>
            <a:endParaRPr lang="en-US" dirty="0"/>
          </a:p>
          <a:p>
            <a:endParaRPr lang="en-US" b="1" dirty="0"/>
          </a:p>
          <a:p>
            <a:r>
              <a:rPr lang="en-US" b="1" dirty="0"/>
              <a:t>The equipment is followed by 2 slides showing examples of hearing protection and their Noise Reduction Rates (NRR).</a:t>
            </a:r>
            <a:endParaRPr lang="en-US" dirty="0"/>
          </a:p>
          <a:p>
            <a:endParaRPr lang="en-US" dirty="0"/>
          </a:p>
          <a:p>
            <a:r>
              <a:rPr lang="en-US" dirty="0"/>
              <a:t>Much of the equipment used on job sites generate loud noises. How loud is too loud? And how do we know? For this activity we are going to quickly look at some common types of construction equipment, their noise levels, and then review different types of hearing protection. </a:t>
            </a:r>
          </a:p>
        </p:txBody>
      </p:sp>
      <p:sp>
        <p:nvSpPr>
          <p:cNvPr id="4" name="Slide Number Placeholder 3"/>
          <p:cNvSpPr>
            <a:spLocks noGrp="1"/>
          </p:cNvSpPr>
          <p:nvPr>
            <p:ph type="sldNum" sz="quarter" idx="10"/>
          </p:nvPr>
        </p:nvSpPr>
        <p:spPr/>
        <p:txBody>
          <a:bodyPr/>
          <a:lstStyle/>
          <a:p>
            <a:fld id="{5A24F631-BE3E-462A-8346-6C50771EFA88}" type="slidenum">
              <a:rPr lang="en-US" smtClean="0"/>
              <a:t>1</a:t>
            </a:fld>
            <a:endParaRPr lang="en-US"/>
          </a:p>
        </p:txBody>
      </p:sp>
    </p:spTree>
    <p:extLst>
      <p:ext uri="{BB962C8B-B14F-4D97-AF65-F5344CB8AC3E}">
        <p14:creationId xmlns:p14="http://schemas.microsoft.com/office/powerpoint/2010/main" val="87580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9975" y="304800"/>
            <a:ext cx="4654550" cy="3490913"/>
          </a:xfrm>
        </p:spPr>
      </p:sp>
      <p:sp>
        <p:nvSpPr>
          <p:cNvPr id="3" name="Notes Placeholder 2"/>
          <p:cNvSpPr>
            <a:spLocks noGrp="1"/>
          </p:cNvSpPr>
          <p:nvPr>
            <p:ph type="body" idx="1"/>
          </p:nvPr>
        </p:nvSpPr>
        <p:spPr>
          <a:xfrm>
            <a:off x="229014" y="3967813"/>
            <a:ext cx="6565072" cy="5264983"/>
          </a:xfrm>
        </p:spPr>
        <p:txBody>
          <a:bodyPr/>
          <a:lstStyle/>
          <a:p>
            <a:r>
              <a:rPr lang="en-US" dirty="0"/>
              <a:t>What do you do when the noise on the job site is too loud and ear plugs or ear muffs are not enough to protect your ears? </a:t>
            </a:r>
          </a:p>
          <a:p>
            <a:endParaRPr lang="en-US" dirty="0"/>
          </a:p>
          <a:p>
            <a:r>
              <a:rPr lang="en-US" dirty="0"/>
              <a:t>Isolating the noise sources, using low noise equipment, limiting access to noisy areas to those  workers essential for completing the work, and other engineering or administrative controls are always recommended. However, sometimes the noise levels are so high that you may need to wear both ear plugs and ear muffs.  This is known as dual protection. The Mine Safety and Health Administration (MSHA) recommends that workers wear dual protection when exposed to noises over 105 decibels over an 8 hour time weighted average (TWA).</a:t>
            </a:r>
          </a:p>
          <a:p>
            <a:endParaRPr lang="en-US" dirty="0"/>
          </a:p>
          <a:p>
            <a:r>
              <a:rPr lang="en-US" dirty="0"/>
              <a:t>While dual protection provides more protection than using just one or the other, the level of protection is not equal to the sum of the NRR provided by the each.  As a rule of thumb, you can estimate level of protection from wearing dual protection by adding 5 to the highest reported NRR that you are wearing. For example, if you use ear plugs with an NRR of 33 decibels with an ear muff with an NRR of 26 decibels the estimated NRR would be 38 -- not  59 decibels (33 plus 26).  When adjusted for the realities of the jobsite, this dual protection would reduce an exposure of 105 decibels to roughly 90 decibels.</a:t>
            </a:r>
          </a:p>
          <a:p>
            <a:endParaRPr lang="en-US" kern="1200" dirty="0">
              <a:solidFill>
                <a:schemeClr val="tx1"/>
              </a:solidFill>
              <a:effectLst/>
            </a:endParaRPr>
          </a:p>
          <a:p>
            <a:r>
              <a:rPr lang="en-US" b="1" dirty="0"/>
              <a:t>TELL THE CLASS:</a:t>
            </a:r>
            <a:endParaRPr lang="en-US" dirty="0"/>
          </a:p>
          <a:p>
            <a:r>
              <a:rPr lang="en-US" kern="1200" dirty="0">
                <a:solidFill>
                  <a:schemeClr val="tx1"/>
                </a:solidFill>
                <a:effectLst/>
              </a:rPr>
              <a:t>Remember, for maximum protection, hearing protection must be worn correctly and consistently. Always take time to  insert your ear plugs correctly, check for defects, and wear protection whenever you are working around noise.  If you must shout to be heard by someone standing an arm’s length away from you – the noise is too loud and you need protection.</a:t>
            </a:r>
          </a:p>
          <a:p>
            <a:r>
              <a:rPr lang="en-US" sz="1100" b="1" dirty="0"/>
              <a:t>INSTRUCTOR NOTE:</a:t>
            </a:r>
            <a:endParaRPr lang="en-US" sz="1100" dirty="0"/>
          </a:p>
          <a:p>
            <a:r>
              <a:rPr lang="en-US" sz="1100" b="1" dirty="0"/>
              <a:t>There is not a set formula for how much wearing both ear plugs and muffs protect against noise. However, a rule of thumb is to add the 5 decibels to the higher NRR protection</a:t>
            </a:r>
            <a:r>
              <a:rPr lang="en-US" sz="1100" b="1"/>
              <a:t>. </a:t>
            </a:r>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10</a:t>
            </a:fld>
            <a:endParaRPr lang="en-US"/>
          </a:p>
        </p:txBody>
      </p:sp>
    </p:spTree>
    <p:extLst>
      <p:ext uri="{BB962C8B-B14F-4D97-AF65-F5344CB8AC3E}">
        <p14:creationId xmlns:p14="http://schemas.microsoft.com/office/powerpoint/2010/main" val="305019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looking at construction equipment let’s look at the level of decibels for a normal conversation. A normal conversation is about 60 decibels. </a:t>
            </a:r>
          </a:p>
          <a:p>
            <a:endParaRPr lang="en-US" dirty="0"/>
          </a:p>
          <a:p>
            <a:r>
              <a:rPr lang="en-US" dirty="0"/>
              <a:t>Keep in mind that the National Institute for Occupational Safety and Health (NIOSH) has a recommended exposure level – referred to as the REL of 85 decibels, and OSHA has a permissible exposure level or PEL of 90 decibels.</a:t>
            </a:r>
          </a:p>
          <a:p>
            <a:endParaRPr lang="en-US" dirty="0"/>
          </a:p>
          <a:p>
            <a:r>
              <a:rPr lang="en-US" b="1" dirty="0"/>
              <a:t>INSTRUCTOR NOTE:</a:t>
            </a:r>
            <a:endParaRPr lang="en-US" dirty="0"/>
          </a:p>
          <a:p>
            <a:r>
              <a:rPr lang="en-US" b="1" dirty="0"/>
              <a:t>For slides 3 to 8, you may use all of the slides or select those that are most applicable to your class participants</a:t>
            </a:r>
            <a:r>
              <a:rPr lang="en-US" dirty="0"/>
              <a:t>. </a:t>
            </a:r>
          </a:p>
          <a:p>
            <a:br>
              <a:rPr lang="en-US" b="1" dirty="0"/>
            </a:br>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2</a:t>
            </a:fld>
            <a:endParaRPr lang="en-US"/>
          </a:p>
        </p:txBody>
      </p:sp>
    </p:spTree>
    <p:extLst>
      <p:ext uri="{BB962C8B-B14F-4D97-AF65-F5344CB8AC3E}">
        <p14:creationId xmlns:p14="http://schemas.microsoft.com/office/powerpoint/2010/main" val="263235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 only the title of the slide.</a:t>
            </a:r>
            <a:r>
              <a:rPr lang="en-US" dirty="0"/>
              <a:t> </a:t>
            </a:r>
          </a:p>
          <a:p>
            <a:endParaRPr lang="en-US" dirty="0"/>
          </a:p>
          <a:p>
            <a:r>
              <a:rPr lang="en-US" b="1" dirty="0"/>
              <a:t>ASK THE CLASS: </a:t>
            </a:r>
            <a:endParaRPr lang="en-US" dirty="0"/>
          </a:p>
          <a:p>
            <a:r>
              <a:rPr lang="en-US" dirty="0"/>
              <a:t>On a scale of 50 to 150 decibels, how loud do you think a belt sander might be?</a:t>
            </a:r>
          </a:p>
          <a:p>
            <a:endParaRPr lang="en-US" dirty="0"/>
          </a:p>
          <a:p>
            <a:r>
              <a:rPr lang="en-US" b="1" dirty="0"/>
              <a:t>Give the class a few minutes to respond</a:t>
            </a:r>
          </a:p>
          <a:p>
            <a:endParaRPr lang="en-US" dirty="0"/>
          </a:p>
          <a:p>
            <a:r>
              <a:rPr lang="en-US" b="1" dirty="0"/>
              <a:t>Click again to show the full slide. </a:t>
            </a:r>
          </a:p>
          <a:p>
            <a:endParaRPr lang="en-US" b="1" dirty="0"/>
          </a:p>
          <a:p>
            <a:r>
              <a:rPr lang="en-US" b="1" dirty="0"/>
              <a:t>TELL THE CLASS:</a:t>
            </a:r>
            <a:endParaRPr lang="en-US" dirty="0"/>
          </a:p>
          <a:p>
            <a:r>
              <a:rPr lang="en-US" dirty="0"/>
              <a:t>As you can see, the belt sander is 3 decibels over OSHA PEL and 8 over NIOSH’s REL. </a:t>
            </a:r>
          </a:p>
          <a:p>
            <a:endParaRPr lang="en-US" dirty="0"/>
          </a:p>
          <a:p>
            <a:r>
              <a:rPr lang="en-US" b="1" dirty="0"/>
              <a:t>Then remind them (you only have to remind them once during this activity)</a:t>
            </a:r>
            <a:endParaRPr lang="en-US" dirty="0"/>
          </a:p>
          <a:p>
            <a:r>
              <a:rPr lang="en-US" dirty="0"/>
              <a:t>While it is helpful to know the average noise of equipment we use –</a:t>
            </a:r>
            <a:r>
              <a:rPr lang="en-US" baseline="0" dirty="0"/>
              <a:t> what </a:t>
            </a:r>
            <a:r>
              <a:rPr lang="en-US" dirty="0"/>
              <a:t>is a quick way we can know if the noise we are around is too loud? A rule of thumb to remember is if you must shout to be heard by someone standing an arm’s length away from you – the noise is too loud and you need protection.</a:t>
            </a:r>
          </a:p>
          <a:p>
            <a:endParaRPr lang="en-US" dirty="0"/>
          </a:p>
          <a:p>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3</a:t>
            </a:fld>
            <a:endParaRPr lang="en-US"/>
          </a:p>
        </p:txBody>
      </p:sp>
    </p:spTree>
    <p:extLst>
      <p:ext uri="{BB962C8B-B14F-4D97-AF65-F5344CB8AC3E}">
        <p14:creationId xmlns:p14="http://schemas.microsoft.com/office/powerpoint/2010/main" val="199307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 only the title of the slide.</a:t>
            </a:r>
            <a:r>
              <a:rPr lang="en-US" dirty="0"/>
              <a:t> </a:t>
            </a:r>
          </a:p>
          <a:p>
            <a:endParaRPr lang="en-US" dirty="0"/>
          </a:p>
          <a:p>
            <a:r>
              <a:rPr lang="en-US" b="1" dirty="0"/>
              <a:t>ASK THE CLASS: </a:t>
            </a:r>
            <a:endParaRPr lang="en-US" dirty="0"/>
          </a:p>
          <a:p>
            <a:r>
              <a:rPr lang="en-US" dirty="0"/>
              <a:t>On a scale of 50 to 150 decibels, how loud do you think a hand drill might be?</a:t>
            </a:r>
          </a:p>
          <a:p>
            <a:endParaRPr lang="en-US" dirty="0"/>
          </a:p>
          <a:p>
            <a:r>
              <a:rPr lang="en-US" b="1" dirty="0"/>
              <a:t>Give the class a few minutes to respond</a:t>
            </a:r>
          </a:p>
          <a:p>
            <a:endParaRPr lang="en-US" dirty="0"/>
          </a:p>
          <a:p>
            <a:r>
              <a:rPr lang="en-US" b="1" dirty="0"/>
              <a:t>Click again to show the full slide. </a:t>
            </a:r>
            <a:r>
              <a:rPr lang="en-US" dirty="0"/>
              <a:t> </a:t>
            </a:r>
          </a:p>
          <a:p>
            <a:endParaRPr lang="en-US" b="1" dirty="0"/>
          </a:p>
          <a:p>
            <a:r>
              <a:rPr lang="en-US" b="1" dirty="0"/>
              <a:t>TELL THE CLASS:</a:t>
            </a:r>
            <a:endParaRPr lang="en-US" dirty="0"/>
          </a:p>
          <a:p>
            <a:r>
              <a:rPr lang="en-US" dirty="0"/>
              <a:t>As you can see, the hand drill is 8 decibels over OSHA PEL and 13 over NIOSH’s REL. </a:t>
            </a:r>
          </a:p>
          <a:p>
            <a:endParaRPr lang="en-US" dirty="0"/>
          </a:p>
          <a:p>
            <a:r>
              <a:rPr lang="en-US" b="1" dirty="0"/>
              <a:t>Then remind them (you only have to remind them once during this activity)</a:t>
            </a:r>
            <a:endParaRPr lang="en-US" dirty="0"/>
          </a:p>
          <a:p>
            <a:r>
              <a:rPr lang="en-US" dirty="0"/>
              <a:t>While it is helpful to know the average noise of equipment we use –</a:t>
            </a:r>
            <a:r>
              <a:rPr lang="en-US" baseline="0" dirty="0"/>
              <a:t> what </a:t>
            </a:r>
            <a:r>
              <a:rPr lang="en-US" dirty="0"/>
              <a:t>is a quick way we can know if the noise we are around is too loud? A rule of thumb to remember is if you must shout to be heard by someone standing an arm’s length away from you – the noise is too loud and you need protection.</a:t>
            </a:r>
          </a:p>
          <a:p>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4</a:t>
            </a:fld>
            <a:endParaRPr lang="en-US"/>
          </a:p>
        </p:txBody>
      </p:sp>
    </p:spTree>
    <p:extLst>
      <p:ext uri="{BB962C8B-B14F-4D97-AF65-F5344CB8AC3E}">
        <p14:creationId xmlns:p14="http://schemas.microsoft.com/office/powerpoint/2010/main" val="340587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 only the title of the slide.</a:t>
            </a:r>
            <a:r>
              <a:rPr lang="en-US" dirty="0"/>
              <a:t> </a:t>
            </a:r>
          </a:p>
          <a:p>
            <a:endParaRPr lang="en-US" dirty="0"/>
          </a:p>
          <a:p>
            <a:r>
              <a:rPr lang="en-US" b="1" dirty="0"/>
              <a:t>ASK THE CLASS: </a:t>
            </a:r>
            <a:endParaRPr lang="en-US" dirty="0"/>
          </a:p>
          <a:p>
            <a:r>
              <a:rPr lang="en-US" dirty="0"/>
              <a:t>On a scale of 50 to 150 decibels, how loud do you think an impact wrench might be?</a:t>
            </a:r>
          </a:p>
          <a:p>
            <a:endParaRPr lang="en-US" dirty="0"/>
          </a:p>
          <a:p>
            <a:r>
              <a:rPr lang="en-US" b="1" dirty="0"/>
              <a:t>Give the class a few minutes to respond</a:t>
            </a:r>
          </a:p>
          <a:p>
            <a:endParaRPr lang="en-US" dirty="0"/>
          </a:p>
          <a:p>
            <a:r>
              <a:rPr lang="en-US" b="1" dirty="0"/>
              <a:t>Click again to show the full slide. </a:t>
            </a:r>
            <a:r>
              <a:rPr lang="en-US" dirty="0"/>
              <a:t> </a:t>
            </a:r>
          </a:p>
          <a:p>
            <a:endParaRPr lang="en-US" b="1" dirty="0"/>
          </a:p>
          <a:p>
            <a:r>
              <a:rPr lang="en-US" b="1" dirty="0"/>
              <a:t>TELL THE CLASS:</a:t>
            </a:r>
            <a:endParaRPr lang="en-US" dirty="0"/>
          </a:p>
          <a:p>
            <a:r>
              <a:rPr lang="en-US" dirty="0"/>
              <a:t>As you can see, the impact wrench is 13 decibels over OSHA PEL and 18 over NIOSH’s REL. </a:t>
            </a:r>
          </a:p>
          <a:p>
            <a:endParaRPr lang="en-US" dirty="0"/>
          </a:p>
          <a:p>
            <a:r>
              <a:rPr lang="en-US" b="1" dirty="0"/>
              <a:t>Then remind them (you only have to remind them once during this activity)</a:t>
            </a:r>
            <a:endParaRPr lang="en-US" dirty="0"/>
          </a:p>
          <a:p>
            <a:r>
              <a:rPr lang="en-US" dirty="0"/>
              <a:t>While it is helpful to know the average noise of equipment we use –</a:t>
            </a:r>
            <a:r>
              <a:rPr lang="en-US" baseline="0" dirty="0"/>
              <a:t> what </a:t>
            </a:r>
            <a:r>
              <a:rPr lang="en-US" dirty="0"/>
              <a:t>is a quick way we can know if the noise we are around is too loud? A rule of thumb to remember is if you must shout to be heard by someone standing an arm’s length away from you – the noise is too loud and you need protection.</a:t>
            </a:r>
          </a:p>
          <a:p>
            <a:endParaRPr lang="en-US" dirty="0"/>
          </a:p>
          <a:p>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5</a:t>
            </a:fld>
            <a:endParaRPr lang="en-US"/>
          </a:p>
        </p:txBody>
      </p:sp>
    </p:spTree>
    <p:extLst>
      <p:ext uri="{BB962C8B-B14F-4D97-AF65-F5344CB8AC3E}">
        <p14:creationId xmlns:p14="http://schemas.microsoft.com/office/powerpoint/2010/main" val="318826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 only the title of the slide.</a:t>
            </a:r>
            <a:r>
              <a:rPr lang="en-US" dirty="0"/>
              <a:t> </a:t>
            </a:r>
          </a:p>
          <a:p>
            <a:endParaRPr lang="en-US" dirty="0"/>
          </a:p>
          <a:p>
            <a:r>
              <a:rPr lang="en-US" b="1" dirty="0"/>
              <a:t>ASK THE CLASS: </a:t>
            </a:r>
            <a:endParaRPr lang="en-US" dirty="0"/>
          </a:p>
          <a:p>
            <a:r>
              <a:rPr lang="en-US" dirty="0"/>
              <a:t>On a scale of 50 to 150 decibels, how loud do you think a bulldozer might be?</a:t>
            </a:r>
          </a:p>
          <a:p>
            <a:endParaRPr lang="en-US" dirty="0"/>
          </a:p>
          <a:p>
            <a:r>
              <a:rPr lang="en-US" b="1" dirty="0"/>
              <a:t>Give the class a few minutes to respond</a:t>
            </a:r>
          </a:p>
          <a:p>
            <a:endParaRPr lang="en-US" dirty="0"/>
          </a:p>
          <a:p>
            <a:r>
              <a:rPr lang="en-US" b="1" dirty="0"/>
              <a:t>Click again to show the full slide. </a:t>
            </a:r>
            <a:r>
              <a:rPr lang="en-US" dirty="0"/>
              <a:t> </a:t>
            </a:r>
          </a:p>
          <a:p>
            <a:endParaRPr lang="en-US" b="1" dirty="0"/>
          </a:p>
          <a:p>
            <a:r>
              <a:rPr lang="en-US" b="1" dirty="0"/>
              <a:t>TELL THE CLASS:</a:t>
            </a:r>
            <a:endParaRPr lang="en-US" dirty="0"/>
          </a:p>
          <a:p>
            <a:r>
              <a:rPr lang="en-US" dirty="0"/>
              <a:t>As you can see, the bulldozer is 15 decibels over OSHA PEL and 20 over NIOSH’s REL. </a:t>
            </a:r>
          </a:p>
          <a:p>
            <a:endParaRPr lang="en-US" dirty="0"/>
          </a:p>
          <a:p>
            <a:r>
              <a:rPr lang="en-US" b="1" dirty="0"/>
              <a:t>Then remind them (you only have to remind them once during this activity)</a:t>
            </a:r>
            <a:endParaRPr lang="en-US" dirty="0"/>
          </a:p>
          <a:p>
            <a:r>
              <a:rPr lang="en-US" dirty="0"/>
              <a:t>While it is helpful to know the average noise of equipment we use –</a:t>
            </a:r>
            <a:r>
              <a:rPr lang="en-US" baseline="0" dirty="0"/>
              <a:t> what </a:t>
            </a:r>
            <a:r>
              <a:rPr lang="en-US" dirty="0"/>
              <a:t>is a quick way we can know if the noise we are around is too loud? A rule of thumb to remember is if you must shout to be heard by someone standing an arm’s length away from you – the noise is too loud and you need protection.</a:t>
            </a:r>
          </a:p>
          <a:p>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6</a:t>
            </a:fld>
            <a:endParaRPr lang="en-US"/>
          </a:p>
        </p:txBody>
      </p:sp>
    </p:spTree>
    <p:extLst>
      <p:ext uri="{BB962C8B-B14F-4D97-AF65-F5344CB8AC3E}">
        <p14:creationId xmlns:p14="http://schemas.microsoft.com/office/powerpoint/2010/main" val="103633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 only the title of the slide.</a:t>
            </a:r>
            <a:r>
              <a:rPr lang="en-US" dirty="0"/>
              <a:t> </a:t>
            </a:r>
          </a:p>
          <a:p>
            <a:endParaRPr lang="en-US" dirty="0"/>
          </a:p>
          <a:p>
            <a:r>
              <a:rPr lang="en-US" b="1" dirty="0"/>
              <a:t>ASK THE CLASS: </a:t>
            </a:r>
            <a:endParaRPr lang="en-US" dirty="0"/>
          </a:p>
          <a:p>
            <a:r>
              <a:rPr lang="en-US" dirty="0"/>
              <a:t>On a scale of 50 to 150 decibels, how loud do you think a spray painter might be?</a:t>
            </a:r>
          </a:p>
          <a:p>
            <a:endParaRPr lang="en-US" dirty="0"/>
          </a:p>
          <a:p>
            <a:r>
              <a:rPr lang="en-US" b="1" dirty="0"/>
              <a:t>Give the class a few minutes to respond</a:t>
            </a:r>
          </a:p>
          <a:p>
            <a:endParaRPr lang="en-US" dirty="0"/>
          </a:p>
          <a:p>
            <a:r>
              <a:rPr lang="en-US" b="1" dirty="0"/>
              <a:t>Click again to show the full slide. </a:t>
            </a:r>
            <a:r>
              <a:rPr lang="en-US" dirty="0"/>
              <a:t> </a:t>
            </a:r>
          </a:p>
          <a:p>
            <a:endParaRPr lang="en-US" b="1" dirty="0"/>
          </a:p>
          <a:p>
            <a:r>
              <a:rPr lang="en-US" b="1" dirty="0"/>
              <a:t>TELL THE CLASS:</a:t>
            </a:r>
            <a:endParaRPr lang="en-US" dirty="0"/>
          </a:p>
          <a:p>
            <a:r>
              <a:rPr lang="en-US" dirty="0"/>
              <a:t>As you can see, the spray painter is 15 decibels over OSHA PEL and 20 over NIOSH’s REL. </a:t>
            </a:r>
          </a:p>
          <a:p>
            <a:endParaRPr lang="en-US" dirty="0"/>
          </a:p>
          <a:p>
            <a:r>
              <a:rPr lang="en-US" b="1" dirty="0"/>
              <a:t>Then remind them (you only have to remind them once during this activity)</a:t>
            </a:r>
            <a:endParaRPr lang="en-US" dirty="0"/>
          </a:p>
          <a:p>
            <a:r>
              <a:rPr lang="en-US" dirty="0"/>
              <a:t>While it is helpful to know the average noise of equipment we use –</a:t>
            </a:r>
            <a:r>
              <a:rPr lang="en-US" baseline="0" dirty="0"/>
              <a:t> what </a:t>
            </a:r>
            <a:r>
              <a:rPr lang="en-US" dirty="0"/>
              <a:t>is a quick way we can know if the noise we are around is too loud? A rule of thumb to remember is if you must shout to be heard by someone standing an arm’s length away from you – the noise is too loud and you need protection.</a:t>
            </a:r>
          </a:p>
          <a:p>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7</a:t>
            </a:fld>
            <a:endParaRPr lang="en-US"/>
          </a:p>
        </p:txBody>
      </p:sp>
    </p:spTree>
    <p:extLst>
      <p:ext uri="{BB962C8B-B14F-4D97-AF65-F5344CB8AC3E}">
        <p14:creationId xmlns:p14="http://schemas.microsoft.com/office/powerpoint/2010/main" val="3601102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366" y="4501942"/>
            <a:ext cx="5618480" cy="4189095"/>
          </a:xfrm>
        </p:spPr>
        <p:txBody>
          <a:bodyPr/>
          <a:lstStyle/>
          <a:p>
            <a:r>
              <a:rPr lang="en-US" b="1" dirty="0"/>
              <a:t>Show only the title of the slide.</a:t>
            </a:r>
            <a:r>
              <a:rPr lang="en-US" dirty="0"/>
              <a:t> </a:t>
            </a:r>
          </a:p>
          <a:p>
            <a:endParaRPr lang="en-US" dirty="0"/>
          </a:p>
          <a:p>
            <a:r>
              <a:rPr lang="en-US" b="1" dirty="0"/>
              <a:t>ASK THE CLASS: </a:t>
            </a:r>
            <a:endParaRPr lang="en-US" dirty="0"/>
          </a:p>
          <a:p>
            <a:r>
              <a:rPr lang="en-US" dirty="0"/>
              <a:t>On a scale of 50 to 150 decibels, how loud do you think a jackhammer might be?</a:t>
            </a:r>
          </a:p>
          <a:p>
            <a:endParaRPr lang="en-US" dirty="0"/>
          </a:p>
          <a:p>
            <a:r>
              <a:rPr lang="en-US" b="1" dirty="0"/>
              <a:t>Give the class a few minutes to respond</a:t>
            </a:r>
          </a:p>
          <a:p>
            <a:endParaRPr lang="en-US" dirty="0"/>
          </a:p>
          <a:p>
            <a:r>
              <a:rPr lang="en-US" b="1" dirty="0"/>
              <a:t>Click again to show the full slide. </a:t>
            </a:r>
            <a:r>
              <a:rPr lang="en-US" dirty="0"/>
              <a:t> </a:t>
            </a:r>
          </a:p>
          <a:p>
            <a:endParaRPr lang="en-US" b="1" dirty="0"/>
          </a:p>
          <a:p>
            <a:r>
              <a:rPr lang="en-US" b="1" dirty="0"/>
              <a:t>TELL THE CLASS:</a:t>
            </a:r>
            <a:endParaRPr lang="en-US" dirty="0"/>
          </a:p>
          <a:p>
            <a:r>
              <a:rPr lang="en-US" dirty="0"/>
              <a:t>As you can see, the jackhammer is 20 decibels over OSHA PEL and 25 over NIOSH’s REL. </a:t>
            </a:r>
          </a:p>
          <a:p>
            <a:endParaRPr lang="en-US" dirty="0"/>
          </a:p>
          <a:p>
            <a:r>
              <a:rPr lang="en-US" b="1" dirty="0"/>
              <a:t>Then remind them (you only have to remind them once during this activity)</a:t>
            </a:r>
            <a:endParaRPr lang="en-US" dirty="0"/>
          </a:p>
          <a:p>
            <a:r>
              <a:rPr lang="en-US" dirty="0"/>
              <a:t>While it is helpful to know the average noise of equipment we use –</a:t>
            </a:r>
            <a:r>
              <a:rPr lang="en-US" baseline="0" dirty="0"/>
              <a:t> what </a:t>
            </a:r>
            <a:r>
              <a:rPr lang="en-US" dirty="0"/>
              <a:t>is a quick way we can know if the noise we are around is too loud? A rule of thumb to remember is if you must shout to be heard by someone standing an arm’s length away from you – the noise is too loud and you need protection.</a:t>
            </a:r>
          </a:p>
          <a:p>
            <a:endParaRPr lang="en-US" dirty="0"/>
          </a:p>
          <a:p>
            <a:endParaRPr lang="en-US" dirty="0"/>
          </a:p>
        </p:txBody>
      </p:sp>
      <p:sp>
        <p:nvSpPr>
          <p:cNvPr id="4" name="Slide Number Placeholder 3"/>
          <p:cNvSpPr>
            <a:spLocks noGrp="1"/>
          </p:cNvSpPr>
          <p:nvPr>
            <p:ph type="sldNum" sz="quarter" idx="10"/>
          </p:nvPr>
        </p:nvSpPr>
        <p:spPr/>
        <p:txBody>
          <a:bodyPr/>
          <a:lstStyle/>
          <a:p>
            <a:fld id="{5A24F631-BE3E-462A-8346-6C50771EFA88}" type="slidenum">
              <a:rPr lang="en-US" smtClean="0"/>
              <a:t>8</a:t>
            </a:fld>
            <a:endParaRPr lang="en-US"/>
          </a:p>
        </p:txBody>
      </p:sp>
    </p:spTree>
    <p:extLst>
      <p:ext uri="{BB962C8B-B14F-4D97-AF65-F5344CB8AC3E}">
        <p14:creationId xmlns:p14="http://schemas.microsoft.com/office/powerpoint/2010/main" val="161429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9014" y="4421823"/>
            <a:ext cx="6565072" cy="4582061"/>
          </a:xfrm>
        </p:spPr>
        <p:txBody>
          <a:bodyPr/>
          <a:lstStyle/>
          <a:p>
            <a:r>
              <a:rPr lang="en-US" b="1" kern="1200" dirty="0">
                <a:solidFill>
                  <a:schemeClr val="tx1"/>
                </a:solidFill>
                <a:effectLst/>
                <a:latin typeface="+mn-lt"/>
                <a:ea typeface="+mn-ea"/>
                <a:cs typeface="+mn-cs"/>
              </a:rPr>
              <a:t>This slide shows examples of hearing protection with a Noise Reduction Rate of 20 or higher.</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Now that you know how loud some construction equipment is, how do you select the right hearing protection for the noise you are being exposed to?</a:t>
            </a:r>
          </a:p>
          <a:p>
            <a:endParaRPr lang="en-US" kern="1200" dirty="0">
              <a:solidFill>
                <a:schemeClr val="tx1"/>
              </a:solidFill>
              <a:effectLst/>
              <a:latin typeface="+mn-lt"/>
              <a:ea typeface="+mn-ea"/>
              <a:cs typeface="+mn-cs"/>
            </a:endParaRPr>
          </a:p>
          <a:p>
            <a:r>
              <a:rPr lang="en-US" b="1" kern="1200" dirty="0">
                <a:solidFill>
                  <a:schemeClr val="tx1"/>
                </a:solidFill>
                <a:effectLst/>
                <a:latin typeface="+mn-lt"/>
                <a:ea typeface="+mn-ea"/>
                <a:cs typeface="+mn-cs"/>
              </a:rPr>
              <a:t>TELL THE CLASS: </a:t>
            </a:r>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Here are some examples of hearing protection. It’s important to keep in mind that there are different levels of hearing protection within one type. For example – some ear plugs protect around 15 decibels, while others protect against 33 decibels. </a:t>
            </a:r>
          </a:p>
          <a:p>
            <a:endParaRPr lang="en-US" kern="1200" dirty="0">
              <a:solidFill>
                <a:schemeClr val="tx1"/>
              </a:solidFill>
              <a:effectLst/>
              <a:latin typeface="+mn-lt"/>
              <a:ea typeface="+mn-ea"/>
              <a:cs typeface="+mn-cs"/>
            </a:endParaRPr>
          </a:p>
          <a:p>
            <a:r>
              <a:rPr lang="en-US" dirty="0"/>
              <a:t>It is also important to pay attention to the </a:t>
            </a:r>
            <a:r>
              <a:rPr lang="en-US" b="1" dirty="0"/>
              <a:t>N</a:t>
            </a:r>
            <a:r>
              <a:rPr lang="en-US" dirty="0"/>
              <a:t>ose </a:t>
            </a:r>
            <a:r>
              <a:rPr lang="en-US" b="1" dirty="0"/>
              <a:t>R</a:t>
            </a:r>
            <a:r>
              <a:rPr lang="en-US" dirty="0"/>
              <a:t>eduction </a:t>
            </a:r>
            <a:r>
              <a:rPr lang="en-US" b="1" dirty="0"/>
              <a:t>R</a:t>
            </a:r>
            <a:r>
              <a:rPr lang="en-US" dirty="0"/>
              <a:t>ating, also referred to as the NRR, of the hearing protection and how much noise needs to be reduced in order to protect you hearing. Hearing protection devices are tested in a laboratory to determine how much noise they block from reaching your ears. The EPA requires manufacturers to list the NRR on the hearing protection device’s package.</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The higher the NNR, the greater the protection, however, since lab conditions are not the same as workplace conditions, the actual noise reduction is at least 7 </a:t>
            </a:r>
            <a:r>
              <a:rPr lang="en-US" kern="1200" dirty="0" err="1">
                <a:solidFill>
                  <a:schemeClr val="tx1"/>
                </a:solidFill>
                <a:effectLst/>
                <a:latin typeface="+mn-lt"/>
                <a:ea typeface="+mn-ea"/>
                <a:cs typeface="+mn-cs"/>
              </a:rPr>
              <a:t>dBA</a:t>
            </a:r>
            <a:r>
              <a:rPr lang="en-US" kern="1200" dirty="0">
                <a:solidFill>
                  <a:schemeClr val="tx1"/>
                </a:solidFill>
                <a:effectLst/>
                <a:latin typeface="+mn-lt"/>
                <a:ea typeface="+mn-ea"/>
                <a:cs typeface="+mn-cs"/>
              </a:rPr>
              <a:t> less than the printed NRR. So if, for example, you select hearing protection with a NRR of 29, you should plan for noise reduction of 22. </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Here’s one way to figure out how much your hearing protection is reducing your exposure.  If your hearing protection’s NNR is 33, for example.  You would subtract 7 from 33 and divide the results by 2 – so 33 minus 7 equals 26.  26 divided by 2 equals 13.  Subtracting that number from your noise exposure of 95 </a:t>
            </a:r>
            <a:r>
              <a:rPr lang="en-US" kern="1200" dirty="0" err="1">
                <a:solidFill>
                  <a:schemeClr val="tx1"/>
                </a:solidFill>
                <a:effectLst/>
                <a:latin typeface="+mn-lt"/>
                <a:ea typeface="+mn-ea"/>
                <a:cs typeface="+mn-cs"/>
              </a:rPr>
              <a:t>dBA</a:t>
            </a:r>
            <a:r>
              <a:rPr lang="en-US" kern="1200" dirty="0">
                <a:solidFill>
                  <a:schemeClr val="tx1"/>
                </a:solidFill>
                <a:effectLst/>
                <a:latin typeface="+mn-lt"/>
                <a:ea typeface="+mn-ea"/>
                <a:cs typeface="+mn-cs"/>
              </a:rPr>
              <a:t> will let you know that your exposure with this hearing protection is 82 – below the NIOSH REL and the OSHA PEL.  </a:t>
            </a:r>
          </a:p>
        </p:txBody>
      </p:sp>
      <p:sp>
        <p:nvSpPr>
          <p:cNvPr id="4" name="Slide Number Placeholder 3"/>
          <p:cNvSpPr>
            <a:spLocks noGrp="1"/>
          </p:cNvSpPr>
          <p:nvPr>
            <p:ph type="sldNum" sz="quarter" idx="10"/>
          </p:nvPr>
        </p:nvSpPr>
        <p:spPr/>
        <p:txBody>
          <a:bodyPr/>
          <a:lstStyle/>
          <a:p>
            <a:fld id="{5A24F631-BE3E-462A-8346-6C50771EFA88}" type="slidenum">
              <a:rPr lang="en-US" smtClean="0"/>
              <a:t>9</a:t>
            </a:fld>
            <a:endParaRPr lang="en-US"/>
          </a:p>
        </p:txBody>
      </p:sp>
    </p:spTree>
    <p:extLst>
      <p:ext uri="{BB962C8B-B14F-4D97-AF65-F5344CB8AC3E}">
        <p14:creationId xmlns:p14="http://schemas.microsoft.com/office/powerpoint/2010/main" val="262626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0CE043-FC76-4830-AF74-7372CD9AB8EE}"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2683-2490-4590-815B-38245F4B6B1E}" type="slidenum">
              <a:rPr lang="en-US" smtClean="0"/>
              <a:pPr/>
              <a:t>‹#›</a:t>
            </a:fld>
            <a:endParaRPr lang="en-US"/>
          </a:p>
        </p:txBody>
      </p:sp>
    </p:spTree>
    <p:extLst>
      <p:ext uri="{BB962C8B-B14F-4D97-AF65-F5344CB8AC3E}">
        <p14:creationId xmlns:p14="http://schemas.microsoft.com/office/powerpoint/2010/main" val="72577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CE043-FC76-4830-AF74-7372CD9AB8EE}"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2683-2490-4590-815B-38245F4B6B1E}" type="slidenum">
              <a:rPr lang="en-US" smtClean="0"/>
              <a:pPr/>
              <a:t>‹#›</a:t>
            </a:fld>
            <a:endParaRPr lang="en-US"/>
          </a:p>
        </p:txBody>
      </p:sp>
    </p:spTree>
    <p:extLst>
      <p:ext uri="{BB962C8B-B14F-4D97-AF65-F5344CB8AC3E}">
        <p14:creationId xmlns:p14="http://schemas.microsoft.com/office/powerpoint/2010/main" val="375163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CE043-FC76-4830-AF74-7372CD9AB8EE}"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2683-2490-4590-815B-38245F4B6B1E}" type="slidenum">
              <a:rPr lang="en-US" smtClean="0"/>
              <a:pPr/>
              <a:t>‹#›</a:t>
            </a:fld>
            <a:endParaRPr lang="en-US"/>
          </a:p>
        </p:txBody>
      </p:sp>
    </p:spTree>
    <p:extLst>
      <p:ext uri="{BB962C8B-B14F-4D97-AF65-F5344CB8AC3E}">
        <p14:creationId xmlns:p14="http://schemas.microsoft.com/office/powerpoint/2010/main" val="273434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CE043-FC76-4830-AF74-7372CD9AB8EE}"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2683-2490-4590-815B-38245F4B6B1E}" type="slidenum">
              <a:rPr lang="en-US" smtClean="0"/>
              <a:pPr/>
              <a:t>‹#›</a:t>
            </a:fld>
            <a:endParaRPr lang="en-US"/>
          </a:p>
        </p:txBody>
      </p:sp>
    </p:spTree>
    <p:extLst>
      <p:ext uri="{BB962C8B-B14F-4D97-AF65-F5344CB8AC3E}">
        <p14:creationId xmlns:p14="http://schemas.microsoft.com/office/powerpoint/2010/main" val="59895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CE043-FC76-4830-AF74-7372CD9AB8EE}"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2683-2490-4590-815B-38245F4B6B1E}" type="slidenum">
              <a:rPr lang="en-US" smtClean="0"/>
              <a:pPr/>
              <a:t>‹#›</a:t>
            </a:fld>
            <a:endParaRPr lang="en-US"/>
          </a:p>
        </p:txBody>
      </p:sp>
    </p:spTree>
    <p:extLst>
      <p:ext uri="{BB962C8B-B14F-4D97-AF65-F5344CB8AC3E}">
        <p14:creationId xmlns:p14="http://schemas.microsoft.com/office/powerpoint/2010/main" val="319061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0CE043-FC76-4830-AF74-7372CD9AB8EE}"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2683-2490-4590-815B-38245F4B6B1E}" type="slidenum">
              <a:rPr lang="en-US" smtClean="0"/>
              <a:pPr/>
              <a:t>‹#›</a:t>
            </a:fld>
            <a:endParaRPr lang="en-US"/>
          </a:p>
        </p:txBody>
      </p:sp>
    </p:spTree>
    <p:extLst>
      <p:ext uri="{BB962C8B-B14F-4D97-AF65-F5344CB8AC3E}">
        <p14:creationId xmlns:p14="http://schemas.microsoft.com/office/powerpoint/2010/main" val="80950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0CE043-FC76-4830-AF74-7372CD9AB8EE}"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C2683-2490-4590-815B-38245F4B6B1E}" type="slidenum">
              <a:rPr lang="en-US" smtClean="0"/>
              <a:pPr/>
              <a:t>‹#›</a:t>
            </a:fld>
            <a:endParaRPr lang="en-US"/>
          </a:p>
        </p:txBody>
      </p:sp>
    </p:spTree>
    <p:extLst>
      <p:ext uri="{BB962C8B-B14F-4D97-AF65-F5344CB8AC3E}">
        <p14:creationId xmlns:p14="http://schemas.microsoft.com/office/powerpoint/2010/main" val="329870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0CE043-FC76-4830-AF74-7372CD9AB8EE}"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C2683-2490-4590-815B-38245F4B6B1E}" type="slidenum">
              <a:rPr lang="en-US" smtClean="0"/>
              <a:pPr/>
              <a:t>‹#›</a:t>
            </a:fld>
            <a:endParaRPr lang="en-US"/>
          </a:p>
        </p:txBody>
      </p:sp>
    </p:spTree>
    <p:extLst>
      <p:ext uri="{BB962C8B-B14F-4D97-AF65-F5344CB8AC3E}">
        <p14:creationId xmlns:p14="http://schemas.microsoft.com/office/powerpoint/2010/main" val="222845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CE043-FC76-4830-AF74-7372CD9AB8EE}"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C2683-2490-4590-815B-38245F4B6B1E}" type="slidenum">
              <a:rPr lang="en-US" smtClean="0"/>
              <a:pPr/>
              <a:t>‹#›</a:t>
            </a:fld>
            <a:endParaRPr lang="en-US"/>
          </a:p>
        </p:txBody>
      </p:sp>
    </p:spTree>
    <p:extLst>
      <p:ext uri="{BB962C8B-B14F-4D97-AF65-F5344CB8AC3E}">
        <p14:creationId xmlns:p14="http://schemas.microsoft.com/office/powerpoint/2010/main" val="147973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CE043-FC76-4830-AF74-7372CD9AB8EE}"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2683-2490-4590-815B-38245F4B6B1E}" type="slidenum">
              <a:rPr lang="en-US" smtClean="0"/>
              <a:pPr/>
              <a:t>‹#›</a:t>
            </a:fld>
            <a:endParaRPr lang="en-US"/>
          </a:p>
        </p:txBody>
      </p:sp>
    </p:spTree>
    <p:extLst>
      <p:ext uri="{BB962C8B-B14F-4D97-AF65-F5344CB8AC3E}">
        <p14:creationId xmlns:p14="http://schemas.microsoft.com/office/powerpoint/2010/main" val="177798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CE043-FC76-4830-AF74-7372CD9AB8EE}"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2683-2490-4590-815B-38245F4B6B1E}" type="slidenum">
              <a:rPr lang="en-US" smtClean="0"/>
              <a:pPr/>
              <a:t>‹#›</a:t>
            </a:fld>
            <a:endParaRPr lang="en-US"/>
          </a:p>
        </p:txBody>
      </p:sp>
    </p:spTree>
    <p:extLst>
      <p:ext uri="{BB962C8B-B14F-4D97-AF65-F5344CB8AC3E}">
        <p14:creationId xmlns:p14="http://schemas.microsoft.com/office/powerpoint/2010/main" val="349361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CE043-FC76-4830-AF74-7372CD9AB8EE}"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C2683-2490-4590-815B-38245F4B6B1E}" type="slidenum">
              <a:rPr lang="en-US" smtClean="0"/>
              <a:pPr/>
              <a:t>‹#›</a:t>
            </a:fld>
            <a:endParaRPr lang="en-US"/>
          </a:p>
        </p:txBody>
      </p:sp>
    </p:spTree>
    <p:extLst>
      <p:ext uri="{BB962C8B-B14F-4D97-AF65-F5344CB8AC3E}">
        <p14:creationId xmlns:p14="http://schemas.microsoft.com/office/powerpoint/2010/main" val="9131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multimedia.3m.com/mws/media/924139O/3m-hearing-solutions-catalog-2015.pdf" TargetMode="External"/><Relationship Id="rId5" Type="http://schemas.openxmlformats.org/officeDocument/2006/relationships/image" Target="../media/image1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multimedia.3m.com/mws/media/924139O/3m-hearing-solutions-catalog-2015.pdf"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Loud is TOO Loud?</a:t>
            </a:r>
          </a:p>
        </p:txBody>
      </p:sp>
      <p:sp>
        <p:nvSpPr>
          <p:cNvPr id="4" name="Rectangle 3"/>
          <p:cNvSpPr/>
          <p:nvPr/>
        </p:nvSpPr>
        <p:spPr>
          <a:xfrm>
            <a:off x="239713" y="152400"/>
            <a:ext cx="8669337" cy="707886"/>
          </a:xfrm>
          <a:prstGeom prst="rect">
            <a:avLst/>
          </a:prstGeom>
          <a:solidFill>
            <a:srgbClr val="C00000"/>
          </a:solidFill>
        </p:spPr>
        <p:txBody>
          <a:bodyPr wrap="square">
            <a:spAutoFit/>
          </a:bodyPr>
          <a:lstStyle/>
          <a:p>
            <a:pPr algn="ctr" defTabSz="457200" fontAlgn="auto">
              <a:spcBef>
                <a:spcPts val="0"/>
              </a:spcBef>
              <a:spcAft>
                <a:spcPts val="0"/>
              </a:spcAft>
              <a:defRPr/>
            </a:pPr>
            <a:r>
              <a:rPr lang="en-US" sz="40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Construction Noise</a:t>
            </a:r>
            <a:r>
              <a:rPr lang="en-US" sz="4000" b="1"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 </a:t>
            </a:r>
            <a:r>
              <a:rPr lang="en-US" sz="40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&amp; Hearing Loss Prevention</a:t>
            </a:r>
            <a:endParaRPr lang="en-US" sz="4000" b="1" cap="small" baseline="-3000" dirty="0">
              <a:solidFill>
                <a:prstClr val="white"/>
              </a:solidFill>
              <a:latin typeface="Arial Narrow"/>
              <a:ea typeface="Arial Narrow" pitchFamily="-110" charset="0"/>
              <a:cs typeface="Arial Narrow"/>
            </a:endParaRPr>
          </a:p>
        </p:txBody>
      </p:sp>
      <p:sp>
        <p:nvSpPr>
          <p:cNvPr id="5" name="TextBox 4"/>
          <p:cNvSpPr txBox="1"/>
          <p:nvPr/>
        </p:nvSpPr>
        <p:spPr>
          <a:xfrm>
            <a:off x="-21335" y="6507518"/>
            <a:ext cx="1392936" cy="369332"/>
          </a:xfrm>
          <a:prstGeom prst="rect">
            <a:avLst/>
          </a:prstGeom>
          <a:solidFill>
            <a:schemeClr val="bg1"/>
          </a:solidFill>
          <a:ln w="31750">
            <a:solidFill>
              <a:schemeClr val="tx1"/>
            </a:solidFill>
          </a:ln>
          <a:effectLst>
            <a:outerShdw blurRad="50800" dist="38100" dir="18900000" algn="bl" rotWithShape="0">
              <a:prstClr val="black">
                <a:alpha val="40000"/>
              </a:prstClr>
            </a:outerShdw>
          </a:effectLst>
        </p:spPr>
        <p:txBody>
          <a:bodyPr wrap="square" rtlCol="0">
            <a:spAutoFit/>
          </a:bodyPr>
          <a:lstStyle/>
          <a:p>
            <a:r>
              <a:rPr lang="en-US" dirty="0"/>
              <a:t>Exercise A-5</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6383074"/>
            <a:ext cx="4177144" cy="45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24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152" y="2409108"/>
            <a:ext cx="1582729" cy="251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67" y="2246531"/>
            <a:ext cx="18478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1554162"/>
          </a:xfrm>
        </p:spPr>
        <p:txBody>
          <a:bodyPr>
            <a:normAutofit/>
          </a:bodyPr>
          <a:lstStyle/>
          <a:p>
            <a:pPr>
              <a:spcAft>
                <a:spcPts val="1200"/>
              </a:spcAft>
            </a:pPr>
            <a:r>
              <a:rPr lang="en-US" sz="4900" dirty="0"/>
              <a:t>Doubling Up</a:t>
            </a:r>
            <a:br>
              <a:rPr lang="en-US" dirty="0"/>
            </a:br>
            <a:r>
              <a:rPr lang="en-US" sz="3000" dirty="0"/>
              <a:t>“Dual Protection”</a:t>
            </a:r>
          </a:p>
        </p:txBody>
      </p:sp>
      <p:sp>
        <p:nvSpPr>
          <p:cNvPr id="7" name="TextBox 6"/>
          <p:cNvSpPr txBox="1"/>
          <p:nvPr/>
        </p:nvSpPr>
        <p:spPr>
          <a:xfrm>
            <a:off x="6701724" y="1588576"/>
            <a:ext cx="1907583" cy="646331"/>
          </a:xfrm>
          <a:prstGeom prst="rect">
            <a:avLst/>
          </a:prstGeom>
          <a:noFill/>
        </p:spPr>
        <p:txBody>
          <a:bodyPr wrap="square" rtlCol="0">
            <a:spAutoFit/>
          </a:bodyPr>
          <a:lstStyle/>
          <a:p>
            <a:r>
              <a:rPr lang="en-US" dirty="0"/>
              <a:t>Muffs + Earplugs</a:t>
            </a:r>
          </a:p>
          <a:p>
            <a:r>
              <a:rPr lang="en-US" dirty="0"/>
              <a:t>Estimated NRR: </a:t>
            </a:r>
            <a:r>
              <a:rPr lang="en-US" b="1" dirty="0">
                <a:solidFill>
                  <a:srgbClr val="C00000"/>
                </a:solidFill>
              </a:rPr>
              <a:t>38</a:t>
            </a:r>
          </a:p>
        </p:txBody>
      </p:sp>
      <p:sp>
        <p:nvSpPr>
          <p:cNvPr id="8" name="TextBox 7"/>
          <p:cNvSpPr txBox="1"/>
          <p:nvPr/>
        </p:nvSpPr>
        <p:spPr>
          <a:xfrm>
            <a:off x="762000" y="1646850"/>
            <a:ext cx="942246" cy="646331"/>
          </a:xfrm>
          <a:prstGeom prst="rect">
            <a:avLst/>
          </a:prstGeom>
          <a:noFill/>
        </p:spPr>
        <p:txBody>
          <a:bodyPr wrap="none" rtlCol="0">
            <a:spAutoFit/>
          </a:bodyPr>
          <a:lstStyle/>
          <a:p>
            <a:r>
              <a:rPr lang="en-US" dirty="0"/>
              <a:t>Ear plug</a:t>
            </a:r>
          </a:p>
          <a:p>
            <a:r>
              <a:rPr lang="en-US" dirty="0"/>
              <a:t>NRR: </a:t>
            </a:r>
            <a:r>
              <a:rPr lang="en-US" b="1" dirty="0">
                <a:solidFill>
                  <a:srgbClr val="C00000"/>
                </a:solidFill>
              </a:rPr>
              <a:t>33</a:t>
            </a:r>
          </a:p>
        </p:txBody>
      </p:sp>
      <p:sp>
        <p:nvSpPr>
          <p:cNvPr id="9" name="TextBox 8"/>
          <p:cNvSpPr txBox="1"/>
          <p:nvPr/>
        </p:nvSpPr>
        <p:spPr>
          <a:xfrm>
            <a:off x="3793359" y="1630628"/>
            <a:ext cx="981679" cy="646331"/>
          </a:xfrm>
          <a:prstGeom prst="rect">
            <a:avLst/>
          </a:prstGeom>
          <a:noFill/>
        </p:spPr>
        <p:txBody>
          <a:bodyPr wrap="none" rtlCol="0">
            <a:spAutoFit/>
          </a:bodyPr>
          <a:lstStyle/>
          <a:p>
            <a:pPr algn="ctr"/>
            <a:r>
              <a:rPr lang="en-US" dirty="0"/>
              <a:t>Ear muff</a:t>
            </a:r>
          </a:p>
          <a:p>
            <a:pPr algn="ctr"/>
            <a:r>
              <a:rPr lang="en-US" dirty="0"/>
              <a:t>NRR: </a:t>
            </a:r>
            <a:r>
              <a:rPr lang="en-US" b="1" dirty="0">
                <a:solidFill>
                  <a:srgbClr val="C00000"/>
                </a:solidFill>
              </a:rPr>
              <a:t>26</a:t>
            </a:r>
          </a:p>
        </p:txBody>
      </p:sp>
      <p:sp>
        <p:nvSpPr>
          <p:cNvPr id="10" name="Plus 9"/>
          <p:cNvSpPr/>
          <p:nvPr/>
        </p:nvSpPr>
        <p:spPr>
          <a:xfrm>
            <a:off x="2575302" y="2994242"/>
            <a:ext cx="6096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qual 10"/>
          <p:cNvSpPr/>
          <p:nvPr/>
        </p:nvSpPr>
        <p:spPr>
          <a:xfrm>
            <a:off x="5846399" y="2994242"/>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349098" y="5387154"/>
            <a:ext cx="6377900" cy="523220"/>
          </a:xfrm>
          <a:prstGeom prst="rect">
            <a:avLst/>
          </a:prstGeom>
          <a:noFill/>
        </p:spPr>
        <p:txBody>
          <a:bodyPr wrap="none" rtlCol="0">
            <a:spAutoFit/>
          </a:bodyPr>
          <a:lstStyle/>
          <a:p>
            <a:r>
              <a:rPr lang="en-US" sz="2800" i="1" dirty="0"/>
              <a:t>Reduces an exposure of 105 </a:t>
            </a:r>
            <a:r>
              <a:rPr lang="en-US" sz="2800" i="1" dirty="0" err="1"/>
              <a:t>dBA</a:t>
            </a:r>
            <a:r>
              <a:rPr lang="en-US" sz="2800" i="1" dirty="0"/>
              <a:t> to 90 </a:t>
            </a:r>
            <a:r>
              <a:rPr lang="en-US" sz="2800" i="1" dirty="0" err="1"/>
              <a:t>dBA</a:t>
            </a:r>
            <a:endParaRPr lang="en-US" sz="2800" i="1" dirty="0"/>
          </a:p>
        </p:txBody>
      </p:sp>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399" y="2409108"/>
            <a:ext cx="1733298" cy="170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84496" y="6400800"/>
            <a:ext cx="8907104" cy="461665"/>
          </a:xfrm>
          <a:prstGeom prst="rect">
            <a:avLst/>
          </a:prstGeom>
          <a:noFill/>
        </p:spPr>
        <p:txBody>
          <a:bodyPr wrap="square" rtlCol="0">
            <a:spAutoFit/>
          </a:bodyPr>
          <a:lstStyle/>
          <a:p>
            <a:r>
              <a:rPr lang="en-US" sz="1200" dirty="0"/>
              <a:t>Source: Hear Forever, A Howard </a:t>
            </a:r>
            <a:r>
              <a:rPr lang="en-US" sz="1200" dirty="0" err="1"/>
              <a:t>Leight</a:t>
            </a:r>
            <a:r>
              <a:rPr lang="en-US" sz="1200" dirty="0"/>
              <a:t> by Honeywell Initiative.</a:t>
            </a:r>
          </a:p>
          <a:p>
            <a:r>
              <a:rPr lang="en-US" sz="1200" dirty="0"/>
              <a:t>Photos from </a:t>
            </a:r>
            <a:r>
              <a:rPr lang="en-US" sz="1200" dirty="0">
                <a:hlinkClick r:id="rId6"/>
              </a:rPr>
              <a:t>3M Hearing Solutions Catalog 2015</a:t>
            </a:r>
            <a:endParaRPr lang="en-US" sz="1200" dirty="0"/>
          </a:p>
        </p:txBody>
      </p:sp>
      <p:sp>
        <p:nvSpPr>
          <p:cNvPr id="15" name="TextBox 14"/>
          <p:cNvSpPr txBox="1"/>
          <p:nvPr/>
        </p:nvSpPr>
        <p:spPr>
          <a:xfrm>
            <a:off x="38001" y="4766102"/>
            <a:ext cx="9144000" cy="415498"/>
          </a:xfrm>
          <a:prstGeom prst="rect">
            <a:avLst/>
          </a:prstGeom>
          <a:noFill/>
        </p:spPr>
        <p:txBody>
          <a:bodyPr wrap="square" rtlCol="0">
            <a:spAutoFit/>
          </a:bodyPr>
          <a:lstStyle/>
          <a:p>
            <a:pPr algn="ctr"/>
            <a:r>
              <a:rPr lang="en-US" sz="2100" b="1" dirty="0"/>
              <a:t>RULE OF THUMB: To calculate NRR add 5 to the highest rated protection worn</a:t>
            </a:r>
          </a:p>
        </p:txBody>
      </p:sp>
    </p:spTree>
    <p:extLst>
      <p:ext uri="{BB962C8B-B14F-4D97-AF65-F5344CB8AC3E}">
        <p14:creationId xmlns:p14="http://schemas.microsoft.com/office/powerpoint/2010/main" val="172188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Conversation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600200"/>
            <a:ext cx="6224588" cy="455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334000" y="3200400"/>
            <a:ext cx="762000" cy="8382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8600" y="6400800"/>
            <a:ext cx="439472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Source: NIOSH, Division of Applied Research and Technology</a:t>
            </a:r>
          </a:p>
        </p:txBody>
      </p:sp>
    </p:spTree>
    <p:extLst>
      <p:ext uri="{BB962C8B-B14F-4D97-AF65-F5344CB8AC3E}">
        <p14:creationId xmlns:p14="http://schemas.microsoft.com/office/powerpoint/2010/main" val="217851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Belt Sander</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29811" y="1574660"/>
            <a:ext cx="6642589" cy="474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867400" y="3048000"/>
            <a:ext cx="152400" cy="10668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6800" y="1563469"/>
            <a:ext cx="2438400" cy="646331"/>
          </a:xfrm>
          <a:prstGeom prst="rect">
            <a:avLst/>
          </a:prstGeom>
          <a:solidFill>
            <a:schemeClr val="bg1"/>
          </a:solidFill>
        </p:spPr>
        <p:txBody>
          <a:bodyPr wrap="square" rtlCol="0">
            <a:spAutoFit/>
          </a:bodyPr>
          <a:lstStyle/>
          <a:p>
            <a:endParaRPr lang="en-US" dirty="0"/>
          </a:p>
          <a:p>
            <a:endParaRPr lang="en-US" dirty="0"/>
          </a:p>
        </p:txBody>
      </p:sp>
      <p:sp>
        <p:nvSpPr>
          <p:cNvPr id="6" name="TextBox 5"/>
          <p:cNvSpPr txBox="1"/>
          <p:nvPr/>
        </p:nvSpPr>
        <p:spPr>
          <a:xfrm>
            <a:off x="228600" y="6400800"/>
            <a:ext cx="439472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Source: NIOSH, Division of Applied Research and Technology</a:t>
            </a:r>
          </a:p>
        </p:txBody>
      </p:sp>
    </p:spTree>
    <p:extLst>
      <p:ext uri="{BB962C8B-B14F-4D97-AF65-F5344CB8AC3E}">
        <p14:creationId xmlns:p14="http://schemas.microsoft.com/office/powerpoint/2010/main" val="289448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Drill</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195" y="1600200"/>
            <a:ext cx="630100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867400" y="2971800"/>
            <a:ext cx="152400" cy="1143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76800" y="1524000"/>
            <a:ext cx="2438400" cy="646331"/>
          </a:xfrm>
          <a:prstGeom prst="rect">
            <a:avLst/>
          </a:prstGeom>
          <a:solidFill>
            <a:schemeClr val="bg1"/>
          </a:solidFill>
        </p:spPr>
        <p:txBody>
          <a:bodyPr wrap="square" rtlCol="0">
            <a:spAutoFit/>
          </a:bodyPr>
          <a:lstStyle/>
          <a:p>
            <a:endParaRPr lang="en-US" dirty="0"/>
          </a:p>
          <a:p>
            <a:endParaRPr lang="en-US" dirty="0"/>
          </a:p>
        </p:txBody>
      </p:sp>
      <p:sp>
        <p:nvSpPr>
          <p:cNvPr id="6" name="TextBox 5"/>
          <p:cNvSpPr txBox="1"/>
          <p:nvPr/>
        </p:nvSpPr>
        <p:spPr>
          <a:xfrm>
            <a:off x="228600" y="6400800"/>
            <a:ext cx="439472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Source: NIOSH, Division of Applied Research and Technology</a:t>
            </a:r>
          </a:p>
        </p:txBody>
      </p:sp>
    </p:spTree>
    <p:extLst>
      <p:ext uri="{BB962C8B-B14F-4D97-AF65-F5344CB8AC3E}">
        <p14:creationId xmlns:p14="http://schemas.microsoft.com/office/powerpoint/2010/main" val="6762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Wrench</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314" y="1557337"/>
            <a:ext cx="6315076" cy="457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6204857" y="2971800"/>
            <a:ext cx="0" cy="1143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377266"/>
            <a:ext cx="609601" cy="27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1524000"/>
            <a:ext cx="2438400" cy="646331"/>
          </a:xfrm>
          <a:prstGeom prst="rect">
            <a:avLst/>
          </a:prstGeom>
          <a:solidFill>
            <a:schemeClr val="bg1"/>
          </a:solidFill>
        </p:spPr>
        <p:txBody>
          <a:bodyPr wrap="square" rtlCol="0">
            <a:spAutoFit/>
          </a:bodyPr>
          <a:lstStyle/>
          <a:p>
            <a:endParaRPr lang="en-US" dirty="0"/>
          </a:p>
          <a:p>
            <a:endParaRPr lang="en-US" dirty="0"/>
          </a:p>
        </p:txBody>
      </p:sp>
      <p:sp>
        <p:nvSpPr>
          <p:cNvPr id="8" name="TextBox 7"/>
          <p:cNvSpPr txBox="1"/>
          <p:nvPr/>
        </p:nvSpPr>
        <p:spPr>
          <a:xfrm>
            <a:off x="228600" y="6400800"/>
            <a:ext cx="439472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Source: NIOSH, Division of Applied Research and Technology</a:t>
            </a:r>
          </a:p>
        </p:txBody>
      </p:sp>
    </p:spTree>
    <p:extLst>
      <p:ext uri="{BB962C8B-B14F-4D97-AF65-F5344CB8AC3E}">
        <p14:creationId xmlns:p14="http://schemas.microsoft.com/office/powerpoint/2010/main" val="26354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Bulldozer</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53935"/>
            <a:ext cx="6324601" cy="460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H="1">
            <a:off x="6066064" y="2971800"/>
            <a:ext cx="91168" cy="105591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29200" y="1524000"/>
            <a:ext cx="2438400" cy="646331"/>
          </a:xfrm>
          <a:prstGeom prst="rect">
            <a:avLst/>
          </a:prstGeom>
          <a:solidFill>
            <a:schemeClr val="bg1"/>
          </a:solidFill>
        </p:spPr>
        <p:txBody>
          <a:bodyPr wrap="square" rtlCol="0">
            <a:spAutoFit/>
          </a:bodyPr>
          <a:lstStyle/>
          <a:p>
            <a:endParaRPr lang="en-US" dirty="0"/>
          </a:p>
          <a:p>
            <a:endParaRPr lang="en-US" dirty="0"/>
          </a:p>
        </p:txBody>
      </p:sp>
      <p:sp>
        <p:nvSpPr>
          <p:cNvPr id="6" name="TextBox 5"/>
          <p:cNvSpPr txBox="1"/>
          <p:nvPr/>
        </p:nvSpPr>
        <p:spPr>
          <a:xfrm>
            <a:off x="228600" y="6400800"/>
            <a:ext cx="439472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Source: NIOSH, Division of Applied Research and Technology</a:t>
            </a:r>
          </a:p>
        </p:txBody>
      </p:sp>
    </p:spTree>
    <p:extLst>
      <p:ext uri="{BB962C8B-B14F-4D97-AF65-F5344CB8AC3E}">
        <p14:creationId xmlns:p14="http://schemas.microsoft.com/office/powerpoint/2010/main" val="12771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Spray Painter</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62100"/>
            <a:ext cx="6362408"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H="1">
            <a:off x="6112330" y="2971800"/>
            <a:ext cx="46264" cy="10668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29200" y="1524000"/>
            <a:ext cx="2438400" cy="646331"/>
          </a:xfrm>
          <a:prstGeom prst="rect">
            <a:avLst/>
          </a:prstGeom>
          <a:solidFill>
            <a:schemeClr val="bg1"/>
          </a:solidFill>
        </p:spPr>
        <p:txBody>
          <a:bodyPr wrap="square" rtlCol="0">
            <a:spAutoFit/>
          </a:bodyPr>
          <a:lstStyle/>
          <a:p>
            <a:endParaRPr lang="en-US" dirty="0"/>
          </a:p>
          <a:p>
            <a:endParaRPr lang="en-US" dirty="0"/>
          </a:p>
        </p:txBody>
      </p:sp>
      <p:sp>
        <p:nvSpPr>
          <p:cNvPr id="6" name="TextBox 5"/>
          <p:cNvSpPr txBox="1"/>
          <p:nvPr/>
        </p:nvSpPr>
        <p:spPr>
          <a:xfrm>
            <a:off x="228600" y="6400800"/>
            <a:ext cx="439472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Source: NIOSH, Division of Applied Research and Technology</a:t>
            </a:r>
          </a:p>
        </p:txBody>
      </p:sp>
    </p:spTree>
    <p:extLst>
      <p:ext uri="{BB962C8B-B14F-4D97-AF65-F5344CB8AC3E}">
        <p14:creationId xmlns:p14="http://schemas.microsoft.com/office/powerpoint/2010/main" val="50128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Jack Hammer</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57338"/>
            <a:ext cx="6364517" cy="461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H="1">
            <a:off x="6112330" y="2971800"/>
            <a:ext cx="68035" cy="10668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29200" y="1524000"/>
            <a:ext cx="2438400" cy="646331"/>
          </a:xfrm>
          <a:prstGeom prst="rect">
            <a:avLst/>
          </a:prstGeom>
          <a:solidFill>
            <a:schemeClr val="bg1"/>
          </a:solidFill>
        </p:spPr>
        <p:txBody>
          <a:bodyPr wrap="square" rtlCol="0">
            <a:spAutoFit/>
          </a:bodyPr>
          <a:lstStyle/>
          <a:p>
            <a:endParaRPr lang="en-US" dirty="0"/>
          </a:p>
          <a:p>
            <a:endParaRPr lang="en-US" dirty="0"/>
          </a:p>
        </p:txBody>
      </p:sp>
      <p:sp>
        <p:nvSpPr>
          <p:cNvPr id="6" name="TextBox 5"/>
          <p:cNvSpPr txBox="1"/>
          <p:nvPr/>
        </p:nvSpPr>
        <p:spPr>
          <a:xfrm>
            <a:off x="228600" y="6400800"/>
            <a:ext cx="439472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Source: NIOSH, Division of Applied Research and Technology</a:t>
            </a:r>
          </a:p>
        </p:txBody>
      </p:sp>
    </p:spTree>
    <p:extLst>
      <p:ext uri="{BB962C8B-B14F-4D97-AF65-F5344CB8AC3E}">
        <p14:creationId xmlns:p14="http://schemas.microsoft.com/office/powerpoint/2010/main" val="399974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Examples of Hearing Protection: </a:t>
            </a:r>
            <a:br>
              <a:rPr lang="en-US" dirty="0"/>
            </a:br>
            <a:r>
              <a:rPr lang="en-US" dirty="0"/>
              <a:t>20 + dB</a:t>
            </a:r>
          </a:p>
        </p:txBody>
      </p:sp>
      <p:sp>
        <p:nvSpPr>
          <p:cNvPr id="4" name="TextBox 3"/>
          <p:cNvSpPr txBox="1"/>
          <p:nvPr/>
        </p:nvSpPr>
        <p:spPr>
          <a:xfrm>
            <a:off x="1916212" y="4047025"/>
            <a:ext cx="2108382" cy="646331"/>
          </a:xfrm>
          <a:prstGeom prst="rect">
            <a:avLst/>
          </a:prstGeom>
          <a:noFill/>
        </p:spPr>
        <p:txBody>
          <a:bodyPr wrap="square" rtlCol="0">
            <a:spAutoFit/>
          </a:bodyPr>
          <a:lstStyle/>
          <a:p>
            <a:pPr algn="ctr"/>
            <a:r>
              <a:rPr lang="en-US" dirty="0"/>
              <a:t>PELTOR </a:t>
            </a:r>
            <a:r>
              <a:rPr lang="en-US" dirty="0" err="1"/>
              <a:t>Optime</a:t>
            </a:r>
            <a:r>
              <a:rPr lang="en-US" dirty="0"/>
              <a:t> 105  </a:t>
            </a:r>
          </a:p>
          <a:p>
            <a:pPr algn="ctr"/>
            <a:r>
              <a:rPr lang="en-US" dirty="0"/>
              <a:t>NRR: 27</a:t>
            </a:r>
          </a:p>
        </p:txBody>
      </p:sp>
      <p:sp>
        <p:nvSpPr>
          <p:cNvPr id="5" name="TextBox 4"/>
          <p:cNvSpPr txBox="1"/>
          <p:nvPr/>
        </p:nvSpPr>
        <p:spPr>
          <a:xfrm>
            <a:off x="763067" y="1247782"/>
            <a:ext cx="1619353" cy="646331"/>
          </a:xfrm>
          <a:prstGeom prst="rect">
            <a:avLst/>
          </a:prstGeom>
          <a:noFill/>
        </p:spPr>
        <p:txBody>
          <a:bodyPr wrap="none" rtlCol="0">
            <a:spAutoFit/>
          </a:bodyPr>
          <a:lstStyle/>
          <a:p>
            <a:pPr algn="ctr"/>
            <a:r>
              <a:rPr lang="en-US" dirty="0" err="1"/>
              <a:t>Ultrafit</a:t>
            </a:r>
            <a:r>
              <a:rPr lang="en-US" dirty="0"/>
              <a:t> Silicone</a:t>
            </a:r>
          </a:p>
          <a:p>
            <a:pPr algn="ctr"/>
            <a:r>
              <a:rPr lang="en-US" dirty="0"/>
              <a:t>NRR: 24</a:t>
            </a:r>
          </a:p>
        </p:txBody>
      </p:sp>
      <p:sp>
        <p:nvSpPr>
          <p:cNvPr id="6" name="TextBox 5"/>
          <p:cNvSpPr txBox="1"/>
          <p:nvPr/>
        </p:nvSpPr>
        <p:spPr>
          <a:xfrm>
            <a:off x="4953000" y="1182469"/>
            <a:ext cx="2373150" cy="646331"/>
          </a:xfrm>
          <a:prstGeom prst="rect">
            <a:avLst/>
          </a:prstGeom>
          <a:noFill/>
        </p:spPr>
        <p:txBody>
          <a:bodyPr wrap="none" rtlCol="0">
            <a:spAutoFit/>
          </a:bodyPr>
          <a:lstStyle/>
          <a:p>
            <a:pPr algn="ctr"/>
            <a:r>
              <a:rPr lang="en-US" dirty="0"/>
              <a:t>E-A-R Express Plug Pod </a:t>
            </a:r>
          </a:p>
          <a:p>
            <a:pPr algn="ctr"/>
            <a:r>
              <a:rPr lang="en-US" dirty="0"/>
              <a:t>NRR: 25</a:t>
            </a:r>
          </a:p>
        </p:txBody>
      </p:sp>
      <p:sp>
        <p:nvSpPr>
          <p:cNvPr id="7" name="TextBox 6"/>
          <p:cNvSpPr txBox="1"/>
          <p:nvPr/>
        </p:nvSpPr>
        <p:spPr>
          <a:xfrm>
            <a:off x="7417327" y="1182469"/>
            <a:ext cx="1561389" cy="646331"/>
          </a:xfrm>
          <a:prstGeom prst="rect">
            <a:avLst/>
          </a:prstGeom>
          <a:noFill/>
        </p:spPr>
        <p:txBody>
          <a:bodyPr wrap="none" rtlCol="0">
            <a:spAutoFit/>
          </a:bodyPr>
          <a:lstStyle/>
          <a:p>
            <a:pPr algn="ctr"/>
            <a:r>
              <a:rPr lang="en-US" dirty="0"/>
              <a:t>E-A-R </a:t>
            </a:r>
            <a:r>
              <a:rPr lang="en-US" dirty="0" err="1"/>
              <a:t>Caboflex</a:t>
            </a:r>
            <a:endParaRPr lang="en-US" dirty="0"/>
          </a:p>
          <a:p>
            <a:pPr algn="ctr"/>
            <a:r>
              <a:rPr lang="en-US" dirty="0"/>
              <a:t>NRR: 17-20</a:t>
            </a:r>
          </a:p>
        </p:txBody>
      </p:sp>
      <p:sp>
        <p:nvSpPr>
          <p:cNvPr id="10" name="TextBox 9"/>
          <p:cNvSpPr txBox="1"/>
          <p:nvPr/>
        </p:nvSpPr>
        <p:spPr>
          <a:xfrm>
            <a:off x="93537" y="3417484"/>
            <a:ext cx="2552691" cy="646331"/>
          </a:xfrm>
          <a:prstGeom prst="rect">
            <a:avLst/>
          </a:prstGeom>
          <a:noFill/>
        </p:spPr>
        <p:txBody>
          <a:bodyPr wrap="square" rtlCol="0">
            <a:spAutoFit/>
          </a:bodyPr>
          <a:lstStyle/>
          <a:p>
            <a:pPr algn="ctr"/>
            <a:r>
              <a:rPr lang="en-US" dirty="0"/>
              <a:t>PELTOR WS 100 Headset</a:t>
            </a:r>
          </a:p>
          <a:p>
            <a:pPr algn="ctr"/>
            <a:r>
              <a:rPr lang="en-US" dirty="0"/>
              <a:t>NRR: 20</a:t>
            </a:r>
          </a:p>
        </p:txBody>
      </p:sp>
      <p:sp>
        <p:nvSpPr>
          <p:cNvPr id="16" name="TextBox 15"/>
          <p:cNvSpPr txBox="1"/>
          <p:nvPr/>
        </p:nvSpPr>
        <p:spPr>
          <a:xfrm>
            <a:off x="2872981" y="1247781"/>
            <a:ext cx="1906291" cy="646331"/>
          </a:xfrm>
          <a:prstGeom prst="rect">
            <a:avLst/>
          </a:prstGeom>
          <a:noFill/>
        </p:spPr>
        <p:txBody>
          <a:bodyPr wrap="none" rtlCol="0">
            <a:spAutoFit/>
          </a:bodyPr>
          <a:lstStyle/>
          <a:p>
            <a:pPr algn="ctr"/>
            <a:r>
              <a:rPr lang="en-US" dirty="0"/>
              <a:t>E-A-</a:t>
            </a:r>
            <a:r>
              <a:rPr lang="en-US" dirty="0" err="1"/>
              <a:t>Rsoft</a:t>
            </a:r>
            <a:r>
              <a:rPr lang="en-US" dirty="0"/>
              <a:t> </a:t>
            </a:r>
            <a:r>
              <a:rPr lang="en-US" dirty="0" err="1"/>
              <a:t>Superfit</a:t>
            </a:r>
            <a:r>
              <a:rPr lang="en-US" dirty="0"/>
              <a:t> </a:t>
            </a:r>
          </a:p>
          <a:p>
            <a:pPr algn="ctr"/>
            <a:r>
              <a:rPr lang="en-US" dirty="0"/>
              <a:t>NRR: 33</a:t>
            </a:r>
          </a:p>
        </p:txBody>
      </p:sp>
      <p:sp>
        <p:nvSpPr>
          <p:cNvPr id="12" name="TextBox 11"/>
          <p:cNvSpPr txBox="1"/>
          <p:nvPr/>
        </p:nvSpPr>
        <p:spPr>
          <a:xfrm>
            <a:off x="84496" y="6451749"/>
            <a:ext cx="3599528" cy="276999"/>
          </a:xfrm>
          <a:prstGeom prst="rect">
            <a:avLst/>
          </a:prstGeom>
          <a:noFill/>
        </p:spPr>
        <p:txBody>
          <a:bodyPr wrap="square" rtlCol="0">
            <a:spAutoFit/>
          </a:bodyPr>
          <a:lstStyle/>
          <a:p>
            <a:r>
              <a:rPr lang="en-US" sz="1200" dirty="0"/>
              <a:t>Photos from </a:t>
            </a:r>
            <a:r>
              <a:rPr lang="en-US" sz="1200" dirty="0">
                <a:hlinkClick r:id="rId3"/>
              </a:rPr>
              <a:t>3M Hearing Solutions Catalog 2015</a:t>
            </a:r>
            <a:endParaRPr lang="en-US" sz="1200" dirty="0"/>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778" y="1927810"/>
            <a:ext cx="1504698" cy="165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325" y="1823256"/>
            <a:ext cx="17145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598" y="1828800"/>
            <a:ext cx="1524289" cy="151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8411" y="1776412"/>
            <a:ext cx="1399220" cy="172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632" y="4614017"/>
            <a:ext cx="1504698" cy="147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669" y="4047025"/>
            <a:ext cx="1350001" cy="156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024594" y="3866426"/>
            <a:ext cx="4954123" cy="2862322"/>
          </a:xfrm>
          <a:prstGeom prst="rect">
            <a:avLst/>
          </a:prstGeom>
          <a:ln w="38100">
            <a:solidFill>
              <a:srgbClr val="C00000"/>
            </a:solidFill>
          </a:ln>
        </p:spPr>
        <p:txBody>
          <a:bodyPr wrap="square">
            <a:spAutoFit/>
          </a:bodyPr>
          <a:lstStyle/>
          <a:p>
            <a:pPr algn="ctr">
              <a:buNone/>
            </a:pPr>
            <a:r>
              <a:rPr lang="en-US" altLang="en-US" sz="2000" b="1" dirty="0"/>
              <a:t>CALCULATING THE LEVEL OF PROTECTION:</a:t>
            </a:r>
          </a:p>
          <a:p>
            <a:pPr>
              <a:buNone/>
            </a:pPr>
            <a:r>
              <a:rPr lang="en-US" altLang="en-US" sz="2000" b="1" dirty="0"/>
              <a:t> </a:t>
            </a:r>
          </a:p>
          <a:p>
            <a:pPr>
              <a:buNone/>
            </a:pPr>
            <a:r>
              <a:rPr lang="en-US" altLang="en-US" sz="2000" dirty="0"/>
              <a:t>(NRR – 7) = NRR reduction</a:t>
            </a:r>
          </a:p>
          <a:p>
            <a:pPr>
              <a:buNone/>
            </a:pPr>
            <a:r>
              <a:rPr lang="en-US" altLang="en-US" sz="2000" dirty="0"/>
              <a:t>        2</a:t>
            </a:r>
          </a:p>
          <a:p>
            <a:pPr>
              <a:buNone/>
            </a:pPr>
            <a:r>
              <a:rPr lang="en-US" altLang="en-US" sz="2000" dirty="0"/>
              <a:t>Exposure level – NRR reduction = level of</a:t>
            </a:r>
          </a:p>
          <a:p>
            <a:pPr>
              <a:buNone/>
            </a:pPr>
            <a:r>
              <a:rPr lang="en-US" altLang="en-US" sz="2000" dirty="0"/>
              <a:t>			             protection</a:t>
            </a:r>
          </a:p>
          <a:p>
            <a:pPr>
              <a:buNone/>
            </a:pPr>
            <a:r>
              <a:rPr lang="en-US" altLang="en-US" sz="2000" dirty="0"/>
              <a:t>(33-7) = 13 	</a:t>
            </a:r>
          </a:p>
          <a:p>
            <a:pPr>
              <a:buNone/>
            </a:pPr>
            <a:r>
              <a:rPr lang="en-US" altLang="en-US" sz="2000" dirty="0"/>
              <a:t>     2</a:t>
            </a:r>
          </a:p>
          <a:p>
            <a:pPr>
              <a:buNone/>
            </a:pPr>
            <a:r>
              <a:rPr lang="en-US" altLang="en-US" sz="2000" dirty="0"/>
              <a:t>95dBA – 13 = 82 </a:t>
            </a:r>
            <a:r>
              <a:rPr lang="en-US" altLang="en-US" sz="2000" dirty="0" err="1"/>
              <a:t>dBA</a:t>
            </a:r>
            <a:r>
              <a:rPr lang="en-US" altLang="en-US" sz="2000" dirty="0"/>
              <a:t> (level of protection)</a:t>
            </a:r>
          </a:p>
        </p:txBody>
      </p:sp>
      <p:cxnSp>
        <p:nvCxnSpPr>
          <p:cNvPr id="9" name="Straight Connector 8"/>
          <p:cNvCxnSpPr/>
          <p:nvPr/>
        </p:nvCxnSpPr>
        <p:spPr>
          <a:xfrm>
            <a:off x="4114800" y="4829129"/>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21276" y="6041756"/>
            <a:ext cx="6579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132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4845</TotalTime>
  <Words>2007</Words>
  <Application>Microsoft Office PowerPoint</Application>
  <PresentationFormat>On-screen Show (4:3)</PresentationFormat>
  <Paragraphs>181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Narrow</vt:lpstr>
      <vt:lpstr>Calibri</vt:lpstr>
      <vt:lpstr>Office Theme</vt:lpstr>
      <vt:lpstr>How Loud is TOO Loud?</vt:lpstr>
      <vt:lpstr>Normal Conversation</vt:lpstr>
      <vt:lpstr>Belt Sander</vt:lpstr>
      <vt:lpstr>Hand Drill</vt:lpstr>
      <vt:lpstr>Impact Wrench</vt:lpstr>
      <vt:lpstr>Bulldozer</vt:lpstr>
      <vt:lpstr>Spray Painter</vt:lpstr>
      <vt:lpstr>Jack Hammer</vt:lpstr>
      <vt:lpstr>Examples of Hearing Protection:  20 + dB</vt:lpstr>
      <vt:lpstr>Doubling Up “Dual Protection”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Loud is TOO Loud?</dc:title>
  <dc:creator>MK Fletcher</dc:creator>
  <cp:lastModifiedBy>Jessica Bunting</cp:lastModifiedBy>
  <cp:revision>64</cp:revision>
  <cp:lastPrinted>2018-02-16T21:15:57Z</cp:lastPrinted>
  <dcterms:created xsi:type="dcterms:W3CDTF">2017-09-28T19:53:47Z</dcterms:created>
  <dcterms:modified xsi:type="dcterms:W3CDTF">2020-01-27T20:49:17Z</dcterms:modified>
</cp:coreProperties>
</file>