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5"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Aer" initials="QA" lastIdx="7" clrIdx="0">
    <p:extLst/>
  </p:cmAuthor>
  <p:cmAuthor id="2" name="Sofi" initials="S" lastIdx="2" clrIdx="1">
    <p:extLst/>
  </p:cmAuthor>
  <p:cmAuthor id="3" name="QAer" initials="Q"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196"/>
    <a:srgbClr val="3399FF"/>
    <a:srgbClr val="5ED4C9"/>
    <a:srgbClr val="82DED5"/>
    <a:srgbClr val="9EE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10748" autoAdjust="0"/>
    <p:restoredTop sz="77160" autoAdjust="0"/>
  </p:normalViewPr>
  <p:slideViewPr>
    <p:cSldViewPr>
      <p:cViewPr varScale="1">
        <p:scale>
          <a:sx n="77" d="100"/>
          <a:sy n="77" d="100"/>
        </p:scale>
        <p:origin x="-84"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91" d="100"/>
          <a:sy n="91"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9BB10-07D3-4CAA-B6C6-8923A1982B41}" type="datetimeFigureOut">
              <a:rPr lang="en-US" smtClean="0"/>
              <a:pPr/>
              <a:t>12/11/2019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8A428-B4F9-49AB-9F9A-CCE9A52C245C}" type="slidenum">
              <a:rPr lang="en-US" smtClean="0"/>
              <a:pPr/>
              <a:t>‹#›</a:t>
            </a:fld>
            <a:endParaRPr lang="es-ES" dirty="0"/>
          </a:p>
        </p:txBody>
      </p:sp>
    </p:spTree>
    <p:extLst>
      <p:ext uri="{BB962C8B-B14F-4D97-AF65-F5344CB8AC3E}">
        <p14:creationId xmlns:p14="http://schemas.microsoft.com/office/powerpoint/2010/main" val="339604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iosh/topics/noise/app.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lay.google.com/store/apps/details?id=kr.sira.sound&amp;hl=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5867400" cy="4114800"/>
          </a:xfrm>
        </p:spPr>
        <p:txBody>
          <a:bodyPr/>
          <a:lstStyle/>
          <a:p>
            <a:r>
              <a:rPr lang="es-ES" b="1" dirty="0">
                <a:solidFill>
                  <a:srgbClr val="FF0000"/>
                </a:solidFill>
              </a:rPr>
              <a:t>NOTA PARA EL INSTRUCTOR: L</a:t>
            </a:r>
            <a:r>
              <a:rPr lang="es-ES" sz="1200" b="1" kern="1200" dirty="0">
                <a:solidFill>
                  <a:srgbClr val="FF0000"/>
                </a:solidFill>
                <a:effectLst/>
                <a:latin typeface="+mn-lt"/>
              </a:rPr>
              <a:t>os ejercicios individuales (diapositivas separadas de la presentación de PowerPoint) y la presentación integral (que incluye diapositivas para los 4 ejercicios) se pueden utilizar por separado o como parte de otros programa de capacitación.</a:t>
            </a:r>
          </a:p>
          <a:p>
            <a:endParaRPr lang="es-ES" b="1" dirty="0">
              <a:solidFill>
                <a:srgbClr val="FF0000"/>
              </a:solidFill>
            </a:endParaRPr>
          </a:p>
          <a:p>
            <a:r>
              <a:rPr lang="es-ES" b="1" dirty="0">
                <a:solidFill>
                  <a:srgbClr val="FF0000"/>
                </a:solidFill>
              </a:rPr>
              <a:t>EJERCICIOS DE CAPACITACIÓN SOBRE RUIDO PARA USAR EN LAS CLASES DE LOS PROGRAMAS DE CAPACITACIÓN EN HABILIDADES: </a:t>
            </a:r>
            <a:r>
              <a:rPr lang="es-ES" sz="1200" b="1" kern="1200" dirty="0">
                <a:solidFill>
                  <a:srgbClr val="FF0000"/>
                </a:solidFill>
                <a:effectLst/>
              </a:rPr>
              <a:t>Presentación integral</a:t>
            </a:r>
          </a:p>
          <a:p>
            <a:endParaRPr lang="es-ES" baseline="0" dirty="0"/>
          </a:p>
          <a:p>
            <a:r>
              <a:rPr lang="es-ES" dirty="0"/>
              <a:t>Las obras en construcción suelen ser extremadamente ruidosas, y la hipoacusia es uno de los principales problemas a los que se enfrentan los trabajadores. Es esencial estar al tanto de los riesgos y conocer las maneras de evitar la exposición a niveles altos de ruido. </a:t>
            </a:r>
          </a:p>
        </p:txBody>
      </p:sp>
      <p:sp>
        <p:nvSpPr>
          <p:cNvPr id="4" name="Slide Number Placeholder 3"/>
          <p:cNvSpPr>
            <a:spLocks noGrp="1"/>
          </p:cNvSpPr>
          <p:nvPr>
            <p:ph type="sldNum" sz="quarter" idx="10"/>
          </p:nvPr>
        </p:nvSpPr>
        <p:spPr/>
        <p:txBody>
          <a:bodyPr/>
          <a:lstStyle/>
          <a:p>
            <a:fld id="{6AF8A428-B4F9-49AB-9F9A-CCE9A52C245C}" type="slidenum">
              <a:rPr lang="en-US" smtClean="0"/>
              <a:pPr/>
              <a:t>1</a:t>
            </a:fld>
            <a:endParaRPr lang="es-ES" dirty="0"/>
          </a:p>
        </p:txBody>
      </p:sp>
    </p:spTree>
    <p:extLst>
      <p:ext uri="{BB962C8B-B14F-4D97-AF65-F5344CB8AC3E}">
        <p14:creationId xmlns:p14="http://schemas.microsoft.com/office/powerpoint/2010/main" val="835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r>
              <a:rPr lang="es-ES" sz="1200" kern="1200" dirty="0">
                <a:solidFill>
                  <a:schemeClr val="tx1"/>
                </a:solidFill>
                <a:effectLst/>
                <a:latin typeface="+mn-lt"/>
              </a:rPr>
              <a:t>Comencemos con los riesgos. En Estados Unidos, la hipoacusia es una de las enfermedades laborales más frecuentes. La exposición repetida a niveles altos de ruido puede producir una hipoacusia PERMANENTE. Dado que las obras en construcción suelen ser lugares en los que los trabajadores se ven expuestos a niveles altos de ruido, estos tienen un riesgo mucho mayor de presentar hipoacusia que los trabajadores de otras industrias. </a:t>
            </a:r>
          </a:p>
          <a:p>
            <a:endParaRPr lang="es-ES" sz="800" kern="1200" dirty="0">
              <a:solidFill>
                <a:schemeClr val="tx1"/>
              </a:solidFill>
              <a:effectLst/>
              <a:latin typeface="+mn-lt"/>
              <a:ea typeface="+mn-ea"/>
              <a:cs typeface="+mn-cs"/>
            </a:endParaRPr>
          </a:p>
          <a:p>
            <a:r>
              <a:rPr lang="es-ES" sz="1200" kern="1200" dirty="0">
                <a:solidFill>
                  <a:schemeClr val="tx1"/>
                </a:solidFill>
                <a:effectLst/>
                <a:latin typeface="+mn-lt"/>
              </a:rPr>
              <a:t>De acuerdo con el Instituto Nacional de Salud y Seguridad Ocupacional (NIOSH), aproximadamente la mitad de los trabajadores de la construcción tienen algún problema auditivo relacionado con el trabajo.</a:t>
            </a:r>
          </a:p>
          <a:p>
            <a:endParaRPr lang="es-ES" sz="800" kern="1200" dirty="0">
              <a:solidFill>
                <a:schemeClr val="tx1"/>
              </a:solidFill>
              <a:effectLst/>
              <a:latin typeface="+mn-lt"/>
              <a:ea typeface="+mn-ea"/>
              <a:cs typeface="+mn-cs"/>
            </a:endParaRPr>
          </a:p>
          <a:p>
            <a:r>
              <a:rPr lang="es-ES" sz="1200" kern="1200" dirty="0">
                <a:solidFill>
                  <a:schemeClr val="tx1"/>
                </a:solidFill>
                <a:effectLst/>
                <a:latin typeface="+mn-lt"/>
              </a:rPr>
              <a:t>Para ponerlo en perspectiva, el obrero promedio de tan solo 25 años de edad tiene la misma audición que una persona de 50 años que no está expuesta a niveles altos de ruido en el trabajo.  </a:t>
            </a:r>
          </a:p>
          <a:p>
            <a:endParaRPr lang="es-ES" sz="800" kern="1200" dirty="0">
              <a:solidFill>
                <a:schemeClr val="tx1"/>
              </a:solidFill>
              <a:effectLst/>
              <a:latin typeface="+mn-lt"/>
              <a:ea typeface="+mn-ea"/>
              <a:cs typeface="+mn-cs"/>
            </a:endParaRPr>
          </a:p>
          <a:p>
            <a:r>
              <a:rPr lang="es-ES" sz="1200" kern="1200" dirty="0">
                <a:solidFill>
                  <a:schemeClr val="tx1"/>
                </a:solidFill>
                <a:effectLst/>
                <a:latin typeface="+mn-lt"/>
              </a:rPr>
              <a:t>El ruido ocasiona daños en los nervios de los oídos y puede causar tinnitus (zumbido en los oídos), que a menudo afecta el sueño y la calidad de vida, además de incrementar la presión arterial y el nivel de estrés. </a:t>
            </a:r>
          </a:p>
          <a:p>
            <a:endParaRPr lang="es-ES" sz="800" kern="1200" dirty="0">
              <a:solidFill>
                <a:schemeClr val="tx1"/>
              </a:solidFill>
              <a:effectLst/>
              <a:latin typeface="+mn-lt"/>
              <a:ea typeface="+mn-ea"/>
              <a:cs typeface="+mn-cs"/>
            </a:endParaRPr>
          </a:p>
          <a:p>
            <a:r>
              <a:rPr lang="es-ES" sz="1200" kern="1200" dirty="0">
                <a:solidFill>
                  <a:schemeClr val="tx1"/>
                </a:solidFill>
                <a:effectLst/>
                <a:latin typeface="+mn-lt"/>
              </a:rPr>
              <a:t>El ruido y la hipoacusia también pueden perjudicar la capacidad de trabajar de forma segura en el ámbito laboral:</a:t>
            </a:r>
            <a:endParaRPr lang="es-ES" sz="8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rPr>
              <a:t>La hipoacusia se ha vinculado a un riesgo TRES VECES MAYOR de sufrir caídas (la principal casa de muerte en las construcciones).</a:t>
            </a:r>
          </a:p>
          <a:p>
            <a:pPr marL="628650" lvl="1" indent="-171450">
              <a:buFont typeface="Arial" panose="020B0604020202020204" pitchFamily="34" charset="0"/>
              <a:buChar char="•"/>
            </a:pPr>
            <a:r>
              <a:rPr lang="es-ES" sz="1200" kern="1200" dirty="0">
                <a:solidFill>
                  <a:schemeClr val="tx1"/>
                </a:solidFill>
                <a:effectLst/>
                <a:latin typeface="+mn-lt"/>
              </a:rPr>
              <a:t>Si el trabajador tiene problemas para oír o hay mucho ruido, puede que no escuche instrucciones o advertencias importantes en el sitio de trabajo.</a:t>
            </a:r>
          </a:p>
          <a:p>
            <a:pPr marL="628650" lvl="1" indent="-171450">
              <a:buFont typeface="Arial" panose="020B0604020202020204" pitchFamily="34" charset="0"/>
              <a:buChar char="•"/>
            </a:pPr>
            <a:r>
              <a:rPr lang="es-ES" sz="1200" kern="1200" dirty="0">
                <a:solidFill>
                  <a:schemeClr val="tx1"/>
                </a:solidFill>
                <a:effectLst/>
                <a:latin typeface="+mn-lt"/>
              </a:rPr>
              <a:t>El ruido ambiental puede provocar distracciones e interferir en la ejecución segura del trabajo.</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Una vez </a:t>
            </a:r>
            <a:r>
              <a:rPr lang="es-ES" sz="1200" kern="1200" dirty="0" smtClean="0">
                <a:solidFill>
                  <a:schemeClr val="tx1"/>
                </a:solidFill>
                <a:effectLst/>
                <a:latin typeface="+mn-lt"/>
              </a:rPr>
              <a:t>perdida, </a:t>
            </a:r>
            <a:r>
              <a:rPr lang="es-ES" sz="1200" kern="1200" dirty="0">
                <a:solidFill>
                  <a:schemeClr val="tx1"/>
                </a:solidFill>
                <a:effectLst/>
                <a:latin typeface="+mn-lt"/>
              </a:rPr>
              <a:t>la capacidad </a:t>
            </a:r>
            <a:r>
              <a:rPr lang="es-ES" sz="1200" kern="1200" dirty="0" smtClean="0">
                <a:solidFill>
                  <a:schemeClr val="tx1"/>
                </a:solidFill>
                <a:effectLst/>
                <a:latin typeface="+mn-lt"/>
              </a:rPr>
              <a:t>auditiva </a:t>
            </a:r>
            <a:r>
              <a:rPr lang="es-ES" sz="1200" kern="1200" dirty="0">
                <a:solidFill>
                  <a:schemeClr val="tx1"/>
                </a:solidFill>
                <a:effectLst/>
                <a:latin typeface="+mn-lt"/>
              </a:rPr>
              <a:t>no se puede recuperar. </a:t>
            </a:r>
          </a:p>
        </p:txBody>
      </p:sp>
      <p:sp>
        <p:nvSpPr>
          <p:cNvPr id="4" name="Slide Number Placeholder 3"/>
          <p:cNvSpPr>
            <a:spLocks noGrp="1"/>
          </p:cNvSpPr>
          <p:nvPr>
            <p:ph type="sldNum" sz="quarter" idx="10"/>
          </p:nvPr>
        </p:nvSpPr>
        <p:spPr/>
        <p:txBody>
          <a:bodyPr/>
          <a:lstStyle/>
          <a:p>
            <a:fld id="{6AF8A428-B4F9-49AB-9F9A-CCE9A52C245C}" type="slidenum">
              <a:rPr lang="en-US" smtClean="0"/>
              <a:pPr/>
              <a:t>2</a:t>
            </a:fld>
            <a:endParaRPr lang="es-ES" dirty="0"/>
          </a:p>
        </p:txBody>
      </p:sp>
    </p:spTree>
    <p:extLst>
      <p:ext uri="{BB962C8B-B14F-4D97-AF65-F5344CB8AC3E}">
        <p14:creationId xmlns:p14="http://schemas.microsoft.com/office/powerpoint/2010/main" val="166893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Además de las pérdidas humanas, la </a:t>
            </a:r>
            <a:r>
              <a:rPr lang="es-ES" sz="1200" kern="1200" dirty="0">
                <a:solidFill>
                  <a:schemeClr val="tx1"/>
                </a:solidFill>
                <a:effectLst/>
                <a:latin typeface="+mn-lt"/>
              </a:rPr>
              <a:t>hipoacusia es una de las discapacidades laborales más frecuentes en los Estados Unidos y año tras año provoca pérdidas a las empresas por un valor estimado de $242 millones en concepto de indemnizaciones para los trabajadores, además de suponer menores ingresos para estos. Se calcula las personas con hipoacusia no tratada pierden un monto estimado de $176 mil millones en ingresos anuales a causa del subempleo.</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En un estudio de más de 40 000 hogares, se determinó que aquellos con hipoacusia grave tenían tasas de desempleo de casi el doble que aquellos sin este problema. El nivel de ingresos de aquellos con el grado máximo de hipoacusia fue de $14 000 menos que el obtenido por el grupo con el grado de hipoacusia más leve.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rPr>
              <a:t>En resumen, la hipoacusia puede afectar tanto la capacidad de trabajo como el nivel de ingresos.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F8A428-B4F9-49AB-9F9A-CCE9A52C245C}" type="slidenum">
              <a:rPr lang="en-US" smtClean="0"/>
              <a:pPr/>
              <a:t>3</a:t>
            </a:fld>
            <a:endParaRPr lang="es-ES" dirty="0"/>
          </a:p>
        </p:txBody>
      </p:sp>
    </p:spTree>
    <p:extLst>
      <p:ext uri="{BB962C8B-B14F-4D97-AF65-F5344CB8AC3E}">
        <p14:creationId xmlns:p14="http://schemas.microsoft.com/office/powerpoint/2010/main" val="229569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172200" cy="4876800"/>
          </a:xfrm>
        </p:spPr>
        <p:txBody>
          <a:bodyPr/>
          <a:lstStyle/>
          <a:p>
            <a:r>
              <a:rPr lang="es-ES" sz="1050" b="1" kern="1200" dirty="0">
                <a:solidFill>
                  <a:schemeClr val="tx1"/>
                </a:solidFill>
                <a:effectLst/>
              </a:rPr>
              <a:t>NOTA PARA EL INSTRUCTOR:</a:t>
            </a:r>
            <a:endParaRPr lang="es-ES" sz="1050" kern="1200" dirty="0">
              <a:solidFill>
                <a:schemeClr val="tx1"/>
              </a:solidFill>
              <a:effectLst/>
            </a:endParaRPr>
          </a:p>
          <a:p>
            <a:r>
              <a:rPr lang="es-ES" sz="1050" b="1" kern="1200" dirty="0">
                <a:solidFill>
                  <a:schemeClr val="tx1"/>
                </a:solidFill>
                <a:effectLst/>
              </a:rPr>
              <a:t>RECOMENDACIÓN: descargar una de las aplicaciones antes de la clase y familiarizarse con ella a fin de estar preparado para demostrar su uso durante la presentación. </a:t>
            </a:r>
            <a:endParaRPr lang="es-ES" sz="1050" kern="1200" dirty="0">
              <a:solidFill>
                <a:schemeClr val="tx1"/>
              </a:solidFill>
              <a:effectLst/>
            </a:endParaRPr>
          </a:p>
          <a:p>
            <a:endParaRPr lang="es-ES" sz="1050" kern="1200" dirty="0">
              <a:solidFill>
                <a:schemeClr val="tx1"/>
              </a:solidFill>
              <a:effectLst/>
            </a:endParaRPr>
          </a:p>
          <a:p>
            <a:r>
              <a:rPr lang="es-ES" sz="1050" kern="1200" dirty="0">
                <a:solidFill>
                  <a:schemeClr val="tx1"/>
                </a:solidFill>
                <a:effectLst/>
              </a:rPr>
              <a:t>Cómo saber si el ruido es demasiado alto</a:t>
            </a:r>
          </a:p>
          <a:p>
            <a:endParaRPr lang="es-ES" sz="1050" kern="1200" dirty="0">
              <a:solidFill>
                <a:schemeClr val="tx1"/>
              </a:solidFill>
              <a:effectLst/>
            </a:endParaRPr>
          </a:p>
          <a:p>
            <a:r>
              <a:rPr lang="es-ES" sz="1050" kern="1200" dirty="0">
                <a:solidFill>
                  <a:schemeClr val="tx1"/>
                </a:solidFill>
                <a:effectLst/>
              </a:rPr>
              <a:t>De acuerdo con el NIOSH, los ruidos por encima de su nivel de exposición recomendado (LER) de 85 decibeles son peligrosos. El límite de exposición aceptable (LEA) según la OSHA es más alto, de 90 decibeles.    </a:t>
            </a:r>
          </a:p>
          <a:p>
            <a:endParaRPr lang="es-ES" sz="1050" kern="1200" dirty="0">
              <a:solidFill>
                <a:schemeClr val="tx1"/>
              </a:solidFill>
              <a:effectLst/>
            </a:endParaRPr>
          </a:p>
          <a:p>
            <a:r>
              <a:rPr lang="es-ES" sz="1050" kern="1200" dirty="0">
                <a:solidFill>
                  <a:schemeClr val="tx1"/>
                </a:solidFill>
                <a:effectLst/>
              </a:rPr>
              <a:t>Por suerte, cada vez es más fácil identificar el nivel de exposición para saber cuándo usar protección auditiva.  </a:t>
            </a:r>
          </a:p>
          <a:p>
            <a:endParaRPr lang="es-ES" sz="1050" kern="1200" dirty="0">
              <a:solidFill>
                <a:schemeClr val="tx1"/>
              </a:solidFill>
              <a:effectLst/>
            </a:endParaRPr>
          </a:p>
          <a:p>
            <a:r>
              <a:rPr lang="es-ES" sz="1050" kern="1200" dirty="0">
                <a:solidFill>
                  <a:schemeClr val="tx1"/>
                </a:solidFill>
                <a:effectLst/>
              </a:rPr>
              <a:t>La aplicación de sonometría para dispositivos móviles del NIOSH es una herramienta para dispositivos iPhone que permite medir los niveles de sonido en el lugar de trabajo e incluye recomendaciones para mitigar la hipoacusia (</a:t>
            </a:r>
            <a:r>
              <a:rPr lang="es-ES" sz="1050" u="sng" kern="1200" dirty="0">
                <a:solidFill>
                  <a:schemeClr val="tx1"/>
                </a:solidFill>
                <a:effectLst/>
                <a:hlinkClick r:id="rId3"/>
              </a:rPr>
              <a:t>https://www.cdc.gov/niosh/topics/noise/app.html</a:t>
            </a:r>
            <a:r>
              <a:rPr lang="es-ES" sz="1050" kern="1200" dirty="0">
                <a:solidFill>
                  <a:schemeClr val="tx1"/>
                </a:solidFill>
                <a:effectLst/>
              </a:rPr>
              <a:t>). </a:t>
            </a:r>
            <a:r>
              <a:rPr lang="es-ES" sz="1050" kern="1200" dirty="0" smtClean="0">
                <a:solidFill>
                  <a:schemeClr val="tx1"/>
                </a:solidFill>
                <a:effectLst/>
              </a:rPr>
              <a:t>Nota: El recurso en el enlace solamente est</a:t>
            </a:r>
            <a:r>
              <a:rPr lang="es-ES" sz="1050" dirty="0" smtClean="0"/>
              <a:t>a disponible en inglés. </a:t>
            </a:r>
            <a:r>
              <a:rPr lang="es-ES" sz="1050" kern="1200" dirty="0" smtClean="0">
                <a:solidFill>
                  <a:schemeClr val="tx1"/>
                </a:solidFill>
                <a:effectLst/>
              </a:rPr>
              <a:t>Para </a:t>
            </a:r>
            <a:r>
              <a:rPr lang="es-ES" sz="1050" kern="1200" dirty="0">
                <a:solidFill>
                  <a:schemeClr val="tx1"/>
                </a:solidFill>
                <a:effectLst/>
              </a:rPr>
              <a:t>los que tienen un dispositivo Android, el NIOSH recomienda la</a:t>
            </a:r>
            <a:r>
              <a:rPr lang="es-ES" sz="1050" dirty="0"/>
              <a:t> aplicación SoundMeter (</a:t>
            </a:r>
            <a:r>
              <a:rPr lang="es-ES" sz="1050" u="sng" dirty="0">
                <a:hlinkClick r:id="rId4"/>
              </a:rPr>
              <a:t>https://play.google.com/store/apps/details?id=kr.sira.sound&amp;hl=en</a:t>
            </a:r>
            <a:r>
              <a:rPr lang="es-ES" sz="1050" dirty="0" smtClean="0"/>
              <a:t>). Nota: El recurso en el enlace solamente esta disponible en inglés. </a:t>
            </a:r>
            <a:endParaRPr lang="es-ES" sz="1050" kern="1200" dirty="0">
              <a:solidFill>
                <a:schemeClr val="tx1"/>
              </a:solidFill>
              <a:effectLst/>
            </a:endParaRPr>
          </a:p>
          <a:p>
            <a:endParaRPr lang="es-ES" sz="1050" kern="1200" dirty="0">
              <a:solidFill>
                <a:schemeClr val="tx1"/>
              </a:solidFill>
              <a:effectLst/>
            </a:endParaRPr>
          </a:p>
          <a:p>
            <a:r>
              <a:rPr lang="es-ES" sz="1050" b="1" kern="1200" dirty="0">
                <a:solidFill>
                  <a:schemeClr val="tx1"/>
                </a:solidFill>
                <a:effectLst/>
              </a:rPr>
              <a:t>Si sobra tiempo para hacer una demostración, utilice </a:t>
            </a:r>
            <a:r>
              <a:rPr lang="es-ES" sz="1050" b="1" dirty="0"/>
              <a:t>la aplicación de </a:t>
            </a:r>
            <a:r>
              <a:rPr lang="es-ES" sz="1050" b="1" kern="1200" dirty="0">
                <a:solidFill>
                  <a:schemeClr val="tx1"/>
                </a:solidFill>
                <a:effectLst/>
              </a:rPr>
              <a:t>sonometría del NIOSH o la aplicación SoundMeter para Android desde su teléfono para medir el nivel de ruido de la sala.</a:t>
            </a:r>
          </a:p>
          <a:p>
            <a:endParaRPr lang="es-ES" sz="1050" kern="1200" dirty="0">
              <a:solidFill>
                <a:schemeClr val="tx1"/>
              </a:solidFill>
              <a:effectLst/>
            </a:endParaRPr>
          </a:p>
          <a:p>
            <a:r>
              <a:rPr lang="es-ES" sz="1050" b="1" kern="1200" dirty="0">
                <a:solidFill>
                  <a:schemeClr val="tx1"/>
                </a:solidFill>
                <a:effectLst/>
              </a:rPr>
              <a:t>DECIRLE A LA CLASE:</a:t>
            </a:r>
            <a:endParaRPr lang="es-ES" sz="1050" kern="1200" dirty="0">
              <a:solidFill>
                <a:schemeClr val="tx1"/>
              </a:solidFill>
              <a:effectLst/>
            </a:endParaRPr>
          </a:p>
          <a:p>
            <a:r>
              <a:rPr lang="es-ES" sz="1050" kern="1200" dirty="0">
                <a:solidFill>
                  <a:schemeClr val="tx1"/>
                </a:solidFill>
                <a:effectLst/>
              </a:rPr>
              <a:t>Probemos la aplicación </a:t>
            </a:r>
            <a:r>
              <a:rPr lang="es-ES" sz="1050" dirty="0"/>
              <a:t>[</a:t>
            </a:r>
            <a:r>
              <a:rPr lang="es-ES" sz="1050" kern="1200" dirty="0">
                <a:effectLst/>
              </a:rPr>
              <a:t>insertar nombre de la aplicación que se utilizará]</a:t>
            </a:r>
            <a:r>
              <a:rPr lang="es-ES" sz="1050" dirty="0"/>
              <a:t>.</a:t>
            </a:r>
            <a:r>
              <a:rPr lang="es-ES" sz="1050" kern="1200" dirty="0">
                <a:effectLst/>
              </a:rPr>
              <a:t> </a:t>
            </a:r>
            <a:r>
              <a:rPr lang="es-ES" sz="1050" kern="1200" dirty="0">
                <a:solidFill>
                  <a:schemeClr val="tx1"/>
                </a:solidFill>
                <a:effectLst/>
              </a:rPr>
              <a:t>Quiero que todos hablen y hagan ruido. </a:t>
            </a:r>
          </a:p>
          <a:p>
            <a:endParaRPr lang="es-ES" sz="1050" kern="1200" dirty="0">
              <a:solidFill>
                <a:schemeClr val="tx1"/>
              </a:solidFill>
              <a:effectLst/>
            </a:endParaRPr>
          </a:p>
          <a:p>
            <a:r>
              <a:rPr lang="es-ES" sz="1050" b="1" kern="1200" dirty="0">
                <a:solidFill>
                  <a:schemeClr val="tx1"/>
                </a:solidFill>
                <a:effectLst/>
              </a:rPr>
              <a:t>Mientras los participantes hacen ruido, haga una medición y luego describa brevemente los resultados, centrándose en el nivel de los decibeles.</a:t>
            </a:r>
            <a:endParaRPr lang="es-ES" sz="1050" kern="1200" dirty="0">
              <a:solidFill>
                <a:schemeClr val="tx1"/>
              </a:solidFill>
              <a:effectLst/>
            </a:endParaRPr>
          </a:p>
          <a:p>
            <a:endParaRPr lang="es-ES" sz="1050" kern="1200" dirty="0">
              <a:solidFill>
                <a:schemeClr val="tx1"/>
              </a:solidFill>
              <a:effectLst/>
            </a:endParaRPr>
          </a:p>
          <a:p>
            <a:r>
              <a:rPr lang="es-ES" sz="1050" kern="1200" dirty="0">
                <a:effectLst/>
              </a:rPr>
              <a:t>La medición marcó [insertar la medición menos 85] por encima/debajo del LER del NIOSH y [insertar la medición menos 90] por encima/debajo del LEA de la OSHA.</a:t>
            </a:r>
          </a:p>
        </p:txBody>
      </p:sp>
      <p:sp>
        <p:nvSpPr>
          <p:cNvPr id="4" name="Slide Number Placeholder 3"/>
          <p:cNvSpPr>
            <a:spLocks noGrp="1"/>
          </p:cNvSpPr>
          <p:nvPr>
            <p:ph type="sldNum" sz="quarter" idx="10"/>
          </p:nvPr>
        </p:nvSpPr>
        <p:spPr/>
        <p:txBody>
          <a:bodyPr/>
          <a:lstStyle/>
          <a:p>
            <a:fld id="{6AF8A428-B4F9-49AB-9F9A-CCE9A52C245C}" type="slidenum">
              <a:rPr lang="en-US" smtClean="0"/>
              <a:pPr/>
              <a:t>4</a:t>
            </a:fld>
            <a:endParaRPr lang="es-ES" dirty="0"/>
          </a:p>
        </p:txBody>
      </p:sp>
    </p:spTree>
    <p:extLst>
      <p:ext uri="{BB962C8B-B14F-4D97-AF65-F5344CB8AC3E}">
        <p14:creationId xmlns:p14="http://schemas.microsoft.com/office/powerpoint/2010/main" val="182290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rPr>
              <a:t>Si el nivel de ruido en el sitio de trabajo supera los 85 decibeles o si creen que este puede ser el caso, hagan lo siguiente:</a:t>
            </a:r>
          </a:p>
          <a:p>
            <a:pPr marL="457200" lvl="1" indent="0">
              <a:buFont typeface="Arial" panose="020B0604020202020204" pitchFamily="34" charset="0"/>
              <a:buNone/>
            </a:pPr>
            <a:endParaRPr lang="es-E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a:solidFill>
                  <a:schemeClr val="tx1"/>
                </a:solidFill>
                <a:effectLst/>
                <a:latin typeface="+mn-lt"/>
              </a:rPr>
              <a:t>Usen protectores auditivos, como orejeras o tapones.</a:t>
            </a:r>
          </a:p>
          <a:p>
            <a:pPr marL="628650" lvl="1" indent="-171450">
              <a:buFont typeface="Arial" panose="020B0604020202020204" pitchFamily="34" charset="0"/>
              <a:buChar char="•"/>
            </a:pPr>
            <a:r>
              <a:rPr lang="es-ES" sz="1200" kern="1200" dirty="0">
                <a:solidFill>
                  <a:schemeClr val="tx1"/>
                </a:solidFill>
                <a:effectLst/>
                <a:latin typeface="+mn-lt"/>
              </a:rPr>
              <a:t>Asegúrense de colocarse los tapones descartables de forma correcta.</a:t>
            </a:r>
          </a:p>
          <a:p>
            <a:pPr marL="628650" lvl="1" indent="-171450">
              <a:buFont typeface="Arial" panose="020B0604020202020204" pitchFamily="34" charset="0"/>
              <a:buChar char="•"/>
            </a:pPr>
            <a:r>
              <a:rPr lang="es-ES" dirty="0"/>
              <a:t>Eviten ponérselos o quitárselos con las manos sucias. Conviene lavárselas primero.</a:t>
            </a:r>
          </a:p>
          <a:p>
            <a:pPr marL="628650" lvl="1" indent="-171450">
              <a:buFont typeface="Arial" panose="020B0604020202020204" pitchFamily="34" charset="0"/>
              <a:buChar char="•"/>
            </a:pPr>
            <a:r>
              <a:rPr lang="es-ES" sz="1200" kern="1200" dirty="0">
                <a:solidFill>
                  <a:schemeClr val="tx1"/>
                </a:solidFill>
                <a:effectLst/>
                <a:latin typeface="+mn-lt"/>
              </a:rPr>
              <a:t>Tómense descansos para alejarse de las áreas ruidosas, incluso si llevan equipo de protección.</a:t>
            </a:r>
          </a:p>
          <a:p>
            <a:pPr marL="628650" lvl="1" indent="-171450">
              <a:buFont typeface="Arial" panose="020B0604020202020204" pitchFamily="34" charset="0"/>
              <a:buChar char="•"/>
            </a:pPr>
            <a:r>
              <a:rPr lang="es-ES" sz="1200" kern="1200" dirty="0">
                <a:solidFill>
                  <a:schemeClr val="tx1"/>
                </a:solidFill>
                <a:effectLst/>
                <a:latin typeface="+mn-lt"/>
              </a:rPr>
              <a:t>Manténganse a la mayor distancia posible de la fuente de ruido. </a:t>
            </a:r>
          </a:p>
          <a:p>
            <a:pPr marL="628650" lvl="1" indent="-171450">
              <a:buFont typeface="Arial" panose="020B0604020202020204" pitchFamily="34" charset="0"/>
              <a:buChar char="•"/>
            </a:pPr>
            <a:r>
              <a:rPr lang="es-ES" sz="1200" kern="1200" dirty="0">
                <a:solidFill>
                  <a:schemeClr val="tx1"/>
                </a:solidFill>
                <a:effectLst/>
                <a:latin typeface="+mn-lt"/>
              </a:rPr>
              <a:t>Alienten a los encargados </a:t>
            </a:r>
            <a:r>
              <a:rPr lang="es-ES" dirty="0"/>
              <a:t>a comprar o alquilar equipos más silenciosos </a:t>
            </a:r>
            <a:r>
              <a:rPr lang="es-ES" sz="1200" kern="1200" dirty="0">
                <a:solidFill>
                  <a:schemeClr val="tx1"/>
                </a:solidFill>
                <a:effectLst/>
                <a:latin typeface="+mn-lt"/>
              </a:rPr>
              <a:t>siempre que sea posible. Si se compra un equipo de nada más que 3 decibeles menos, se puede reducir a la mitad la energía del sonido que llega a los oídos.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dirty="0"/>
          </a:p>
        </p:txBody>
      </p:sp>
      <p:sp>
        <p:nvSpPr>
          <p:cNvPr id="4" name="Slide Number Placeholder 3"/>
          <p:cNvSpPr>
            <a:spLocks noGrp="1"/>
          </p:cNvSpPr>
          <p:nvPr>
            <p:ph type="sldNum" sz="quarter" idx="10"/>
          </p:nvPr>
        </p:nvSpPr>
        <p:spPr/>
        <p:txBody>
          <a:bodyPr/>
          <a:lstStyle/>
          <a:p>
            <a:fld id="{6AF8A428-B4F9-49AB-9F9A-CCE9A52C245C}" type="slidenum">
              <a:rPr lang="en-US" smtClean="0"/>
              <a:pPr/>
              <a:t>5</a:t>
            </a:fld>
            <a:endParaRPr lang="es-ES" dirty="0"/>
          </a:p>
        </p:txBody>
      </p:sp>
    </p:spTree>
    <p:extLst>
      <p:ext uri="{BB962C8B-B14F-4D97-AF65-F5344CB8AC3E}">
        <p14:creationId xmlns:p14="http://schemas.microsoft.com/office/powerpoint/2010/main" val="251915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301324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308224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39985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1646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259878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123872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331356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207735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288644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43176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363C7F-8FF7-4904-ADF7-971691164861}" type="datetimeFigureOut">
              <a:rPr lang="en-US" smtClean="0"/>
              <a:pPr/>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279101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63C7F-8FF7-4904-ADF7-971691164861}" type="datetimeFigureOut">
              <a:rPr lang="en-US" smtClean="0"/>
              <a:pPr/>
              <a:t>12/11/2019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2B430-0727-4ACC-ABC7-A56CF2DFBB8C}" type="slidenum">
              <a:rPr lang="en-US" smtClean="0"/>
              <a:pPr/>
              <a:t>‹#›</a:t>
            </a:fld>
            <a:endParaRPr lang="en-US" dirty="0"/>
          </a:p>
        </p:txBody>
      </p:sp>
    </p:spTree>
    <p:extLst>
      <p:ext uri="{BB962C8B-B14F-4D97-AF65-F5344CB8AC3E}">
        <p14:creationId xmlns:p14="http://schemas.microsoft.com/office/powerpoint/2010/main" val="25917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play.google.com/store/apps/details?id=kr.sira.sound&amp;hl=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itunes.apple.com/us/app/niosh-slm/id1096545820?mt=8" TargetMode="External"/><Relationship Id="rId5" Type="http://schemas.openxmlformats.org/officeDocument/2006/relationships/hyperlink" Target="https://www.cdc.gov/niosh/topics/noise/app.html"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Ruido e hipoacusia</a:t>
            </a:r>
          </a:p>
        </p:txBody>
      </p:sp>
      <p:sp>
        <p:nvSpPr>
          <p:cNvPr id="3" name="Subtitle 2"/>
          <p:cNvSpPr>
            <a:spLocks noGrp="1"/>
          </p:cNvSpPr>
          <p:nvPr>
            <p:ph type="subTitle" idx="1"/>
          </p:nvPr>
        </p:nvSpPr>
        <p:spPr/>
        <p:txBody>
          <a:bodyPr>
            <a:normAutofit/>
          </a:bodyPr>
          <a:lstStyle/>
          <a:p>
            <a:r>
              <a:rPr lang="es-ES" sz="3600" dirty="0">
                <a:solidFill>
                  <a:schemeClr val="tx1"/>
                </a:solidFill>
              </a:rPr>
              <a:t>Riesgo y prevención</a:t>
            </a:r>
          </a:p>
        </p:txBody>
      </p:sp>
      <p:sp>
        <p:nvSpPr>
          <p:cNvPr id="4" name="Rectangle 3"/>
          <p:cNvSpPr/>
          <p:nvPr/>
        </p:nvSpPr>
        <p:spPr>
          <a:xfrm>
            <a:off x="239713" y="152400"/>
            <a:ext cx="8669337" cy="913070"/>
          </a:xfrm>
          <a:prstGeom prst="rect">
            <a:avLst/>
          </a:prstGeom>
          <a:solidFill>
            <a:srgbClr val="C00000"/>
          </a:solidFill>
        </p:spPr>
        <p:txBody>
          <a:bodyPr wrap="square">
            <a:spAutoFit/>
          </a:bodyPr>
          <a:lstStyle/>
          <a:p>
            <a:pPr algn="ctr" defTabSz="457200" fontAlgn="auto">
              <a:spcBef>
                <a:spcPts val="0"/>
              </a:spcBef>
              <a:spcAft>
                <a:spcPts val="0"/>
              </a:spcAft>
              <a:defRPr/>
            </a:pPr>
            <a:r>
              <a:rPr lang="es-ES" sz="4000" b="1" baseline="-3000" dirty="0">
                <a:solidFill>
                  <a:prstClr val="white"/>
                </a:solidFill>
                <a:effectLst>
                  <a:outerShdw blurRad="50800" dist="38100" dir="2700000" algn="tl" rotWithShape="0">
                    <a:srgbClr val="000000">
                      <a:alpha val="43000"/>
                    </a:srgbClr>
                  </a:outerShdw>
                </a:effectLst>
                <a:latin typeface="Arial Narrow"/>
              </a:rPr>
              <a:t>Ruido en la industria de la construcción y </a:t>
            </a:r>
            <a:br>
              <a:rPr lang="es-ES" sz="4000" b="1" baseline="-3000" dirty="0">
                <a:solidFill>
                  <a:prstClr val="white"/>
                </a:solidFill>
                <a:effectLst>
                  <a:outerShdw blurRad="50800" dist="38100" dir="2700000" algn="tl" rotWithShape="0">
                    <a:srgbClr val="000000">
                      <a:alpha val="43000"/>
                    </a:srgbClr>
                  </a:outerShdw>
                </a:effectLst>
                <a:latin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rPr>
              <a:t>prevención de la hipoacusia</a:t>
            </a:r>
            <a:endParaRPr lang="es-ES" sz="4000" b="1" cap="small" baseline="-3000" dirty="0">
              <a:solidFill>
                <a:prstClr val="white"/>
              </a:solidFill>
              <a:latin typeface="Arial Narrow"/>
              <a:ea typeface="Arial Narrow" pitchFamily="-110" charset="0"/>
              <a:cs typeface="Arial Narrow"/>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s-ES" dirty="0"/>
              <a:t>Ejercicio B-1</a:t>
            </a:r>
          </a:p>
        </p:txBody>
      </p:sp>
    </p:spTree>
    <p:extLst>
      <p:ext uri="{BB962C8B-B14F-4D97-AF65-F5344CB8AC3E}">
        <p14:creationId xmlns:p14="http://schemas.microsoft.com/office/powerpoint/2010/main" val="227595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Ruido: riesgos</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77508" y="1447800"/>
            <a:ext cx="5781761"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3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costo de la hipoacusia</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41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723"/>
            <a:ext cx="8610600" cy="990600"/>
          </a:xfrm>
        </p:spPr>
        <p:txBody>
          <a:bodyPr>
            <a:normAutofit fontScale="90000"/>
          </a:bodyPr>
          <a:lstStyle/>
          <a:p>
            <a:r>
              <a:rPr lang="es-ES" spc="-20" dirty="0"/>
              <a:t>Cómo saber si el ruido es demasiado alto</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81417" y="838200"/>
            <a:ext cx="5734947" cy="525780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5876611" y="2057400"/>
            <a:ext cx="2819400" cy="3886200"/>
          </a:xfrm>
          <a:custGeom>
            <a:avLst/>
            <a:gdLst>
              <a:gd name="connsiteX0" fmla="*/ 2582333 w 3064933"/>
              <a:gd name="connsiteY0" fmla="*/ 4224867 h 4224867"/>
              <a:gd name="connsiteX1" fmla="*/ 2675466 w 3064933"/>
              <a:gd name="connsiteY1" fmla="*/ 4030134 h 4224867"/>
              <a:gd name="connsiteX2" fmla="*/ 2819400 w 3064933"/>
              <a:gd name="connsiteY2" fmla="*/ 3826934 h 4224867"/>
              <a:gd name="connsiteX3" fmla="*/ 2937933 w 3064933"/>
              <a:gd name="connsiteY3" fmla="*/ 3716867 h 4224867"/>
              <a:gd name="connsiteX4" fmla="*/ 2997200 w 3064933"/>
              <a:gd name="connsiteY4" fmla="*/ 3539067 h 4224867"/>
              <a:gd name="connsiteX5" fmla="*/ 2988733 w 3064933"/>
              <a:gd name="connsiteY5" fmla="*/ 3378200 h 4224867"/>
              <a:gd name="connsiteX6" fmla="*/ 2937933 w 3064933"/>
              <a:gd name="connsiteY6" fmla="*/ 3276600 h 4224867"/>
              <a:gd name="connsiteX7" fmla="*/ 2836333 w 3064933"/>
              <a:gd name="connsiteY7" fmla="*/ 3158067 h 4224867"/>
              <a:gd name="connsiteX8" fmla="*/ 2827866 w 3064933"/>
              <a:gd name="connsiteY8" fmla="*/ 3149600 h 4224867"/>
              <a:gd name="connsiteX9" fmla="*/ 2836333 w 3064933"/>
              <a:gd name="connsiteY9" fmla="*/ 2980267 h 4224867"/>
              <a:gd name="connsiteX10" fmla="*/ 2794000 w 3064933"/>
              <a:gd name="connsiteY10" fmla="*/ 2870200 h 4224867"/>
              <a:gd name="connsiteX11" fmla="*/ 2726266 w 3064933"/>
              <a:gd name="connsiteY11" fmla="*/ 2810934 h 4224867"/>
              <a:gd name="connsiteX12" fmla="*/ 2658533 w 3064933"/>
              <a:gd name="connsiteY12" fmla="*/ 2802467 h 4224867"/>
              <a:gd name="connsiteX13" fmla="*/ 2616200 w 3064933"/>
              <a:gd name="connsiteY13" fmla="*/ 2810934 h 4224867"/>
              <a:gd name="connsiteX14" fmla="*/ 2997200 w 3064933"/>
              <a:gd name="connsiteY14" fmla="*/ 1320800 h 4224867"/>
              <a:gd name="connsiteX15" fmla="*/ 2997200 w 3064933"/>
              <a:gd name="connsiteY15" fmla="*/ 1176867 h 4224867"/>
              <a:gd name="connsiteX16" fmla="*/ 2954866 w 3064933"/>
              <a:gd name="connsiteY16" fmla="*/ 1092200 h 4224867"/>
              <a:gd name="connsiteX17" fmla="*/ 2887133 w 3064933"/>
              <a:gd name="connsiteY17" fmla="*/ 990600 h 4224867"/>
              <a:gd name="connsiteX18" fmla="*/ 3064933 w 3064933"/>
              <a:gd name="connsiteY18" fmla="*/ 118534 h 4224867"/>
              <a:gd name="connsiteX19" fmla="*/ 3022600 w 3064933"/>
              <a:gd name="connsiteY19" fmla="*/ 0 h 4224867"/>
              <a:gd name="connsiteX20" fmla="*/ 2887133 w 3064933"/>
              <a:gd name="connsiteY20" fmla="*/ 8467 h 4224867"/>
              <a:gd name="connsiteX21" fmla="*/ 2768600 w 3064933"/>
              <a:gd name="connsiteY21" fmla="*/ 499534 h 4224867"/>
              <a:gd name="connsiteX22" fmla="*/ 2624666 w 3064933"/>
              <a:gd name="connsiteY22" fmla="*/ 948267 h 4224867"/>
              <a:gd name="connsiteX23" fmla="*/ 1591733 w 3064933"/>
              <a:gd name="connsiteY23" fmla="*/ 889000 h 4224867"/>
              <a:gd name="connsiteX24" fmla="*/ 1456266 w 3064933"/>
              <a:gd name="connsiteY24" fmla="*/ 922867 h 4224867"/>
              <a:gd name="connsiteX25" fmla="*/ 1354666 w 3064933"/>
              <a:gd name="connsiteY25" fmla="*/ 1032934 h 4224867"/>
              <a:gd name="connsiteX26" fmla="*/ 762000 w 3064933"/>
              <a:gd name="connsiteY26" fmla="*/ 3090334 h 4224867"/>
              <a:gd name="connsiteX27" fmla="*/ 685800 w 3064933"/>
              <a:gd name="connsiteY27" fmla="*/ 3005667 h 4224867"/>
              <a:gd name="connsiteX28" fmla="*/ 643466 w 3064933"/>
              <a:gd name="connsiteY28" fmla="*/ 2971800 h 4224867"/>
              <a:gd name="connsiteX29" fmla="*/ 592666 w 3064933"/>
              <a:gd name="connsiteY29" fmla="*/ 2937934 h 4224867"/>
              <a:gd name="connsiteX30" fmla="*/ 533400 w 3064933"/>
              <a:gd name="connsiteY30" fmla="*/ 2912534 h 4224867"/>
              <a:gd name="connsiteX31" fmla="*/ 457200 w 3064933"/>
              <a:gd name="connsiteY31" fmla="*/ 2904067 h 4224867"/>
              <a:gd name="connsiteX32" fmla="*/ 414866 w 3064933"/>
              <a:gd name="connsiteY32" fmla="*/ 2912534 h 4224867"/>
              <a:gd name="connsiteX33" fmla="*/ 338666 w 3064933"/>
              <a:gd name="connsiteY33" fmla="*/ 2963334 h 4224867"/>
              <a:gd name="connsiteX34" fmla="*/ 287866 w 3064933"/>
              <a:gd name="connsiteY34" fmla="*/ 3048000 h 4224867"/>
              <a:gd name="connsiteX35" fmla="*/ 287866 w 3064933"/>
              <a:gd name="connsiteY35" fmla="*/ 3115734 h 4224867"/>
              <a:gd name="connsiteX36" fmla="*/ 270933 w 3064933"/>
              <a:gd name="connsiteY36" fmla="*/ 3175000 h 4224867"/>
              <a:gd name="connsiteX37" fmla="*/ 262466 w 3064933"/>
              <a:gd name="connsiteY37" fmla="*/ 3268134 h 4224867"/>
              <a:gd name="connsiteX38" fmla="*/ 270933 w 3064933"/>
              <a:gd name="connsiteY38" fmla="*/ 3386667 h 4224867"/>
              <a:gd name="connsiteX39" fmla="*/ 296333 w 3064933"/>
              <a:gd name="connsiteY39" fmla="*/ 3539067 h 4224867"/>
              <a:gd name="connsiteX40" fmla="*/ 169333 w 3064933"/>
              <a:gd name="connsiteY40" fmla="*/ 3606800 h 4224867"/>
              <a:gd name="connsiteX41" fmla="*/ 101600 w 3064933"/>
              <a:gd name="connsiteY41" fmla="*/ 3683000 h 4224867"/>
              <a:gd name="connsiteX42" fmla="*/ 67733 w 3064933"/>
              <a:gd name="connsiteY42" fmla="*/ 3852334 h 4224867"/>
              <a:gd name="connsiteX43" fmla="*/ 67733 w 3064933"/>
              <a:gd name="connsiteY43" fmla="*/ 3869267 h 4224867"/>
              <a:gd name="connsiteX44" fmla="*/ 8466 w 3064933"/>
              <a:gd name="connsiteY44" fmla="*/ 3886200 h 4224867"/>
              <a:gd name="connsiteX45" fmla="*/ 0 w 3064933"/>
              <a:gd name="connsiteY45" fmla="*/ 3886200 h 4224867"/>
              <a:gd name="connsiteX46" fmla="*/ 0 w 3064933"/>
              <a:gd name="connsiteY46" fmla="*/ 4224867 h 4224867"/>
              <a:gd name="connsiteX47" fmla="*/ 2582333 w 3064933"/>
              <a:gd name="connsiteY47" fmla="*/ 4224867 h 422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64933" h="4224867">
                <a:moveTo>
                  <a:pt x="2582333" y="4224867"/>
                </a:moveTo>
                <a:lnTo>
                  <a:pt x="2675466" y="4030134"/>
                </a:lnTo>
                <a:lnTo>
                  <a:pt x="2819400" y="3826934"/>
                </a:lnTo>
                <a:lnTo>
                  <a:pt x="2937933" y="3716867"/>
                </a:lnTo>
                <a:lnTo>
                  <a:pt x="2997200" y="3539067"/>
                </a:lnTo>
                <a:lnTo>
                  <a:pt x="2988733" y="3378200"/>
                </a:lnTo>
                <a:lnTo>
                  <a:pt x="2937933" y="3276600"/>
                </a:lnTo>
                <a:lnTo>
                  <a:pt x="2836333" y="3158067"/>
                </a:lnTo>
                <a:lnTo>
                  <a:pt x="2827866" y="3149600"/>
                </a:lnTo>
                <a:lnTo>
                  <a:pt x="2836333" y="2980267"/>
                </a:lnTo>
                <a:lnTo>
                  <a:pt x="2794000" y="2870200"/>
                </a:lnTo>
                <a:lnTo>
                  <a:pt x="2726266" y="2810934"/>
                </a:lnTo>
                <a:lnTo>
                  <a:pt x="2658533" y="2802467"/>
                </a:lnTo>
                <a:lnTo>
                  <a:pt x="2616200" y="2810934"/>
                </a:lnTo>
                <a:lnTo>
                  <a:pt x="2997200" y="1320800"/>
                </a:lnTo>
                <a:lnTo>
                  <a:pt x="2997200" y="1176867"/>
                </a:lnTo>
                <a:lnTo>
                  <a:pt x="2954866" y="1092200"/>
                </a:lnTo>
                <a:lnTo>
                  <a:pt x="2887133" y="990600"/>
                </a:lnTo>
                <a:lnTo>
                  <a:pt x="3064933" y="118534"/>
                </a:lnTo>
                <a:lnTo>
                  <a:pt x="3022600" y="0"/>
                </a:lnTo>
                <a:lnTo>
                  <a:pt x="2887133" y="8467"/>
                </a:lnTo>
                <a:lnTo>
                  <a:pt x="2768600" y="499534"/>
                </a:lnTo>
                <a:lnTo>
                  <a:pt x="2624666" y="948267"/>
                </a:lnTo>
                <a:lnTo>
                  <a:pt x="1591733" y="889000"/>
                </a:lnTo>
                <a:lnTo>
                  <a:pt x="1456266" y="922867"/>
                </a:lnTo>
                <a:lnTo>
                  <a:pt x="1354666" y="1032934"/>
                </a:lnTo>
                <a:lnTo>
                  <a:pt x="762000" y="3090334"/>
                </a:lnTo>
                <a:lnTo>
                  <a:pt x="685800" y="3005667"/>
                </a:lnTo>
                <a:lnTo>
                  <a:pt x="643466" y="2971800"/>
                </a:lnTo>
                <a:lnTo>
                  <a:pt x="592666" y="2937934"/>
                </a:lnTo>
                <a:lnTo>
                  <a:pt x="533400" y="2912534"/>
                </a:lnTo>
                <a:lnTo>
                  <a:pt x="457200" y="2904067"/>
                </a:lnTo>
                <a:lnTo>
                  <a:pt x="414866" y="2912534"/>
                </a:lnTo>
                <a:lnTo>
                  <a:pt x="338666" y="2963334"/>
                </a:lnTo>
                <a:lnTo>
                  <a:pt x="287866" y="3048000"/>
                </a:lnTo>
                <a:lnTo>
                  <a:pt x="287866" y="3115734"/>
                </a:lnTo>
                <a:lnTo>
                  <a:pt x="270933" y="3175000"/>
                </a:lnTo>
                <a:lnTo>
                  <a:pt x="262466" y="3268134"/>
                </a:lnTo>
                <a:lnTo>
                  <a:pt x="270933" y="3386667"/>
                </a:lnTo>
                <a:lnTo>
                  <a:pt x="296333" y="3539067"/>
                </a:lnTo>
                <a:lnTo>
                  <a:pt x="169333" y="3606800"/>
                </a:lnTo>
                <a:lnTo>
                  <a:pt x="101600" y="3683000"/>
                </a:lnTo>
                <a:lnTo>
                  <a:pt x="67733" y="3852334"/>
                </a:lnTo>
                <a:lnTo>
                  <a:pt x="67733" y="3869267"/>
                </a:lnTo>
                <a:lnTo>
                  <a:pt x="8466" y="3886200"/>
                </a:lnTo>
                <a:lnTo>
                  <a:pt x="0" y="3886200"/>
                </a:lnTo>
                <a:lnTo>
                  <a:pt x="0" y="4224867"/>
                </a:lnTo>
                <a:lnTo>
                  <a:pt x="2582333" y="4224867"/>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rgbClr val="53A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52400" y="6029980"/>
            <a:ext cx="8839200" cy="523220"/>
          </a:xfrm>
          <a:prstGeom prst="rect">
            <a:avLst/>
          </a:prstGeom>
          <a:noFill/>
        </p:spPr>
        <p:txBody>
          <a:bodyPr wrap="square" rtlCol="0">
            <a:spAutoFit/>
          </a:bodyPr>
          <a:lstStyle/>
          <a:p>
            <a:r>
              <a:rPr lang="es-ES" sz="1400" b="1" dirty="0">
                <a:hlinkClick r:id="rId5"/>
              </a:rPr>
              <a:t>Aplicación de sonometría del NIOSH para dispositivos iPhone:</a:t>
            </a:r>
            <a:r>
              <a:rPr lang="es-ES" sz="1400" dirty="0">
                <a:hlinkClick r:id="rId5"/>
              </a:rPr>
              <a:t> </a:t>
            </a:r>
            <a:r>
              <a:rPr lang="es-ES" sz="1400" u="sng" dirty="0">
                <a:hlinkClick r:id="rId6"/>
              </a:rPr>
              <a:t>https://itunes.apple.com/us/app/niosh-slm/id1096545820?mt=8</a:t>
            </a:r>
            <a:r>
              <a:rPr lang="es-ES" dirty="0"/>
              <a:t> </a:t>
            </a:r>
          </a:p>
          <a:p>
            <a:r>
              <a:rPr lang="es-ES" sz="1400" b="1" u="sng" dirty="0">
                <a:hlinkClick r:id="rId7"/>
              </a:rPr>
              <a:t>Aplicación SoundMeter para Android: </a:t>
            </a:r>
            <a:r>
              <a:rPr lang="es-ES" sz="1400" u="sng" dirty="0">
                <a:hlinkClick r:id="rId7"/>
              </a:rPr>
              <a:t>https://play.google.com/store/apps/details?id=kr.sira.sound&amp;hl=en</a:t>
            </a:r>
            <a:endParaRPr lang="es-ES" sz="1400" dirty="0"/>
          </a:p>
        </p:txBody>
      </p:sp>
    </p:spTree>
    <p:extLst>
      <p:ext uri="{BB962C8B-B14F-4D97-AF65-F5344CB8AC3E}">
        <p14:creationId xmlns:p14="http://schemas.microsoft.com/office/powerpoint/2010/main" val="3850400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Prevención de la hipoacusia</a:t>
            </a:r>
          </a:p>
        </p:txBody>
      </p:sp>
      <p:pic>
        <p:nvPicPr>
          <p:cNvPr id="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81119" y="1600200"/>
            <a:ext cx="5781761"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75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3425</TotalTime>
  <Words>980</Words>
  <Application>Microsoft Office PowerPoint</Application>
  <PresentationFormat>On-screen Show (4:3)</PresentationFormat>
  <Paragraphs>66</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Ruido e hipoacusia</vt:lpstr>
      <vt:lpstr>Ruido: riesgos</vt:lpstr>
      <vt:lpstr>El costo de la hipoacusia</vt:lpstr>
      <vt:lpstr>Cómo saber si el ruido es demasiado alto</vt:lpstr>
      <vt:lpstr>Prevención de la hipoacusia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Bunting</dc:creator>
  <cp:lastModifiedBy>Kathy Tolentino Gonzalez</cp:lastModifiedBy>
  <cp:revision>58</cp:revision>
  <dcterms:created xsi:type="dcterms:W3CDTF">2017-09-25T13:49:07Z</dcterms:created>
  <dcterms:modified xsi:type="dcterms:W3CDTF">2019-12-11T19:35:26Z</dcterms:modified>
</cp:coreProperties>
</file>