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QAer" initials="Q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A196"/>
    <a:srgbClr val="3399FF"/>
    <a:srgbClr val="5ED4C9"/>
    <a:srgbClr val="82DED5"/>
    <a:srgbClr val="9EE6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18" autoAdjust="0"/>
    <p:restoredTop sz="68369" autoAdjust="0"/>
  </p:normalViewPr>
  <p:slideViewPr>
    <p:cSldViewPr>
      <p:cViewPr varScale="1">
        <p:scale>
          <a:sx n="73" d="100"/>
          <a:sy n="73" d="100"/>
        </p:scale>
        <p:origin x="-108" y="-108"/>
      </p:cViewPr>
      <p:guideLst>
        <p:guide orient="horz" pos="2160"/>
        <p:guide pos="2880"/>
      </p:guideLst>
    </p:cSldViewPr>
  </p:slideViewPr>
  <p:notesTextViewPr>
    <p:cViewPr>
      <p:scale>
        <a:sx n="1" d="1"/>
        <a:sy n="1" d="1"/>
      </p:scale>
      <p:origin x="24" y="0"/>
    </p:cViewPr>
  </p:notesTextViewPr>
  <p:notesViewPr>
    <p:cSldViewPr>
      <p:cViewPr>
        <p:scale>
          <a:sx n="89" d="100"/>
          <a:sy n="89" d="100"/>
        </p:scale>
        <p:origin x="-192" y="267"/>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65B9BB10-07D3-4CAA-B6C6-8923A1982B41}" type="datetimeFigureOut">
              <a:rPr lang="en-US" smtClean="0"/>
              <a:pPr/>
              <a:t>8/16/2019</a:t>
            </a:fld>
            <a:endParaRPr lang="es-E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6AF8A428-B4F9-49AB-9F9A-CCE9A52C245C}" type="slidenum">
              <a:rPr lang="en-US" smtClean="0"/>
              <a:pPr/>
              <a:t>‹#›</a:t>
            </a:fld>
            <a:endParaRPr lang="es-ES"/>
          </a:p>
        </p:txBody>
      </p:sp>
    </p:spTree>
    <p:extLst>
      <p:ext uri="{BB962C8B-B14F-4D97-AF65-F5344CB8AC3E}">
        <p14:creationId xmlns:p14="http://schemas.microsoft.com/office/powerpoint/2010/main" val="3396041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155575"/>
            <a:ext cx="4654550" cy="3490913"/>
          </a:xfrm>
        </p:spPr>
      </p:sp>
      <p:sp>
        <p:nvSpPr>
          <p:cNvPr id="3" name="Notes Placeholder 2"/>
          <p:cNvSpPr>
            <a:spLocks noGrp="1"/>
          </p:cNvSpPr>
          <p:nvPr>
            <p:ph type="body" idx="1"/>
          </p:nvPr>
        </p:nvSpPr>
        <p:spPr>
          <a:xfrm>
            <a:off x="312138" y="3811637"/>
            <a:ext cx="6320790" cy="5109584"/>
          </a:xfrm>
        </p:spPr>
        <p:txBody>
          <a:bodyPr/>
          <a:lstStyle/>
          <a:p>
            <a:r>
              <a:rPr lang="es-ES" sz="1100" b="1" dirty="0">
                <a:solidFill>
                  <a:srgbClr val="FF0000"/>
                </a:solidFill>
              </a:rPr>
              <a:t>NOTAS PARA EL INSTRUCTOR: Los ejercicios individuales (diapositivas separadas de la presentación de PowerPoint) y la presentación integral (que incluye diapositivas para las 4 clases) se pueden utilizar por separado o como parte de otros programa de capacitación.</a:t>
            </a:r>
          </a:p>
          <a:p>
            <a:endParaRPr lang="es-ES" sz="1100" b="1" dirty="0">
              <a:solidFill>
                <a:srgbClr val="FF0000"/>
              </a:solidFill>
            </a:endParaRPr>
          </a:p>
          <a:p>
            <a:r>
              <a:rPr lang="es-ES" sz="1100" b="1" dirty="0">
                <a:solidFill>
                  <a:srgbClr val="FF0000"/>
                </a:solidFill>
              </a:rPr>
              <a:t>EJERCICIOS DE CAPACITACIÓN SOBRE RUIDO PARA USAR EN LAS CLASES DE LOS PROGRAMAS DE CAPACITACIÓN EN HABILIDADES: Ejercicio separado B-2 (A)</a:t>
            </a:r>
          </a:p>
          <a:p>
            <a:endParaRPr lang="es-ES" sz="1100" dirty="0"/>
          </a:p>
          <a:p>
            <a:r>
              <a:rPr lang="es-ES" sz="1100" dirty="0" smtClean="0"/>
              <a:t>En Estados Unidos, la hipoacusia es una de las enfermedades laborales más frecuentes. La exposición repetida a niveles altos de ruido puede producir una hipoacusia PERMANENTE. Dado que las obras en construcción suelen ser lugares en los que los trabajadores se ven expuestos a niveles altos de ruido, estos tienen un riesgo mucho mayor de presentar hipoacusia que los trabajadores de otras industrias</a:t>
            </a:r>
            <a:r>
              <a:rPr lang="en-US" sz="1100" dirty="0" smtClean="0"/>
              <a:t>. </a:t>
            </a:r>
            <a:endParaRPr lang="en-US" sz="1100" dirty="0"/>
          </a:p>
          <a:p>
            <a:r>
              <a:rPr lang="en-US" sz="1100" dirty="0"/>
              <a:t> </a:t>
            </a:r>
          </a:p>
          <a:p>
            <a:r>
              <a:rPr lang="es-ES" sz="1100" dirty="0" smtClean="0"/>
              <a:t>De acuerdo con el Instituto Nacional de Salud y Seguridad Ocupacional (NIOSH), aproximadamente la mitad de los trabajadores de la construcción tienen algún problema auditivo relacionado con el trabajo. Para ponerlo en perspectiva, el obrero promedio de tan solo 25 años de edad tiene la misma audición que una persona de 50 años que no está expuesta a niveles altos de ruido en el trabajo</a:t>
            </a:r>
            <a:r>
              <a:rPr lang="en-US" sz="1100" dirty="0" smtClean="0"/>
              <a:t>.  </a:t>
            </a:r>
            <a:endParaRPr lang="en-US" sz="1100" dirty="0"/>
          </a:p>
          <a:p>
            <a:r>
              <a:rPr lang="en-US" sz="1100" dirty="0"/>
              <a:t> </a:t>
            </a:r>
          </a:p>
          <a:p>
            <a:r>
              <a:rPr lang="es-ES" sz="1100" dirty="0" smtClean="0"/>
              <a:t>El ruido ocasiona daños en los nervios de los oídos y puede causar </a:t>
            </a:r>
            <a:r>
              <a:rPr lang="es-ES" sz="1100" dirty="0" err="1" smtClean="0"/>
              <a:t>tinnitus</a:t>
            </a:r>
            <a:r>
              <a:rPr lang="es-ES" sz="1100" dirty="0" smtClean="0"/>
              <a:t> (zumbido en los oídos), que a menudo afecta el sueño y la calidad de vida, además de incrementar la presión arterial y el nivel de estrés</a:t>
            </a:r>
            <a:r>
              <a:rPr lang="en-US" sz="1100" dirty="0" smtClean="0"/>
              <a:t>. </a:t>
            </a:r>
            <a:endParaRPr lang="en-US" sz="1100" dirty="0"/>
          </a:p>
          <a:p>
            <a:endParaRPr lang="en-US" sz="1100" dirty="0"/>
          </a:p>
          <a:p>
            <a:r>
              <a:rPr lang="es-ES" sz="1100" dirty="0" smtClean="0"/>
              <a:t>El ruido y la hipoacusia también pueden perjudicar la capacidad de trabajar de forma segura en el ámbito laboral</a:t>
            </a:r>
            <a:r>
              <a:rPr lang="en-US" sz="1100" dirty="0" smtClean="0"/>
              <a:t>:</a:t>
            </a:r>
            <a:endParaRPr lang="en-US" sz="1100" dirty="0"/>
          </a:p>
          <a:p>
            <a:pPr marL="174982" indent="-174982">
              <a:buFont typeface="Arial" panose="020B0604020202020204" pitchFamily="34" charset="0"/>
              <a:buChar char="•"/>
            </a:pPr>
            <a:r>
              <a:rPr lang="es-ES_tradnl" sz="1200" kern="1200" dirty="0" smtClean="0">
                <a:solidFill>
                  <a:schemeClr val="tx1"/>
                </a:solidFill>
                <a:effectLst/>
                <a:latin typeface="+mn-lt"/>
                <a:ea typeface="+mn-ea"/>
                <a:cs typeface="+mn-cs"/>
              </a:rPr>
              <a:t>La hipoacusia se ha vinculado a un riesgo TRES VECES MAYOR de sufrir caídas (la principal casa de muerte en la construcción</a:t>
            </a:r>
            <a:r>
              <a:rPr lang="en-US" sz="1100" dirty="0" smtClean="0"/>
              <a:t>)</a:t>
            </a:r>
          </a:p>
          <a:p>
            <a:pPr marL="174982" indent="-174982">
              <a:buFont typeface="Arial" panose="020B0604020202020204" pitchFamily="34" charset="0"/>
              <a:buChar char="•"/>
            </a:pPr>
            <a:r>
              <a:rPr lang="es-ES_tradnl" sz="1200" kern="1200" dirty="0" smtClean="0">
                <a:solidFill>
                  <a:schemeClr val="tx1"/>
                </a:solidFill>
                <a:effectLst/>
                <a:latin typeface="+mn-lt"/>
                <a:ea typeface="+mn-ea"/>
                <a:cs typeface="+mn-cs"/>
              </a:rPr>
              <a:t>Si el trabajador tiene problemas para oír o hay mucho ruido, puede que no escuche instrucciones o advertencias importantes en el sitio de trabajo</a:t>
            </a:r>
            <a:r>
              <a:rPr lang="en-US" sz="1100" kern="1200" dirty="0" smtClean="0">
                <a:solidFill>
                  <a:schemeClr val="tx1"/>
                </a:solidFill>
                <a:effectLst/>
                <a:latin typeface="+mn-lt"/>
                <a:ea typeface="+mn-ea"/>
                <a:cs typeface="+mn-cs"/>
              </a:rPr>
              <a:t>.</a:t>
            </a:r>
            <a:endParaRPr lang="en-US" sz="1100" dirty="0" smtClean="0"/>
          </a:p>
          <a:p>
            <a:pPr marL="174982" indent="-174982">
              <a:buFont typeface="Arial" panose="020B0604020202020204" pitchFamily="34" charset="0"/>
              <a:buChar char="•"/>
            </a:pPr>
            <a:r>
              <a:rPr lang="es-ES_tradnl" sz="1200" kern="1200" dirty="0" smtClean="0">
                <a:solidFill>
                  <a:schemeClr val="tx1"/>
                </a:solidFill>
                <a:effectLst/>
                <a:latin typeface="+mn-lt"/>
                <a:ea typeface="+mn-ea"/>
                <a:cs typeface="+mn-cs"/>
              </a:rPr>
              <a:t>El ruido ambiental puede provocar distracciones e interferir en la ejecución segura del trabajo</a:t>
            </a:r>
            <a:r>
              <a:rPr lang="en-US" sz="1100" kern="1200" dirty="0" smtClean="0">
                <a:solidFill>
                  <a:schemeClr val="tx1"/>
                </a:solidFill>
                <a:effectLst/>
                <a:latin typeface="+mn-lt"/>
                <a:ea typeface="+mn-ea"/>
                <a:cs typeface="+mn-cs"/>
              </a:rPr>
              <a:t>.</a:t>
            </a:r>
            <a:endParaRPr lang="en-US" sz="1100" dirty="0"/>
          </a:p>
          <a:p>
            <a:r>
              <a:rPr lang="en-US" sz="1100" dirty="0"/>
              <a:t> </a:t>
            </a:r>
          </a:p>
          <a:p>
            <a:r>
              <a:rPr lang="es-ES_tradnl" sz="1200" kern="1200" dirty="0" smtClean="0">
                <a:solidFill>
                  <a:schemeClr val="tx1"/>
                </a:solidFill>
                <a:effectLst/>
                <a:latin typeface="+mn-lt"/>
                <a:ea typeface="+mn-ea"/>
                <a:cs typeface="+mn-cs"/>
              </a:rPr>
              <a:t>Una vez perdida la capacidad auditiva, no se puede recuperar</a:t>
            </a:r>
            <a:r>
              <a:rPr lang="en-US" sz="1100" smtClean="0"/>
              <a:t>. </a:t>
            </a:r>
            <a:r>
              <a:rPr lang="en-US" sz="1100" b="1"/>
              <a:t> </a:t>
            </a:r>
            <a:endParaRPr lang="en-US" sz="1100" dirty="0"/>
          </a:p>
        </p:txBody>
      </p:sp>
      <p:sp>
        <p:nvSpPr>
          <p:cNvPr id="4" name="Slide Number Placeholder 3"/>
          <p:cNvSpPr>
            <a:spLocks noGrp="1"/>
          </p:cNvSpPr>
          <p:nvPr>
            <p:ph type="sldNum" sz="quarter" idx="10"/>
          </p:nvPr>
        </p:nvSpPr>
        <p:spPr/>
        <p:txBody>
          <a:bodyPr/>
          <a:lstStyle/>
          <a:p>
            <a:fld id="{6AF8A428-B4F9-49AB-9F9A-CCE9A52C245C}" type="slidenum">
              <a:rPr lang="en-US" smtClean="0"/>
              <a:pPr/>
              <a:t>1</a:t>
            </a:fld>
            <a:endParaRPr lang="es-ES"/>
          </a:p>
        </p:txBody>
      </p:sp>
      <p:sp>
        <p:nvSpPr>
          <p:cNvPr id="5" name="Rectangle 4"/>
          <p:cNvSpPr/>
          <p:nvPr/>
        </p:nvSpPr>
        <p:spPr>
          <a:xfrm>
            <a:off x="7550150" y="3892550"/>
            <a:ext cx="4038600" cy="36933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ES" dirty="0">
                <a:solidFill>
                  <a:srgbClr val="FF0000"/>
                </a:solidFill>
              </a:rPr>
              <a:t>**Solo hace falta traducir el texto en rojo**</a:t>
            </a:r>
          </a:p>
        </p:txBody>
      </p:sp>
    </p:spTree>
    <p:extLst>
      <p:ext uri="{BB962C8B-B14F-4D97-AF65-F5344CB8AC3E}">
        <p14:creationId xmlns:p14="http://schemas.microsoft.com/office/powerpoint/2010/main" val="1668935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0363C7F-8FF7-4904-ADF7-971691164861}"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301324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63C7F-8FF7-4904-ADF7-971691164861}"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308224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63C7F-8FF7-4904-ADF7-971691164861}"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3998537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63C7F-8FF7-4904-ADF7-971691164861}"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1646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363C7F-8FF7-4904-ADF7-971691164861}"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2598786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363C7F-8FF7-4904-ADF7-971691164861}"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123872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363C7F-8FF7-4904-ADF7-971691164861}" type="datetimeFigureOut">
              <a:rPr lang="en-US" smtClean="0"/>
              <a:pPr/>
              <a:t>8/16/2019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331356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363C7F-8FF7-4904-ADF7-971691164861}" type="datetimeFigureOut">
              <a:rPr lang="en-US" smtClean="0"/>
              <a:pPr/>
              <a:t>8/16/2019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2077351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363C7F-8FF7-4904-ADF7-971691164861}" type="datetimeFigureOut">
              <a:rPr lang="en-US" smtClean="0"/>
              <a:pPr/>
              <a:t>8/16/2019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2886441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363C7F-8FF7-4904-ADF7-971691164861}"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431769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363C7F-8FF7-4904-ADF7-971691164861}"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2B430-0727-4ACC-ABC7-A56CF2DFBB8C}" type="slidenum">
              <a:rPr lang="en-US" smtClean="0"/>
              <a:pPr/>
              <a:t>‹#›</a:t>
            </a:fld>
            <a:endParaRPr lang="en-US"/>
          </a:p>
        </p:txBody>
      </p:sp>
    </p:spTree>
    <p:extLst>
      <p:ext uri="{BB962C8B-B14F-4D97-AF65-F5344CB8AC3E}">
        <p14:creationId xmlns:p14="http://schemas.microsoft.com/office/powerpoint/2010/main" val="279101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363C7F-8FF7-4904-ADF7-971691164861}" type="datetimeFigureOut">
              <a:rPr lang="en-US" smtClean="0"/>
              <a:pPr/>
              <a:t>8/16/2019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2B430-0727-4ACC-ABC7-A56CF2DFBB8C}" type="slidenum">
              <a:rPr lang="en-US" smtClean="0"/>
              <a:pPr/>
              <a:t>‹#›</a:t>
            </a:fld>
            <a:endParaRPr lang="en-US"/>
          </a:p>
        </p:txBody>
      </p:sp>
    </p:spTree>
    <p:extLst>
      <p:ext uri="{BB962C8B-B14F-4D97-AF65-F5344CB8AC3E}">
        <p14:creationId xmlns:p14="http://schemas.microsoft.com/office/powerpoint/2010/main" val="259179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s-ES" dirty="0"/>
              <a:t>Ruido: riesgos para la salud</a:t>
            </a:r>
          </a:p>
        </p:txBody>
      </p:sp>
      <p:pic>
        <p:nvPicPr>
          <p:cNvPr id="205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1677508" y="1722437"/>
            <a:ext cx="5781761" cy="452596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77" y="0"/>
            <a:ext cx="9127967" cy="913070"/>
          </a:xfrm>
          <a:prstGeom prst="rect">
            <a:avLst/>
          </a:prstGeom>
          <a:solidFill>
            <a:srgbClr val="C00000"/>
          </a:solidFill>
        </p:spPr>
        <p:txBody>
          <a:bodyPr wrap="square">
            <a:spAutoFit/>
          </a:bodyPr>
          <a:lstStyle/>
          <a:p>
            <a:pPr algn="ctr" defTabSz="457200" fontAlgn="auto">
              <a:spcBef>
                <a:spcPts val="0"/>
              </a:spcBef>
              <a:spcAft>
                <a:spcPts val="0"/>
              </a:spcAft>
              <a:defRPr/>
            </a:pPr>
            <a:r>
              <a:rPr lang="es-ES" sz="4000" b="1" baseline="-3000" dirty="0">
                <a:solidFill>
                  <a:prstClr val="white"/>
                </a:solidFill>
                <a:effectLst>
                  <a:outerShdw blurRad="50800" dist="38100" dir="2700000" algn="tl" rotWithShape="0">
                    <a:srgbClr val="000000">
                      <a:alpha val="43000"/>
                    </a:srgbClr>
                  </a:outerShdw>
                </a:effectLst>
                <a:latin typeface="Arial Narrow"/>
              </a:rPr>
              <a:t>Ruido en la industria de la construcción y </a:t>
            </a:r>
            <a:br>
              <a:rPr lang="es-ES" sz="4000" b="1" baseline="-3000" dirty="0">
                <a:solidFill>
                  <a:prstClr val="white"/>
                </a:solidFill>
                <a:effectLst>
                  <a:outerShdw blurRad="50800" dist="38100" dir="2700000" algn="tl" rotWithShape="0">
                    <a:srgbClr val="000000">
                      <a:alpha val="43000"/>
                    </a:srgbClr>
                  </a:outerShdw>
                </a:effectLst>
                <a:latin typeface="Arial Narrow"/>
              </a:rPr>
            </a:br>
            <a:r>
              <a:rPr lang="es-ES" sz="4000" b="1" baseline="-3000" dirty="0">
                <a:solidFill>
                  <a:prstClr val="white"/>
                </a:solidFill>
                <a:effectLst>
                  <a:outerShdw blurRad="50800" dist="38100" dir="2700000" algn="tl" rotWithShape="0">
                    <a:srgbClr val="000000">
                      <a:alpha val="43000"/>
                    </a:srgbClr>
                  </a:outerShdw>
                </a:effectLst>
                <a:latin typeface="Arial Narrow"/>
              </a:rPr>
              <a:t>prevención de la hipoacusia</a:t>
            </a:r>
            <a:endParaRPr lang="es-ES" sz="4000" b="1" cap="small" baseline="-3000" dirty="0">
              <a:solidFill>
                <a:prstClr val="white"/>
              </a:solidFill>
              <a:latin typeface="Arial Narrow"/>
              <a:ea typeface="Arial Narrow" pitchFamily="-110" charset="0"/>
              <a:cs typeface="Arial Narrow"/>
            </a:endParaRPr>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3000" y="6383074"/>
            <a:ext cx="4177144" cy="458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177" y="6496670"/>
            <a:ext cx="1893887" cy="369332"/>
          </a:xfrm>
          <a:prstGeom prst="rect">
            <a:avLst/>
          </a:prstGeom>
          <a:solidFill>
            <a:schemeClr val="bg1"/>
          </a:solidFill>
          <a:ln w="31750">
            <a:solidFill>
              <a:schemeClr val="tx1"/>
            </a:solidFill>
          </a:ln>
          <a:effectLst>
            <a:outerShdw blurRad="50800" dist="38100" dir="18900000" algn="bl" rotWithShape="0">
              <a:prstClr val="black">
                <a:alpha val="40000"/>
              </a:prstClr>
            </a:outerShdw>
          </a:effectLst>
        </p:spPr>
        <p:txBody>
          <a:bodyPr wrap="square" rtlCol="0">
            <a:spAutoFit/>
          </a:bodyPr>
          <a:lstStyle/>
          <a:p>
            <a:r>
              <a:rPr lang="es-ES"/>
              <a:t>Ejercicio B-2 (A)</a:t>
            </a:r>
            <a:endParaRPr lang="es-ES" dirty="0"/>
          </a:p>
        </p:txBody>
      </p:sp>
    </p:spTree>
    <p:extLst>
      <p:ext uri="{BB962C8B-B14F-4D97-AF65-F5344CB8AC3E}">
        <p14:creationId xmlns:p14="http://schemas.microsoft.com/office/powerpoint/2010/main" val="2149735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3661</TotalTime>
  <Words>166</Words>
  <Application>Microsoft Office PowerPoint</Application>
  <PresentationFormat>On-screen Show (4:3)</PresentationFormat>
  <Paragraphs>21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Ruido: riesgos para la salud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Bunting</dc:creator>
  <cp:lastModifiedBy>Kathy Tolentino Gonzalez</cp:lastModifiedBy>
  <cp:revision>55</cp:revision>
  <cp:lastPrinted>2018-02-16T21:33:24Z</cp:lastPrinted>
  <dcterms:created xsi:type="dcterms:W3CDTF">2017-09-25T13:49:07Z</dcterms:created>
  <dcterms:modified xsi:type="dcterms:W3CDTF">2019-08-16T14:42:49Z</dcterms:modified>
</cp:coreProperties>
</file>