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9" r:id="rId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A196"/>
    <a:srgbClr val="3399FF"/>
    <a:srgbClr val="5ED4C9"/>
    <a:srgbClr val="82DED5"/>
    <a:srgbClr val="9EE6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8" autoAdjust="0"/>
    <p:restoredTop sz="59645" autoAdjust="0"/>
  </p:normalViewPr>
  <p:slideViewPr>
    <p:cSldViewPr>
      <p:cViewPr>
        <p:scale>
          <a:sx n="70" d="100"/>
          <a:sy n="70" d="100"/>
        </p:scale>
        <p:origin x="-2130" y="-108"/>
      </p:cViewPr>
      <p:guideLst>
        <p:guide orient="horz" pos="2160"/>
        <p:guide pos="2880"/>
      </p:guideLst>
    </p:cSldViewPr>
  </p:slideViewPr>
  <p:notesTextViewPr>
    <p:cViewPr>
      <p:scale>
        <a:sx n="1" d="1"/>
        <a:sy n="1" d="1"/>
      </p:scale>
      <p:origin x="0" y="0"/>
    </p:cViewPr>
  </p:notesTextViewPr>
  <p:notesViewPr>
    <p:cSldViewPr>
      <p:cViewPr>
        <p:scale>
          <a:sx n="89" d="100"/>
          <a:sy n="89" d="100"/>
        </p:scale>
        <p:origin x="-402" y="12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33FDE4C9-098D-4816-8B86-FE996B105009}" type="datetimeFigureOut">
              <a:rPr lang="en-US" smtClean="0"/>
              <a:t>12/11/2019</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6E7CD1A0-4807-4238-9F48-727969DD2407}" type="slidenum">
              <a:rPr lang="en-US" smtClean="0"/>
              <a:t>‹#›</a:t>
            </a:fld>
            <a:endParaRPr lang="en-US"/>
          </a:p>
        </p:txBody>
      </p:sp>
    </p:spTree>
    <p:extLst>
      <p:ext uri="{BB962C8B-B14F-4D97-AF65-F5344CB8AC3E}">
        <p14:creationId xmlns:p14="http://schemas.microsoft.com/office/powerpoint/2010/main" val="3181338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65B9BB10-07D3-4CAA-B6C6-8923A1982B41}" type="datetimeFigureOut">
              <a:rPr lang="en-US" smtClean="0"/>
              <a:pPr/>
              <a:t>12/11/2019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6AF8A428-B4F9-49AB-9F9A-CCE9A52C245C}" type="slidenum">
              <a:rPr lang="en-US" smtClean="0"/>
              <a:pPr/>
              <a:t>‹#›</a:t>
            </a:fld>
            <a:endParaRPr lang="en-US"/>
          </a:p>
        </p:txBody>
      </p:sp>
    </p:spTree>
    <p:extLst>
      <p:ext uri="{BB962C8B-B14F-4D97-AF65-F5344CB8AC3E}">
        <p14:creationId xmlns:p14="http://schemas.microsoft.com/office/powerpoint/2010/main" val="3396041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niosh/topics/noise/app.html"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play.google.com/store/apps/details?id=kr.sira.sound&amp;hl=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463550"/>
            <a:ext cx="4654550" cy="3490913"/>
          </a:xfrm>
        </p:spPr>
      </p:sp>
      <p:sp>
        <p:nvSpPr>
          <p:cNvPr id="3" name="Notes Placeholder 2"/>
          <p:cNvSpPr>
            <a:spLocks noGrp="1"/>
          </p:cNvSpPr>
          <p:nvPr>
            <p:ph type="body" idx="1"/>
          </p:nvPr>
        </p:nvSpPr>
        <p:spPr>
          <a:xfrm>
            <a:off x="158750" y="4044950"/>
            <a:ext cx="6629400" cy="5181600"/>
          </a:xfrm>
        </p:spPr>
        <p:txBody>
          <a:bodyPr/>
          <a:lstStyle/>
          <a:p>
            <a:r>
              <a:rPr lang="es-ES" sz="1100" b="1" kern="1200" dirty="0" smtClean="0">
                <a:solidFill>
                  <a:schemeClr val="tx1"/>
                </a:solidFill>
                <a:effectLst/>
              </a:rPr>
              <a:t>NOTA PARA EL INSTRUCTOR: Cada una de las cuatro diapositivas se puede usar de forma individual para insertar otros materiales para la presentación, o bien en conjunto para dar una presentación más larga de 15 minutos.</a:t>
            </a:r>
            <a:br>
              <a:rPr lang="es-ES" sz="1100" b="1" kern="1200" dirty="0" smtClean="0">
                <a:solidFill>
                  <a:schemeClr val="tx1"/>
                </a:solidFill>
                <a:effectLst/>
              </a:rPr>
            </a:br>
            <a:endParaRPr lang="es-ES" sz="1100" b="1" kern="1200" dirty="0" smtClean="0">
              <a:solidFill>
                <a:schemeClr val="tx1"/>
              </a:solidFill>
              <a:effectLst/>
            </a:endParaRPr>
          </a:p>
          <a:p>
            <a:r>
              <a:rPr lang="es-ES" sz="1100" b="1" kern="1200" dirty="0" smtClean="0">
                <a:solidFill>
                  <a:schemeClr val="tx1"/>
                </a:solidFill>
                <a:effectLst/>
              </a:rPr>
              <a:t>EJERCICIOS DE CAPACITACIÓN SOBRE RUIDO PARA USAR EN LAS CLASES DE LOS PROGRAMAS DE CAPACITACIÓN EN HABILIDADES: Programa de capacitación independiente </a:t>
            </a:r>
            <a:r>
              <a:rPr lang="en-US" sz="1100" b="1" kern="1200" baseline="0" dirty="0" smtClean="0">
                <a:solidFill>
                  <a:schemeClr val="tx1"/>
                </a:solidFill>
                <a:effectLst/>
              </a:rPr>
              <a:t>B-2(C)</a:t>
            </a:r>
            <a:br>
              <a:rPr lang="en-US" sz="1100" b="1" kern="1200" baseline="0" dirty="0" smtClean="0">
                <a:solidFill>
                  <a:schemeClr val="tx1"/>
                </a:solidFill>
                <a:effectLst/>
              </a:rPr>
            </a:br>
            <a:endParaRPr lang="en-US" sz="1100" b="1" kern="1200" baseline="0" dirty="0" smtClean="0">
              <a:solidFill>
                <a:schemeClr val="tx1"/>
              </a:solidFill>
              <a:effectLst/>
            </a:endParaRPr>
          </a:p>
          <a:p>
            <a:r>
              <a:rPr lang="es-ES" sz="1100" b="1" dirty="0" smtClean="0"/>
              <a:t>RECOMENDACIÓN: descargar una de las aplicaciones antes de la clase, familiarizarse con ella y demostrar su uso durante la presentación</a:t>
            </a:r>
            <a:r>
              <a:rPr lang="en-US" sz="1100" b="1" dirty="0" smtClean="0"/>
              <a:t>. </a:t>
            </a:r>
          </a:p>
          <a:p>
            <a:endParaRPr lang="en-US" sz="800" dirty="0"/>
          </a:p>
          <a:p>
            <a:pPr>
              <a:spcAft>
                <a:spcPts val="200"/>
              </a:spcAft>
            </a:pPr>
            <a:r>
              <a:rPr lang="es-ES" sz="1100" dirty="0" smtClean="0"/>
              <a:t>En las obras en construcción, hay ruido en todos lados. Los ruidos intensos pueden provocar hipoacusia, pero cómo saber si son demasiado altos.</a:t>
            </a:r>
            <a:br>
              <a:rPr lang="es-ES" sz="1100" dirty="0" smtClean="0"/>
            </a:br>
            <a:r>
              <a:rPr lang="es-ES" sz="1100" dirty="0" smtClean="0"/>
              <a:t/>
            </a:r>
            <a:br>
              <a:rPr lang="es-ES" sz="1100" dirty="0" smtClean="0"/>
            </a:br>
            <a:r>
              <a:rPr lang="es-ES" sz="1100" dirty="0" smtClean="0"/>
              <a:t>De acuerdo con el NIOSH, los ruidos por encima de su nivel de exposición recomendado (REL) de 85 decibeles son peligrosos. El nivel de exposición aceptable según la OSHA (PEL) es un poco más alto, de 90 decibeles. </a:t>
            </a:r>
            <a:endParaRPr lang="en-US" sz="1100" dirty="0" smtClean="0"/>
          </a:p>
          <a:p>
            <a:pPr>
              <a:spcAft>
                <a:spcPts val="200"/>
              </a:spcAft>
            </a:pPr>
            <a:r>
              <a:rPr lang="en-US" sz="1100" dirty="0" smtClean="0"/>
              <a:t>  </a:t>
            </a:r>
            <a:endParaRPr lang="en-US" sz="1100" dirty="0"/>
          </a:p>
          <a:p>
            <a:pPr>
              <a:spcAft>
                <a:spcPts val="200"/>
              </a:spcAft>
            </a:pPr>
            <a:r>
              <a:rPr lang="es-ES" sz="1100" dirty="0" smtClean="0"/>
              <a:t>Por suerte, cada vez es más fácil identificar el nivel de exposición para saber cuándo usar protección auditiva</a:t>
            </a:r>
            <a:r>
              <a:rPr lang="en-US" sz="1100" dirty="0" smtClean="0"/>
              <a:t>.  </a:t>
            </a:r>
            <a:br>
              <a:rPr lang="en-US" sz="1100" dirty="0" smtClean="0"/>
            </a:br>
            <a:endParaRPr lang="en-US" sz="1100" dirty="0" smtClean="0"/>
          </a:p>
          <a:p>
            <a:r>
              <a:rPr lang="es-ES" sz="1100" dirty="0" smtClean="0"/>
              <a:t>La aplicación de sonometría para dispositivos móviles del NIOSH es una herramienta para medir los niveles de sonido en el lugar de trabajo e incluye recomendaciones para mitigar la hipoacusia. Se puede descargar en cualquier dispositivo iPhone</a:t>
            </a:r>
            <a:r>
              <a:rPr lang="es-ES" sz="1100" baseline="0" dirty="0" smtClean="0"/>
              <a:t> </a:t>
            </a:r>
            <a:r>
              <a:rPr lang="en-US" sz="1100" dirty="0" smtClean="0"/>
              <a:t>(</a:t>
            </a:r>
            <a:r>
              <a:rPr lang="en-US" sz="1100" u="sng" dirty="0" smtClean="0">
                <a:hlinkClick r:id="rId3"/>
              </a:rPr>
              <a:t>https://www.cdc.gov/niosh/topics/noise/app.html</a:t>
            </a:r>
            <a:r>
              <a:rPr lang="en-US" sz="1100" dirty="0" smtClean="0"/>
              <a:t>.) Nota: El </a:t>
            </a:r>
            <a:r>
              <a:rPr lang="en-US" sz="1100" dirty="0" err="1" smtClean="0"/>
              <a:t>recurso</a:t>
            </a:r>
            <a:r>
              <a:rPr lang="en-US" sz="1100" dirty="0" smtClean="0"/>
              <a:t> </a:t>
            </a:r>
            <a:r>
              <a:rPr lang="en-US" sz="1100" dirty="0" err="1" smtClean="0"/>
              <a:t>en</a:t>
            </a:r>
            <a:r>
              <a:rPr lang="en-US" sz="1100" dirty="0" smtClean="0"/>
              <a:t> el enlace anterior</a:t>
            </a:r>
            <a:r>
              <a:rPr lang="en-US" sz="1100" baseline="0" dirty="0" smtClean="0"/>
              <a:t> </a:t>
            </a:r>
            <a:r>
              <a:rPr lang="en-US" sz="1100" baseline="0" dirty="0" err="1" smtClean="0"/>
              <a:t>solamente</a:t>
            </a:r>
            <a:r>
              <a:rPr lang="en-US" sz="1100" baseline="0" dirty="0" smtClean="0"/>
              <a:t> </a:t>
            </a:r>
            <a:r>
              <a:rPr lang="en-US" sz="1100" baseline="0" dirty="0" err="1" smtClean="0"/>
              <a:t>esta</a:t>
            </a:r>
            <a:r>
              <a:rPr lang="en-US" sz="1100" baseline="0" dirty="0" smtClean="0"/>
              <a:t> </a:t>
            </a:r>
            <a:r>
              <a:rPr lang="en-US" sz="1100" baseline="0" dirty="0" err="1" smtClean="0"/>
              <a:t>disponible</a:t>
            </a:r>
            <a:r>
              <a:rPr lang="en-US" sz="1100" baseline="0" dirty="0" smtClean="0"/>
              <a:t> </a:t>
            </a:r>
            <a:r>
              <a:rPr lang="en-US" sz="1100" baseline="0" dirty="0" err="1" smtClean="0"/>
              <a:t>en</a:t>
            </a:r>
            <a:r>
              <a:rPr lang="en-US" sz="1100" baseline="0" dirty="0" smtClean="0"/>
              <a:t> </a:t>
            </a:r>
            <a:r>
              <a:rPr lang="en-US" sz="1100" baseline="0" dirty="0" err="1" smtClean="0"/>
              <a:t>inglés</a:t>
            </a:r>
            <a:r>
              <a:rPr lang="en-US" sz="1100" baseline="0" dirty="0" smtClean="0"/>
              <a:t>.</a:t>
            </a:r>
            <a:r>
              <a:rPr lang="en-US" sz="1100" dirty="0" smtClean="0"/>
              <a:t> </a:t>
            </a:r>
            <a:r>
              <a:rPr lang="es-ES" sz="1100" dirty="0" smtClean="0"/>
              <a:t>Para los que tienen un dispositivo Android, el NIOSH recomienda la aplicación SoundMeter</a:t>
            </a:r>
            <a:r>
              <a:rPr lang="en-US" sz="1100" dirty="0" smtClean="0"/>
              <a:t> </a:t>
            </a:r>
            <a:r>
              <a:rPr lang="en-US" sz="1100" u="sng" dirty="0" smtClean="0"/>
              <a:t> </a:t>
            </a:r>
            <a:r>
              <a:rPr lang="en-US" sz="1100" u="sng" dirty="0" smtClean="0">
                <a:hlinkClick r:id="rId4"/>
              </a:rPr>
              <a:t>https://</a:t>
            </a:r>
            <a:r>
              <a:rPr lang="en-US" sz="1100" u="sng" dirty="0" smtClean="0">
                <a:hlinkClick r:id="rId4"/>
              </a:rPr>
              <a:t>play.google.com/store/apps/details?id=kr.sira.sound&amp;hl=en</a:t>
            </a:r>
            <a:r>
              <a:rPr lang="en-US" sz="1100" u="none" dirty="0" smtClean="0"/>
              <a:t>.</a:t>
            </a:r>
            <a:r>
              <a:rPr lang="en-US" sz="1100" u="none" baseline="0" dirty="0" smtClean="0"/>
              <a:t> Nota: El </a:t>
            </a:r>
            <a:r>
              <a:rPr lang="en-US" sz="1100" u="none" baseline="0" dirty="0" err="1" smtClean="0"/>
              <a:t>recurso</a:t>
            </a:r>
            <a:r>
              <a:rPr lang="en-US" sz="1100" u="none" baseline="0" dirty="0" smtClean="0"/>
              <a:t> </a:t>
            </a:r>
            <a:r>
              <a:rPr lang="en-US" sz="1100" u="none" baseline="0" dirty="0" err="1" smtClean="0"/>
              <a:t>en</a:t>
            </a:r>
            <a:r>
              <a:rPr lang="en-US" sz="1100" u="none" baseline="0" dirty="0" smtClean="0"/>
              <a:t> el enlace anterior </a:t>
            </a:r>
            <a:r>
              <a:rPr lang="en-US" sz="1100" u="none" baseline="0" dirty="0" err="1" smtClean="0"/>
              <a:t>solamente</a:t>
            </a:r>
            <a:r>
              <a:rPr lang="en-US" sz="1100" u="none" baseline="0" dirty="0" smtClean="0"/>
              <a:t> </a:t>
            </a:r>
            <a:r>
              <a:rPr lang="en-US" sz="1100" u="none" baseline="0" dirty="0" err="1" smtClean="0"/>
              <a:t>esta</a:t>
            </a:r>
            <a:r>
              <a:rPr lang="en-US" sz="1100" u="none" baseline="0" dirty="0" smtClean="0"/>
              <a:t> </a:t>
            </a:r>
            <a:r>
              <a:rPr lang="en-US" sz="1100" u="none" baseline="0" dirty="0" err="1" smtClean="0"/>
              <a:t>disponible</a:t>
            </a:r>
            <a:r>
              <a:rPr lang="en-US" sz="1100" u="none" baseline="0" dirty="0" smtClean="0"/>
              <a:t> </a:t>
            </a:r>
            <a:r>
              <a:rPr lang="en-US" sz="1100" u="none" baseline="0" dirty="0" err="1" smtClean="0"/>
              <a:t>en</a:t>
            </a:r>
            <a:r>
              <a:rPr lang="en-US" sz="1100" u="none" baseline="0" dirty="0" smtClean="0"/>
              <a:t> </a:t>
            </a:r>
            <a:r>
              <a:rPr lang="en-US" sz="1100" u="none" baseline="0" dirty="0" err="1" smtClean="0"/>
              <a:t>inglés</a:t>
            </a:r>
            <a:r>
              <a:rPr lang="en-US" sz="1100" u="none" baseline="0" dirty="0" smtClean="0"/>
              <a:t>.</a:t>
            </a:r>
            <a:r>
              <a:rPr lang="en-US" sz="1100" u="sng" dirty="0" smtClean="0"/>
              <a:t> </a:t>
            </a:r>
            <a:endParaRPr lang="en-US" sz="1100" dirty="0" smtClean="0"/>
          </a:p>
          <a:p>
            <a:pPr>
              <a:spcAft>
                <a:spcPts val="200"/>
              </a:spcAft>
            </a:pPr>
            <a:endParaRPr lang="en-US" sz="800" dirty="0"/>
          </a:p>
          <a:p>
            <a:pPr>
              <a:spcAft>
                <a:spcPts val="200"/>
              </a:spcAft>
            </a:pPr>
            <a:r>
              <a:rPr lang="es-ES" sz="1100" b="1" dirty="0" smtClean="0"/>
              <a:t>Si sobra tiempo para hacer una demostración, utilice las aplicaciones de sonometría del NIOSH o la aplicación SoundMeter para Android desde su teléfono para medir el nivel de ruido de la sala</a:t>
            </a:r>
            <a:r>
              <a:rPr lang="en-US" sz="1100" b="1" dirty="0" smtClean="0"/>
              <a:t>.</a:t>
            </a:r>
            <a:br>
              <a:rPr lang="en-US" sz="1100" b="1" dirty="0" smtClean="0"/>
            </a:br>
            <a:endParaRPr lang="en-US" sz="1100" dirty="0"/>
          </a:p>
          <a:p>
            <a:pPr>
              <a:spcAft>
                <a:spcPts val="0"/>
              </a:spcAft>
            </a:pPr>
            <a:r>
              <a:rPr lang="en-US" sz="1100" b="1" dirty="0" smtClean="0"/>
              <a:t>DECIRLE A LA CLASE:</a:t>
            </a:r>
            <a:endParaRPr lang="en-US" sz="1100" dirty="0"/>
          </a:p>
          <a:p>
            <a:pPr>
              <a:spcAft>
                <a:spcPts val="0"/>
              </a:spcAft>
            </a:pPr>
            <a:endParaRPr lang="en-US" sz="800" dirty="0" smtClean="0"/>
          </a:p>
          <a:p>
            <a:pPr>
              <a:spcAft>
                <a:spcPts val="0"/>
              </a:spcAft>
            </a:pPr>
            <a:r>
              <a:rPr lang="es-ES" sz="1100" dirty="0" smtClean="0"/>
              <a:t>Probemos la aplicación [insertar nombre de la aplicación que se utilizará]. Quiero que todos hablen y hagan ruido.</a:t>
            </a:r>
            <a:r>
              <a:rPr lang="en-US" sz="1100" dirty="0" smtClean="0"/>
              <a:t> </a:t>
            </a:r>
            <a:endParaRPr lang="en-US" sz="1100" dirty="0"/>
          </a:p>
          <a:p>
            <a:pPr>
              <a:spcAft>
                <a:spcPts val="0"/>
              </a:spcAft>
            </a:pPr>
            <a:endParaRPr lang="en-US" sz="800" b="1" dirty="0" smtClean="0"/>
          </a:p>
          <a:p>
            <a:pPr>
              <a:spcAft>
                <a:spcPts val="0"/>
              </a:spcAft>
            </a:pPr>
            <a:r>
              <a:rPr lang="es-ES" sz="1100" b="1" dirty="0" smtClean="0"/>
              <a:t>Mientras los participantes hacen ruido, haga una medición y luego describa brevemente los resultados, centrándose en el nivel de los decibeles</a:t>
            </a:r>
            <a:r>
              <a:rPr lang="en-US" sz="1100" b="1" dirty="0" smtClean="0"/>
              <a:t>.</a:t>
            </a:r>
            <a:endParaRPr lang="en-US" sz="1100" dirty="0"/>
          </a:p>
          <a:p>
            <a:pPr>
              <a:spcAft>
                <a:spcPts val="0"/>
              </a:spcAft>
            </a:pPr>
            <a:endParaRPr lang="en-US" sz="800" dirty="0" smtClean="0">
              <a:solidFill>
                <a:srgbClr val="C00000"/>
              </a:solidFill>
            </a:endParaRPr>
          </a:p>
          <a:p>
            <a:pPr>
              <a:spcAft>
                <a:spcPts val="0"/>
              </a:spcAft>
            </a:pPr>
            <a:r>
              <a:rPr lang="es-ES" sz="1100" dirty="0" smtClean="0">
                <a:solidFill>
                  <a:srgbClr val="C00000"/>
                </a:solidFill>
              </a:rPr>
              <a:t>La medición marcó [insertar la medición menos 85] por encima/debajo del límite de exposición recomendable REL del NIOSH y [insertar la medición menos 90] por encima/debajo del límite de exposición aceptable PEL de la OSHA.</a:t>
            </a:r>
            <a:r>
              <a:rPr lang="en-US" sz="1100" dirty="0" smtClean="0">
                <a:solidFill>
                  <a:srgbClr val="C00000"/>
                </a:solidFill>
              </a:rPr>
              <a:t>.</a:t>
            </a:r>
            <a:endParaRPr lang="en-US" sz="1100" dirty="0">
              <a:solidFill>
                <a:srgbClr val="C00000"/>
              </a:solidFill>
            </a:endParaRPr>
          </a:p>
        </p:txBody>
      </p:sp>
      <p:sp>
        <p:nvSpPr>
          <p:cNvPr id="4" name="Slide Number Placeholder 3"/>
          <p:cNvSpPr>
            <a:spLocks noGrp="1"/>
          </p:cNvSpPr>
          <p:nvPr>
            <p:ph type="sldNum" sz="quarter" idx="10"/>
          </p:nvPr>
        </p:nvSpPr>
        <p:spPr/>
        <p:txBody>
          <a:bodyPr/>
          <a:lstStyle/>
          <a:p>
            <a:fld id="{6AF8A428-B4F9-49AB-9F9A-CCE9A52C245C}" type="slidenum">
              <a:rPr lang="en-US" smtClean="0"/>
              <a:pPr/>
              <a:t>1</a:t>
            </a:fld>
            <a:endParaRPr lang="en-US" dirty="0"/>
          </a:p>
        </p:txBody>
      </p:sp>
    </p:spTree>
    <p:extLst>
      <p:ext uri="{BB962C8B-B14F-4D97-AF65-F5344CB8AC3E}">
        <p14:creationId xmlns:p14="http://schemas.microsoft.com/office/powerpoint/2010/main" val="166893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01324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08224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99853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1646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59878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123872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31356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07735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886441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43176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63C7F-8FF7-4904-ADF7-971691164861}" type="datetimeFigureOut">
              <a:rPr lang="en-US" smtClean="0"/>
              <a:pPr/>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79101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63C7F-8FF7-4904-ADF7-971691164861}" type="datetimeFigureOut">
              <a:rPr lang="en-US" smtClean="0"/>
              <a:pPr/>
              <a:t>12/11/2019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2B430-0727-4ACC-ABC7-A56CF2DFBB8C}" type="slidenum">
              <a:rPr lang="en-US" smtClean="0"/>
              <a:pPr/>
              <a:t>‹#›</a:t>
            </a:fld>
            <a:endParaRPr lang="en-US"/>
          </a:p>
        </p:txBody>
      </p:sp>
    </p:spTree>
    <p:extLst>
      <p:ext uri="{BB962C8B-B14F-4D97-AF65-F5344CB8AC3E}">
        <p14:creationId xmlns:p14="http://schemas.microsoft.com/office/powerpoint/2010/main" val="259179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lay.google.com/store/apps/details?id=kr.sira.sound&amp;hl=en" TargetMode="External"/><Relationship Id="rId3" Type="http://schemas.openxmlformats.org/officeDocument/2006/relationships/image" Target="../media/image1.PNG"/><Relationship Id="rId7" Type="http://schemas.openxmlformats.org/officeDocument/2006/relationships/hyperlink" Target="https://itunes.apple.com/us/app/niosh-slm/id1096545820?mt=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cdc.gov/niosh/topics/noise/app.html"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81000" y="1375751"/>
            <a:ext cx="4848294" cy="44744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600200" y="609600"/>
            <a:ext cx="7086600" cy="1143000"/>
          </a:xfrm>
        </p:spPr>
        <p:txBody>
          <a:bodyPr>
            <a:noAutofit/>
          </a:bodyPr>
          <a:lstStyle/>
          <a:p>
            <a:r>
              <a:rPr lang="es-ES" sz="2800" dirty="0"/>
              <a:t>Cómo saber si el ruido es demasiado alto</a:t>
            </a:r>
            <a:endParaRPr lang="en-US" sz="2800" dirty="0"/>
          </a:p>
        </p:txBody>
      </p:sp>
      <p:sp>
        <p:nvSpPr>
          <p:cNvPr id="4" name="Rectangle 3"/>
          <p:cNvSpPr/>
          <p:nvPr/>
        </p:nvSpPr>
        <p:spPr>
          <a:xfrm>
            <a:off x="-7479" y="0"/>
            <a:ext cx="9151479" cy="913070"/>
          </a:xfrm>
          <a:prstGeom prst="rect">
            <a:avLst/>
          </a:prstGeom>
          <a:solidFill>
            <a:srgbClr val="C00000"/>
          </a:solidFill>
        </p:spPr>
        <p:txBody>
          <a:bodyPr wrap="square">
            <a:spAutoFit/>
          </a:bodyPr>
          <a:lstStyle/>
          <a:p>
            <a:pPr algn="ctr" defTabSz="457200" fontAlgn="auto">
              <a:spcBef>
                <a:spcPts val="0"/>
              </a:spcBef>
              <a:spcAft>
                <a:spcPts val="0"/>
              </a:spcAft>
              <a:defRPr/>
            </a:pPr>
            <a:r>
              <a:rPr lang="es-ES" sz="4000" b="1" baseline="-3000" dirty="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Ruido en la industria </a:t>
            </a:r>
            <a:r>
              <a:rPr lang="es-ES" sz="4000" b="1" baseline="-3000" dirty="0" smtClean="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de </a:t>
            </a:r>
            <a:r>
              <a:rPr lang="es-ES" sz="4000" b="1" baseline="-3000" dirty="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la construcción </a:t>
            </a:r>
            <a:r>
              <a:rPr lang="es-ES" sz="4000" b="1" baseline="-3000" dirty="0" smtClean="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y</a:t>
            </a:r>
            <a:br>
              <a:rPr lang="es-ES" sz="4000" b="1" baseline="-3000" dirty="0" smtClean="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br>
            <a:r>
              <a:rPr lang="es-ES" sz="4000" b="1" baseline="-3000" dirty="0" smtClean="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prevención </a:t>
            </a:r>
            <a:r>
              <a:rPr lang="es-ES" sz="4000" b="1" baseline="-3000" dirty="0">
                <a:solidFill>
                  <a:prstClr val="white"/>
                </a:solidFill>
                <a:effectLst>
                  <a:outerShdw blurRad="50800" dist="38100" dir="2700000" algn="tl" rotWithShape="0">
                    <a:srgbClr val="000000">
                      <a:alpha val="43000"/>
                    </a:srgbClr>
                  </a:outerShdw>
                </a:effectLst>
                <a:latin typeface="Arial Narrow"/>
                <a:ea typeface="Arial" pitchFamily="-110" charset="0"/>
                <a:cs typeface="Arial Narrow"/>
              </a:rPr>
              <a:t>de la hipoacusia</a:t>
            </a:r>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3120" y="6597275"/>
            <a:ext cx="2497759" cy="274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1335" y="6502263"/>
            <a:ext cx="1850135" cy="369332"/>
          </a:xfrm>
          <a:prstGeom prst="rect">
            <a:avLst/>
          </a:prstGeom>
          <a:solidFill>
            <a:schemeClr val="bg1"/>
          </a:solidFill>
          <a:ln w="31750">
            <a:solidFill>
              <a:schemeClr val="tx1"/>
            </a:solidFill>
          </a:ln>
          <a:effectLst>
            <a:outerShdw blurRad="50800" dist="38100" dir="18900000" algn="bl" rotWithShape="0">
              <a:prstClr val="black">
                <a:alpha val="40000"/>
              </a:prstClr>
            </a:outerShdw>
          </a:effectLst>
        </p:spPr>
        <p:txBody>
          <a:bodyPr wrap="square" rtlCol="0">
            <a:spAutoFit/>
          </a:bodyPr>
          <a:lstStyle/>
          <a:p>
            <a:r>
              <a:rPr lang="es-ES" dirty="0" smtClean="0"/>
              <a:t>Ejercicio B-2 (C)</a:t>
            </a:r>
            <a:endParaRPr lang="es-ES" dirty="0"/>
          </a:p>
        </p:txBody>
      </p:sp>
      <p:sp>
        <p:nvSpPr>
          <p:cNvPr id="9" name="Freeform 8"/>
          <p:cNvSpPr/>
          <p:nvPr/>
        </p:nvSpPr>
        <p:spPr>
          <a:xfrm>
            <a:off x="5334000" y="1447800"/>
            <a:ext cx="2409497" cy="3581400"/>
          </a:xfrm>
          <a:custGeom>
            <a:avLst/>
            <a:gdLst>
              <a:gd name="connsiteX0" fmla="*/ 2582333 w 3064933"/>
              <a:gd name="connsiteY0" fmla="*/ 4224867 h 4224867"/>
              <a:gd name="connsiteX1" fmla="*/ 2675466 w 3064933"/>
              <a:gd name="connsiteY1" fmla="*/ 4030134 h 4224867"/>
              <a:gd name="connsiteX2" fmla="*/ 2819400 w 3064933"/>
              <a:gd name="connsiteY2" fmla="*/ 3826934 h 4224867"/>
              <a:gd name="connsiteX3" fmla="*/ 2937933 w 3064933"/>
              <a:gd name="connsiteY3" fmla="*/ 3716867 h 4224867"/>
              <a:gd name="connsiteX4" fmla="*/ 2997200 w 3064933"/>
              <a:gd name="connsiteY4" fmla="*/ 3539067 h 4224867"/>
              <a:gd name="connsiteX5" fmla="*/ 2988733 w 3064933"/>
              <a:gd name="connsiteY5" fmla="*/ 3378200 h 4224867"/>
              <a:gd name="connsiteX6" fmla="*/ 2937933 w 3064933"/>
              <a:gd name="connsiteY6" fmla="*/ 3276600 h 4224867"/>
              <a:gd name="connsiteX7" fmla="*/ 2836333 w 3064933"/>
              <a:gd name="connsiteY7" fmla="*/ 3158067 h 4224867"/>
              <a:gd name="connsiteX8" fmla="*/ 2827866 w 3064933"/>
              <a:gd name="connsiteY8" fmla="*/ 3149600 h 4224867"/>
              <a:gd name="connsiteX9" fmla="*/ 2836333 w 3064933"/>
              <a:gd name="connsiteY9" fmla="*/ 2980267 h 4224867"/>
              <a:gd name="connsiteX10" fmla="*/ 2794000 w 3064933"/>
              <a:gd name="connsiteY10" fmla="*/ 2870200 h 4224867"/>
              <a:gd name="connsiteX11" fmla="*/ 2726266 w 3064933"/>
              <a:gd name="connsiteY11" fmla="*/ 2810934 h 4224867"/>
              <a:gd name="connsiteX12" fmla="*/ 2658533 w 3064933"/>
              <a:gd name="connsiteY12" fmla="*/ 2802467 h 4224867"/>
              <a:gd name="connsiteX13" fmla="*/ 2616200 w 3064933"/>
              <a:gd name="connsiteY13" fmla="*/ 2810934 h 4224867"/>
              <a:gd name="connsiteX14" fmla="*/ 2997200 w 3064933"/>
              <a:gd name="connsiteY14" fmla="*/ 1320800 h 4224867"/>
              <a:gd name="connsiteX15" fmla="*/ 2997200 w 3064933"/>
              <a:gd name="connsiteY15" fmla="*/ 1176867 h 4224867"/>
              <a:gd name="connsiteX16" fmla="*/ 2954866 w 3064933"/>
              <a:gd name="connsiteY16" fmla="*/ 1092200 h 4224867"/>
              <a:gd name="connsiteX17" fmla="*/ 2887133 w 3064933"/>
              <a:gd name="connsiteY17" fmla="*/ 990600 h 4224867"/>
              <a:gd name="connsiteX18" fmla="*/ 3064933 w 3064933"/>
              <a:gd name="connsiteY18" fmla="*/ 118534 h 4224867"/>
              <a:gd name="connsiteX19" fmla="*/ 3022600 w 3064933"/>
              <a:gd name="connsiteY19" fmla="*/ 0 h 4224867"/>
              <a:gd name="connsiteX20" fmla="*/ 2887133 w 3064933"/>
              <a:gd name="connsiteY20" fmla="*/ 8467 h 4224867"/>
              <a:gd name="connsiteX21" fmla="*/ 2768600 w 3064933"/>
              <a:gd name="connsiteY21" fmla="*/ 499534 h 4224867"/>
              <a:gd name="connsiteX22" fmla="*/ 2624666 w 3064933"/>
              <a:gd name="connsiteY22" fmla="*/ 948267 h 4224867"/>
              <a:gd name="connsiteX23" fmla="*/ 1591733 w 3064933"/>
              <a:gd name="connsiteY23" fmla="*/ 889000 h 4224867"/>
              <a:gd name="connsiteX24" fmla="*/ 1456266 w 3064933"/>
              <a:gd name="connsiteY24" fmla="*/ 922867 h 4224867"/>
              <a:gd name="connsiteX25" fmla="*/ 1354666 w 3064933"/>
              <a:gd name="connsiteY25" fmla="*/ 1032934 h 4224867"/>
              <a:gd name="connsiteX26" fmla="*/ 762000 w 3064933"/>
              <a:gd name="connsiteY26" fmla="*/ 3090334 h 4224867"/>
              <a:gd name="connsiteX27" fmla="*/ 685800 w 3064933"/>
              <a:gd name="connsiteY27" fmla="*/ 3005667 h 4224867"/>
              <a:gd name="connsiteX28" fmla="*/ 643466 w 3064933"/>
              <a:gd name="connsiteY28" fmla="*/ 2971800 h 4224867"/>
              <a:gd name="connsiteX29" fmla="*/ 592666 w 3064933"/>
              <a:gd name="connsiteY29" fmla="*/ 2937934 h 4224867"/>
              <a:gd name="connsiteX30" fmla="*/ 533400 w 3064933"/>
              <a:gd name="connsiteY30" fmla="*/ 2912534 h 4224867"/>
              <a:gd name="connsiteX31" fmla="*/ 457200 w 3064933"/>
              <a:gd name="connsiteY31" fmla="*/ 2904067 h 4224867"/>
              <a:gd name="connsiteX32" fmla="*/ 414866 w 3064933"/>
              <a:gd name="connsiteY32" fmla="*/ 2912534 h 4224867"/>
              <a:gd name="connsiteX33" fmla="*/ 338666 w 3064933"/>
              <a:gd name="connsiteY33" fmla="*/ 2963334 h 4224867"/>
              <a:gd name="connsiteX34" fmla="*/ 287866 w 3064933"/>
              <a:gd name="connsiteY34" fmla="*/ 3048000 h 4224867"/>
              <a:gd name="connsiteX35" fmla="*/ 287866 w 3064933"/>
              <a:gd name="connsiteY35" fmla="*/ 3115734 h 4224867"/>
              <a:gd name="connsiteX36" fmla="*/ 270933 w 3064933"/>
              <a:gd name="connsiteY36" fmla="*/ 3175000 h 4224867"/>
              <a:gd name="connsiteX37" fmla="*/ 262466 w 3064933"/>
              <a:gd name="connsiteY37" fmla="*/ 3268134 h 4224867"/>
              <a:gd name="connsiteX38" fmla="*/ 270933 w 3064933"/>
              <a:gd name="connsiteY38" fmla="*/ 3386667 h 4224867"/>
              <a:gd name="connsiteX39" fmla="*/ 296333 w 3064933"/>
              <a:gd name="connsiteY39" fmla="*/ 3539067 h 4224867"/>
              <a:gd name="connsiteX40" fmla="*/ 169333 w 3064933"/>
              <a:gd name="connsiteY40" fmla="*/ 3606800 h 4224867"/>
              <a:gd name="connsiteX41" fmla="*/ 101600 w 3064933"/>
              <a:gd name="connsiteY41" fmla="*/ 3683000 h 4224867"/>
              <a:gd name="connsiteX42" fmla="*/ 67733 w 3064933"/>
              <a:gd name="connsiteY42" fmla="*/ 3852334 h 4224867"/>
              <a:gd name="connsiteX43" fmla="*/ 67733 w 3064933"/>
              <a:gd name="connsiteY43" fmla="*/ 3869267 h 4224867"/>
              <a:gd name="connsiteX44" fmla="*/ 8466 w 3064933"/>
              <a:gd name="connsiteY44" fmla="*/ 3886200 h 4224867"/>
              <a:gd name="connsiteX45" fmla="*/ 0 w 3064933"/>
              <a:gd name="connsiteY45" fmla="*/ 3886200 h 4224867"/>
              <a:gd name="connsiteX46" fmla="*/ 0 w 3064933"/>
              <a:gd name="connsiteY46" fmla="*/ 4224867 h 4224867"/>
              <a:gd name="connsiteX47" fmla="*/ 2582333 w 3064933"/>
              <a:gd name="connsiteY47" fmla="*/ 4224867 h 4224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64933" h="4224867">
                <a:moveTo>
                  <a:pt x="2582333" y="4224867"/>
                </a:moveTo>
                <a:lnTo>
                  <a:pt x="2675466" y="4030134"/>
                </a:lnTo>
                <a:lnTo>
                  <a:pt x="2819400" y="3826934"/>
                </a:lnTo>
                <a:lnTo>
                  <a:pt x="2937933" y="3716867"/>
                </a:lnTo>
                <a:lnTo>
                  <a:pt x="2997200" y="3539067"/>
                </a:lnTo>
                <a:lnTo>
                  <a:pt x="2988733" y="3378200"/>
                </a:lnTo>
                <a:lnTo>
                  <a:pt x="2937933" y="3276600"/>
                </a:lnTo>
                <a:lnTo>
                  <a:pt x="2836333" y="3158067"/>
                </a:lnTo>
                <a:lnTo>
                  <a:pt x="2827866" y="3149600"/>
                </a:lnTo>
                <a:lnTo>
                  <a:pt x="2836333" y="2980267"/>
                </a:lnTo>
                <a:lnTo>
                  <a:pt x="2794000" y="2870200"/>
                </a:lnTo>
                <a:lnTo>
                  <a:pt x="2726266" y="2810934"/>
                </a:lnTo>
                <a:lnTo>
                  <a:pt x="2658533" y="2802467"/>
                </a:lnTo>
                <a:lnTo>
                  <a:pt x="2616200" y="2810934"/>
                </a:lnTo>
                <a:lnTo>
                  <a:pt x="2997200" y="1320800"/>
                </a:lnTo>
                <a:lnTo>
                  <a:pt x="2997200" y="1176867"/>
                </a:lnTo>
                <a:lnTo>
                  <a:pt x="2954866" y="1092200"/>
                </a:lnTo>
                <a:lnTo>
                  <a:pt x="2887133" y="990600"/>
                </a:lnTo>
                <a:lnTo>
                  <a:pt x="3064933" y="118534"/>
                </a:lnTo>
                <a:lnTo>
                  <a:pt x="3022600" y="0"/>
                </a:lnTo>
                <a:lnTo>
                  <a:pt x="2887133" y="8467"/>
                </a:lnTo>
                <a:lnTo>
                  <a:pt x="2768600" y="499534"/>
                </a:lnTo>
                <a:lnTo>
                  <a:pt x="2624666" y="948267"/>
                </a:lnTo>
                <a:lnTo>
                  <a:pt x="1591733" y="889000"/>
                </a:lnTo>
                <a:lnTo>
                  <a:pt x="1456266" y="922867"/>
                </a:lnTo>
                <a:lnTo>
                  <a:pt x="1354666" y="1032934"/>
                </a:lnTo>
                <a:lnTo>
                  <a:pt x="762000" y="3090334"/>
                </a:lnTo>
                <a:lnTo>
                  <a:pt x="685800" y="3005667"/>
                </a:lnTo>
                <a:lnTo>
                  <a:pt x="643466" y="2971800"/>
                </a:lnTo>
                <a:lnTo>
                  <a:pt x="592666" y="2937934"/>
                </a:lnTo>
                <a:lnTo>
                  <a:pt x="533400" y="2912534"/>
                </a:lnTo>
                <a:lnTo>
                  <a:pt x="457200" y="2904067"/>
                </a:lnTo>
                <a:lnTo>
                  <a:pt x="414866" y="2912534"/>
                </a:lnTo>
                <a:lnTo>
                  <a:pt x="338666" y="2963334"/>
                </a:lnTo>
                <a:lnTo>
                  <a:pt x="287866" y="3048000"/>
                </a:lnTo>
                <a:lnTo>
                  <a:pt x="287866" y="3115734"/>
                </a:lnTo>
                <a:lnTo>
                  <a:pt x="270933" y="3175000"/>
                </a:lnTo>
                <a:lnTo>
                  <a:pt x="262466" y="3268134"/>
                </a:lnTo>
                <a:lnTo>
                  <a:pt x="270933" y="3386667"/>
                </a:lnTo>
                <a:lnTo>
                  <a:pt x="296333" y="3539067"/>
                </a:lnTo>
                <a:lnTo>
                  <a:pt x="169333" y="3606800"/>
                </a:lnTo>
                <a:lnTo>
                  <a:pt x="101600" y="3683000"/>
                </a:lnTo>
                <a:lnTo>
                  <a:pt x="67733" y="3852334"/>
                </a:lnTo>
                <a:lnTo>
                  <a:pt x="67733" y="3869267"/>
                </a:lnTo>
                <a:lnTo>
                  <a:pt x="8466" y="3886200"/>
                </a:lnTo>
                <a:lnTo>
                  <a:pt x="0" y="3886200"/>
                </a:lnTo>
                <a:lnTo>
                  <a:pt x="0" y="4224867"/>
                </a:lnTo>
                <a:lnTo>
                  <a:pt x="2582333" y="4224867"/>
                </a:lnTo>
                <a:close/>
              </a:path>
            </a:pathLst>
          </a:custGeom>
          <a:blipFill dpi="0" rotWithShape="1">
            <a:blip r:embed="rId5" cstate="print">
              <a:extLst>
                <a:ext uri="{28A0092B-C50C-407E-A947-70E740481C1C}">
                  <a14:useLocalDpi xmlns:a14="http://schemas.microsoft.com/office/drawing/2010/main" val="0"/>
                </a:ext>
              </a:extLst>
            </a:blip>
            <a:srcRect/>
            <a:stretch>
              <a:fillRect/>
            </a:stretch>
          </a:blipFill>
          <a:ln>
            <a:solidFill>
              <a:srgbClr val="53A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1335" y="5791200"/>
            <a:ext cx="8839200" cy="738664"/>
          </a:xfrm>
          <a:prstGeom prst="rect">
            <a:avLst/>
          </a:prstGeom>
          <a:noFill/>
        </p:spPr>
        <p:txBody>
          <a:bodyPr wrap="square" rtlCol="0">
            <a:spAutoFit/>
          </a:bodyPr>
          <a:lstStyle/>
          <a:p>
            <a:r>
              <a:rPr lang="es-ES" sz="1400" b="1" dirty="0" smtClean="0">
                <a:hlinkClick r:id="rId6"/>
              </a:rPr>
              <a:t>iPhone</a:t>
            </a:r>
            <a:r>
              <a:rPr lang="es-ES" sz="1400" b="1" dirty="0">
                <a:hlinkClick r:id="rId6"/>
              </a:rPr>
              <a:t>: SLM del NIOSH </a:t>
            </a:r>
            <a:r>
              <a:rPr lang="es-ES" sz="1400" dirty="0" smtClean="0">
                <a:hlinkClick r:id="rId6"/>
              </a:rPr>
              <a:t>-- </a:t>
            </a:r>
            <a:r>
              <a:rPr lang="es-ES" sz="1400" u="sng" dirty="0" smtClean="0">
                <a:hlinkClick r:id="rId7"/>
              </a:rPr>
              <a:t>https://itunes.apple.com/us/app/niosh-slm/id1096545820?mt=8</a:t>
            </a:r>
            <a:r>
              <a:rPr lang="es-ES" sz="1400" u="sng" dirty="0" smtClean="0"/>
              <a:t> </a:t>
            </a:r>
          </a:p>
          <a:p>
            <a:r>
              <a:rPr lang="es-ES" sz="1400" b="1" u="sng" dirty="0" smtClean="0">
                <a:hlinkClick r:id="rId8"/>
              </a:rPr>
              <a:t>Android</a:t>
            </a:r>
            <a:r>
              <a:rPr lang="es-ES" sz="1400" b="1" u="sng" dirty="0">
                <a:hlinkClick r:id="rId8"/>
              </a:rPr>
              <a:t>: aplicación SoundMeter   </a:t>
            </a:r>
            <a:r>
              <a:rPr lang="es-ES" sz="1400" b="1" u="sng" dirty="0" smtClean="0">
                <a:hlinkClick r:id="rId8"/>
              </a:rPr>
              <a:t>-- </a:t>
            </a:r>
            <a:r>
              <a:rPr lang="es-ES" sz="1400" u="sng" dirty="0" smtClean="0">
                <a:hlinkClick r:id="rId8"/>
              </a:rPr>
              <a:t>https://</a:t>
            </a:r>
            <a:r>
              <a:rPr lang="es-ES" sz="1400" u="sng" dirty="0" smtClean="0">
                <a:hlinkClick r:id="rId8"/>
              </a:rPr>
              <a:t>play.google.com/store/apps/details?id=kr.sira.sound&amp;hl=en</a:t>
            </a:r>
            <a:r>
              <a:rPr lang="es-ES" sz="1400" u="sng" dirty="0" smtClean="0"/>
              <a:t/>
            </a:r>
            <a:br>
              <a:rPr lang="es-ES" sz="1400" u="sng" dirty="0" smtClean="0"/>
            </a:br>
            <a:r>
              <a:rPr lang="es-ES" sz="1400" dirty="0" smtClean="0"/>
              <a:t>Nota: Los recursos en los enlaces anteriores solamente están disponible en inglés.</a:t>
            </a:r>
            <a:endParaRPr lang="es-ES" sz="1400" dirty="0"/>
          </a:p>
        </p:txBody>
      </p:sp>
    </p:spTree>
    <p:extLst>
      <p:ext uri="{BB962C8B-B14F-4D97-AF65-F5344CB8AC3E}">
        <p14:creationId xmlns:p14="http://schemas.microsoft.com/office/powerpoint/2010/main" val="2149735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3531</TotalTime>
  <Words>78</Words>
  <Application>Microsoft Office PowerPoint</Application>
  <PresentationFormat>On-screen Show (4:3)</PresentationFormat>
  <Paragraphs>23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Cómo saber si el ruido es demasiado alto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Bunting</dc:creator>
  <cp:lastModifiedBy>Kathy Tolentino Gonzalez</cp:lastModifiedBy>
  <cp:revision>58</cp:revision>
  <cp:lastPrinted>2018-02-16T21:34:37Z</cp:lastPrinted>
  <dcterms:created xsi:type="dcterms:W3CDTF">2017-09-25T13:49:07Z</dcterms:created>
  <dcterms:modified xsi:type="dcterms:W3CDTF">2019-12-11T19:42:51Z</dcterms:modified>
</cp:coreProperties>
</file>