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2"/>
  </p:notesMasterIdLst>
  <p:handoutMasterIdLst>
    <p:handoutMasterId r:id="rId143"/>
  </p:handoutMasterIdLst>
  <p:sldIdLst>
    <p:sldId id="321" r:id="rId2"/>
    <p:sldId id="322" r:id="rId3"/>
    <p:sldId id="276" r:id="rId4"/>
    <p:sldId id="365" r:id="rId5"/>
    <p:sldId id="368" r:id="rId6"/>
    <p:sldId id="481" r:id="rId7"/>
    <p:sldId id="483" r:id="rId8"/>
    <p:sldId id="384" r:id="rId9"/>
    <p:sldId id="458" r:id="rId10"/>
    <p:sldId id="482" r:id="rId11"/>
    <p:sldId id="324" r:id="rId12"/>
    <p:sldId id="358" r:id="rId13"/>
    <p:sldId id="325" r:id="rId14"/>
    <p:sldId id="391" r:id="rId15"/>
    <p:sldId id="326" r:id="rId16"/>
    <p:sldId id="328" r:id="rId17"/>
    <p:sldId id="396" r:id="rId18"/>
    <p:sldId id="398" r:id="rId19"/>
    <p:sldId id="399" r:id="rId20"/>
    <p:sldId id="400" r:id="rId21"/>
    <p:sldId id="332" r:id="rId22"/>
    <p:sldId id="327" r:id="rId23"/>
    <p:sldId id="353" r:id="rId24"/>
    <p:sldId id="359" r:id="rId25"/>
    <p:sldId id="499" r:id="rId26"/>
    <p:sldId id="401" r:id="rId27"/>
    <p:sldId id="334" r:id="rId28"/>
    <p:sldId id="402" r:id="rId29"/>
    <p:sldId id="339" r:id="rId30"/>
    <p:sldId id="363" r:id="rId31"/>
    <p:sldId id="356" r:id="rId32"/>
    <p:sldId id="500" r:id="rId33"/>
    <p:sldId id="403" r:id="rId34"/>
    <p:sldId id="502" r:id="rId35"/>
    <p:sldId id="497" r:id="rId36"/>
    <p:sldId id="404" r:id="rId37"/>
    <p:sldId id="336" r:id="rId38"/>
    <p:sldId id="498" r:id="rId39"/>
    <p:sldId id="409" r:id="rId40"/>
    <p:sldId id="340" r:id="rId41"/>
    <p:sldId id="338" r:id="rId42"/>
    <p:sldId id="362" r:id="rId43"/>
    <p:sldId id="364" r:id="rId44"/>
    <p:sldId id="335" r:id="rId45"/>
    <p:sldId id="405" r:id="rId46"/>
    <p:sldId id="406" r:id="rId47"/>
    <p:sldId id="408" r:id="rId48"/>
    <p:sldId id="407" r:id="rId49"/>
    <p:sldId id="279" r:id="rId50"/>
    <p:sldId id="485" r:id="rId51"/>
    <p:sldId id="280" r:id="rId52"/>
    <p:sldId id="281" r:id="rId53"/>
    <p:sldId id="493" r:id="rId54"/>
    <p:sldId id="494" r:id="rId55"/>
    <p:sldId id="495" r:id="rId56"/>
    <p:sldId id="349" r:id="rId57"/>
    <p:sldId id="341" r:id="rId58"/>
    <p:sldId id="411" r:id="rId59"/>
    <p:sldId id="348" r:id="rId60"/>
    <p:sldId id="342" r:id="rId61"/>
    <p:sldId id="491" r:id="rId62"/>
    <p:sldId id="492" r:id="rId63"/>
    <p:sldId id="343" r:id="rId64"/>
    <p:sldId id="361" r:id="rId65"/>
    <p:sldId id="360" r:id="rId66"/>
    <p:sldId id="347" r:id="rId67"/>
    <p:sldId id="344" r:id="rId68"/>
    <p:sldId id="350" r:id="rId69"/>
    <p:sldId id="354" r:id="rId70"/>
    <p:sldId id="355" r:id="rId71"/>
    <p:sldId id="410" r:id="rId72"/>
    <p:sldId id="413" r:id="rId73"/>
    <p:sldId id="395" r:id="rId74"/>
    <p:sldId id="304" r:id="rId75"/>
    <p:sldId id="412" r:id="rId76"/>
    <p:sldId id="305" r:id="rId77"/>
    <p:sldId id="416" r:id="rId78"/>
    <p:sldId id="417" r:id="rId79"/>
    <p:sldId id="418" r:id="rId80"/>
    <p:sldId id="424" r:id="rId81"/>
    <p:sldId id="425" r:id="rId82"/>
    <p:sldId id="419" r:id="rId83"/>
    <p:sldId id="422" r:id="rId84"/>
    <p:sldId id="423" r:id="rId85"/>
    <p:sldId id="426" r:id="rId86"/>
    <p:sldId id="429" r:id="rId87"/>
    <p:sldId id="504" r:id="rId88"/>
    <p:sldId id="506" r:id="rId89"/>
    <p:sldId id="507" r:id="rId90"/>
    <p:sldId id="508" r:id="rId91"/>
    <p:sldId id="509" r:id="rId92"/>
    <p:sldId id="510" r:id="rId93"/>
    <p:sldId id="511" r:id="rId94"/>
    <p:sldId id="427" r:id="rId95"/>
    <p:sldId id="512" r:id="rId96"/>
    <p:sldId id="513" r:id="rId97"/>
    <p:sldId id="514" r:id="rId98"/>
    <p:sldId id="515" r:id="rId99"/>
    <p:sldId id="516" r:id="rId100"/>
    <p:sldId id="517" r:id="rId101"/>
    <p:sldId id="518" r:id="rId102"/>
    <p:sldId id="519" r:id="rId103"/>
    <p:sldId id="520" r:id="rId104"/>
    <p:sldId id="521" r:id="rId105"/>
    <p:sldId id="522" r:id="rId106"/>
    <p:sldId id="523" r:id="rId107"/>
    <p:sldId id="524" r:id="rId108"/>
    <p:sldId id="525" r:id="rId109"/>
    <p:sldId id="526" r:id="rId110"/>
    <p:sldId id="527" r:id="rId111"/>
    <p:sldId id="528" r:id="rId112"/>
    <p:sldId id="529" r:id="rId113"/>
    <p:sldId id="530" r:id="rId114"/>
    <p:sldId id="531" r:id="rId115"/>
    <p:sldId id="532" r:id="rId116"/>
    <p:sldId id="533" r:id="rId117"/>
    <p:sldId id="534" r:id="rId118"/>
    <p:sldId id="535" r:id="rId119"/>
    <p:sldId id="536" r:id="rId120"/>
    <p:sldId id="537" r:id="rId121"/>
    <p:sldId id="538" r:id="rId122"/>
    <p:sldId id="539" r:id="rId123"/>
    <p:sldId id="540" r:id="rId124"/>
    <p:sldId id="541" r:id="rId125"/>
    <p:sldId id="542" r:id="rId126"/>
    <p:sldId id="543" r:id="rId127"/>
    <p:sldId id="544" r:id="rId128"/>
    <p:sldId id="545" r:id="rId129"/>
    <p:sldId id="546" r:id="rId130"/>
    <p:sldId id="547" r:id="rId131"/>
    <p:sldId id="548" r:id="rId132"/>
    <p:sldId id="549" r:id="rId133"/>
    <p:sldId id="550" r:id="rId134"/>
    <p:sldId id="551" r:id="rId135"/>
    <p:sldId id="552" r:id="rId136"/>
    <p:sldId id="553" r:id="rId137"/>
    <p:sldId id="554" r:id="rId138"/>
    <p:sldId id="555" r:id="rId139"/>
    <p:sldId id="556" r:id="rId140"/>
    <p:sldId id="557" r:id="rId141"/>
  </p:sldIdLst>
  <p:sldSz cx="9144000" cy="6858000" type="screen4x3"/>
  <p:notesSz cx="6858000" cy="92360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78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385" autoAdjust="0"/>
    <p:restoredTop sz="94671" autoAdjust="0"/>
  </p:normalViewPr>
  <p:slideViewPr>
    <p:cSldViewPr>
      <p:cViewPr>
        <p:scale>
          <a:sx n="114" d="100"/>
          <a:sy n="114" d="100"/>
        </p:scale>
        <p:origin x="-149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5570"/>
    </p:cViewPr>
  </p:sorterViewPr>
  <p:notesViewPr>
    <p:cSldViewPr>
      <p:cViewPr varScale="1">
        <p:scale>
          <a:sx n="54" d="100"/>
          <a:sy n="54" d="100"/>
        </p:scale>
        <p:origin x="-2622" y="-102"/>
      </p:cViewPr>
      <p:guideLst>
        <p:guide orient="horz" pos="2908"/>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565"/>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sz="quarter" idx="1"/>
          </p:nvPr>
        </p:nvSpPr>
        <p:spPr>
          <a:xfrm>
            <a:off x="3884613" y="0"/>
            <a:ext cx="2971800" cy="461565"/>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24C7A99A-C4D0-43C4-9493-E67496CC1263}" type="datetimeFigureOut">
              <a:rPr lang="en-US"/>
              <a:pPr>
                <a:defRPr/>
              </a:pPr>
              <a:t>10/21/2015</a:t>
            </a:fld>
            <a:endParaRPr lang="en-US" dirty="0"/>
          </a:p>
        </p:txBody>
      </p:sp>
      <p:sp>
        <p:nvSpPr>
          <p:cNvPr id="4" name="Footer Placeholder 3"/>
          <p:cNvSpPr>
            <a:spLocks noGrp="1"/>
          </p:cNvSpPr>
          <p:nvPr>
            <p:ph type="ftr" sz="quarter" idx="2"/>
          </p:nvPr>
        </p:nvSpPr>
        <p:spPr>
          <a:xfrm>
            <a:off x="0" y="8772914"/>
            <a:ext cx="2971800" cy="461564"/>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dirty="0"/>
          </a:p>
        </p:txBody>
      </p:sp>
      <p:sp>
        <p:nvSpPr>
          <p:cNvPr id="5" name="Slide Number Placeholder 4"/>
          <p:cNvSpPr>
            <a:spLocks noGrp="1"/>
          </p:cNvSpPr>
          <p:nvPr>
            <p:ph type="sldNum" sz="quarter" idx="3"/>
          </p:nvPr>
        </p:nvSpPr>
        <p:spPr>
          <a:xfrm>
            <a:off x="3884613" y="8772914"/>
            <a:ext cx="2971800" cy="461564"/>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335ADF0E-60E9-4A9A-91A0-2F94BD83F905}" type="slidenum">
              <a:rPr lang="en-US"/>
              <a:pPr>
                <a:defRPr/>
              </a:pPr>
              <a:t>‹#›</a:t>
            </a:fld>
            <a:endParaRPr lang="en-US" dirty="0"/>
          </a:p>
        </p:txBody>
      </p:sp>
    </p:spTree>
    <p:extLst>
      <p:ext uri="{BB962C8B-B14F-4D97-AF65-F5344CB8AC3E}">
        <p14:creationId xmlns:p14="http://schemas.microsoft.com/office/powerpoint/2010/main" val="21007931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565"/>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884613" y="0"/>
            <a:ext cx="2971800" cy="461565"/>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FFEA8F17-BE68-443D-868C-CBEF2F73D974}" type="datetimeFigureOut">
              <a:rPr lang="en-US"/>
              <a:pPr>
                <a:defRPr/>
              </a:pPr>
              <a:t>10/21/2015</a:t>
            </a:fld>
            <a:endParaRPr lang="en-US" dirty="0"/>
          </a:p>
        </p:txBody>
      </p:sp>
      <p:sp>
        <p:nvSpPr>
          <p:cNvPr id="4" name="Slide Image Placeholder 3"/>
          <p:cNvSpPr>
            <a:spLocks noGrp="1" noRot="1" noChangeAspect="1"/>
          </p:cNvSpPr>
          <p:nvPr>
            <p:ph type="sldImg" idx="2"/>
          </p:nvPr>
        </p:nvSpPr>
        <p:spPr>
          <a:xfrm>
            <a:off x="1120775" y="693738"/>
            <a:ext cx="4616450" cy="3462337"/>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87256"/>
            <a:ext cx="5486400" cy="4155675"/>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772914"/>
            <a:ext cx="2971800" cy="461564"/>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884613" y="8772914"/>
            <a:ext cx="2971800" cy="461564"/>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969CC2CB-4F39-4514-A006-89F806BE5F43}" type="slidenum">
              <a:rPr lang="en-US"/>
              <a:pPr>
                <a:defRPr/>
              </a:pPr>
              <a:t>‹#›</a:t>
            </a:fld>
            <a:endParaRPr lang="en-US" dirty="0"/>
          </a:p>
        </p:txBody>
      </p:sp>
    </p:spTree>
    <p:extLst>
      <p:ext uri="{BB962C8B-B14F-4D97-AF65-F5344CB8AC3E}">
        <p14:creationId xmlns:p14="http://schemas.microsoft.com/office/powerpoint/2010/main" val="13371004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Vicki to do first 3 slides</a:t>
            </a:r>
            <a:endParaRPr lang="en-US" dirty="0"/>
          </a:p>
        </p:txBody>
      </p:sp>
      <p:sp>
        <p:nvSpPr>
          <p:cNvPr id="4" name="Slide Number Placeholder 3"/>
          <p:cNvSpPr>
            <a:spLocks noGrp="1"/>
          </p:cNvSpPr>
          <p:nvPr>
            <p:ph type="sldNum" sz="quarter" idx="10"/>
          </p:nvPr>
        </p:nvSpPr>
        <p:spPr/>
        <p:txBody>
          <a:bodyPr/>
          <a:lstStyle/>
          <a:p>
            <a:pPr>
              <a:defRPr/>
            </a:pPr>
            <a:fld id="{969CC2CB-4F39-4514-A006-89F806BE5F43}"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WHERE DO YOU USE SAFETY NETS????      These are not common, WHY???</a:t>
            </a:r>
          </a:p>
        </p:txBody>
      </p:sp>
      <p:sp>
        <p:nvSpPr>
          <p:cNvPr id="32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4EF436A-4DCC-46E7-912E-6FD368F571FC}" type="slidenum">
              <a:rPr lang="en-US" smtClean="0"/>
              <a:pPr fontAlgn="base">
                <a:spcBef>
                  <a:spcPct val="0"/>
                </a:spcBef>
                <a:spcAft>
                  <a:spcPct val="0"/>
                </a:spcAft>
                <a:defRPr/>
              </a:pPr>
              <a:t>51</a:t>
            </a:fld>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WHEN DO YOU TIE OFF???      ROOFS, PICK BOARDS, SUB FLOORS????</a:t>
            </a:r>
          </a:p>
        </p:txBody>
      </p:sp>
      <p:sp>
        <p:nvSpPr>
          <p:cNvPr id="307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1CA75E2-187A-4E91-B6E3-3B5349DC8E38}" type="slidenum">
              <a:rPr lang="en-US" smtClean="0"/>
              <a:pPr fontAlgn="base">
                <a:spcBef>
                  <a:spcPct val="0"/>
                </a:spcBef>
                <a:spcAft>
                  <a:spcPct val="0"/>
                </a:spcAft>
                <a:defRPr/>
              </a:pPr>
              <a:t>52</a:t>
            </a:fld>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WHEN DO YOU TIE OFF???      ROOFS, PICK BOARDS, SUB FLOORS????</a:t>
            </a:r>
          </a:p>
        </p:txBody>
      </p:sp>
      <p:sp>
        <p:nvSpPr>
          <p:cNvPr id="307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1CA75E2-187A-4E91-B6E3-3B5349DC8E38}" type="slidenum">
              <a:rPr lang="en-US" smtClean="0"/>
              <a:pPr fontAlgn="base">
                <a:spcBef>
                  <a:spcPct val="0"/>
                </a:spcBef>
                <a:spcAft>
                  <a:spcPct val="0"/>
                </a:spcAft>
                <a:defRPr/>
              </a:pPr>
              <a:t>57</a:t>
            </a:fld>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WHEN DO YOU TIE OFF???      ROOFS, PICK BOARDS, SUB FLOORS????</a:t>
            </a:r>
          </a:p>
        </p:txBody>
      </p:sp>
      <p:sp>
        <p:nvSpPr>
          <p:cNvPr id="307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1CA75E2-187A-4E91-B6E3-3B5349DC8E38}" type="slidenum">
              <a:rPr lang="en-US" smtClean="0"/>
              <a:pPr fontAlgn="base">
                <a:spcBef>
                  <a:spcPct val="0"/>
                </a:spcBef>
                <a:spcAft>
                  <a:spcPct val="0"/>
                </a:spcAft>
                <a:defRPr/>
              </a:pPr>
              <a:t>58</a:t>
            </a:fld>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WHEN DO YOU TIE OFF???      ROOFS, PICK BOARDS, SUB FLOORS????</a:t>
            </a:r>
          </a:p>
        </p:txBody>
      </p:sp>
      <p:sp>
        <p:nvSpPr>
          <p:cNvPr id="307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1CA75E2-187A-4E91-B6E3-3B5349DC8E38}" type="slidenum">
              <a:rPr lang="en-US" smtClean="0"/>
              <a:pPr fontAlgn="base">
                <a:spcBef>
                  <a:spcPct val="0"/>
                </a:spcBef>
                <a:spcAft>
                  <a:spcPct val="0"/>
                </a:spcAft>
                <a:defRPr/>
              </a:pPr>
              <a:t>60</a:t>
            </a:fld>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WHEN DO YOU TIE OFF???      ROOFS, PICK BOARDS, SUB FLOORS????</a:t>
            </a:r>
          </a:p>
        </p:txBody>
      </p:sp>
      <p:sp>
        <p:nvSpPr>
          <p:cNvPr id="307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1CA75E2-187A-4E91-B6E3-3B5349DC8E38}" type="slidenum">
              <a:rPr lang="en-US" smtClean="0"/>
              <a:pPr fontAlgn="base">
                <a:spcBef>
                  <a:spcPct val="0"/>
                </a:spcBef>
                <a:spcAft>
                  <a:spcPct val="0"/>
                </a:spcAft>
                <a:defRPr/>
              </a:pPr>
              <a:t>61</a:t>
            </a:fld>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WHEN DO YOU TIE OFF???      ROOFS, PICK BOARDS, SUB FLOORS????</a:t>
            </a:r>
          </a:p>
        </p:txBody>
      </p:sp>
      <p:sp>
        <p:nvSpPr>
          <p:cNvPr id="307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1CA75E2-187A-4E91-B6E3-3B5349DC8E38}" type="slidenum">
              <a:rPr lang="en-US" smtClean="0"/>
              <a:pPr fontAlgn="base">
                <a:spcBef>
                  <a:spcPct val="0"/>
                </a:spcBef>
                <a:spcAft>
                  <a:spcPct val="0"/>
                </a:spcAft>
                <a:defRPr/>
              </a:pPr>
              <a:t>63</a:t>
            </a:fld>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whole area should be a controlled access zone as there are unprotected</a:t>
            </a:r>
            <a:r>
              <a:rPr lang="en-US" baseline="0" dirty="0" smtClean="0"/>
              <a:t> openings, when using PFAS is unprotected when workers are gone.</a:t>
            </a:r>
            <a:endParaRPr lang="en-US" dirty="0"/>
          </a:p>
        </p:txBody>
      </p:sp>
      <p:sp>
        <p:nvSpPr>
          <p:cNvPr id="4" name="Slide Number Placeholder 3"/>
          <p:cNvSpPr>
            <a:spLocks noGrp="1"/>
          </p:cNvSpPr>
          <p:nvPr>
            <p:ph type="sldNum" sz="quarter" idx="10"/>
          </p:nvPr>
        </p:nvSpPr>
        <p:spPr/>
        <p:txBody>
          <a:bodyPr/>
          <a:lstStyle/>
          <a:p>
            <a:pPr>
              <a:defRPr/>
            </a:pPr>
            <a:fld id="{969CC2CB-4F39-4514-A006-89F806BE5F43}" type="slidenum">
              <a:rPr lang="en-US" smtClean="0"/>
              <a:pPr>
                <a:defRPr/>
              </a:pPr>
              <a:t>65</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84FC45E4-D22B-442A-B8F1-059E4293987A}" type="slidenum">
              <a:rPr lang="en-US"/>
              <a:pPr/>
              <a:t>73</a:t>
            </a:fld>
            <a:endParaRPr lang="en-US" dirty="0"/>
          </a:p>
        </p:txBody>
      </p:sp>
      <p:sp>
        <p:nvSpPr>
          <p:cNvPr id="178178" name="Rectangle 2"/>
          <p:cNvSpPr>
            <a:spLocks noGrp="1" noRot="1" noChangeAspect="1" noChangeArrowheads="1" noTextEdit="1"/>
          </p:cNvSpPr>
          <p:nvPr>
            <p:ph type="sldImg"/>
          </p:nvPr>
        </p:nvSpPr>
        <p:spPr>
          <a:ln/>
        </p:spPr>
      </p:sp>
      <p:sp>
        <p:nvSpPr>
          <p:cNvPr id="178180" name="Rectangle 4"/>
          <p:cNvSpPr>
            <a:spLocks noGrp="1" noChangeArrowheads="1"/>
          </p:cNvSpPr>
          <p:nvPr>
            <p:ph type="body" idx="1"/>
          </p:nvPr>
        </p:nvSpPr>
        <p:spPr/>
        <p:txBody>
          <a:bodyPr/>
          <a:lstStyle/>
          <a:p>
            <a:r>
              <a:rPr lang="en-US" dirty="0"/>
              <a:t>The Agency has never been convinced that there are significant safety or feasibility problems with the use of conventional fall protection equipment for the vast majority of residential construction activities.</a:t>
            </a:r>
          </a:p>
          <a:p>
            <a:r>
              <a:rPr lang="en-US" dirty="0"/>
              <a:t>But, we also acknowledge that there may be isolated situations where it may be infeasible or create a greater hazard to use conventional fall protection in residential construction.  We believe that 29 CFR 1926.501(b)(13) provides sufficient flexibility to accommodate employers in those rare situations.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VICKI to do the SAFR – this is what Denny has been doing at your worksites. We’ve already shared some of our results in the training.</a:t>
            </a:r>
          </a:p>
          <a:p>
            <a:r>
              <a:rPr lang="en-US" dirty="0" smtClean="0"/>
              <a:t>Denny will continue to do these at your worksites to</a:t>
            </a:r>
            <a:r>
              <a:rPr lang="en-US" baseline="0" dirty="0" smtClean="0"/>
              <a:t> track changes.</a:t>
            </a:r>
          </a:p>
          <a:p>
            <a:r>
              <a:rPr lang="en-US" baseline="0" dirty="0" smtClean="0"/>
              <a:t>We will also do when we visit, John, Lynda, or I will be visiting monthly.</a:t>
            </a:r>
          </a:p>
          <a:p>
            <a:r>
              <a:rPr lang="en-US" baseline="0" dirty="0" smtClean="0"/>
              <a:t>Items are scored yes/no. If all meet criteria, yes, if at least one does not, score no.</a:t>
            </a:r>
          </a:p>
          <a:p>
            <a:r>
              <a:rPr lang="en-US" baseline="0" dirty="0" smtClean="0"/>
              <a:t>Not all items mean that it meets OSHA’s standards!!!</a:t>
            </a:r>
          </a:p>
          <a:p>
            <a:endParaRPr lang="en-US" dirty="0"/>
          </a:p>
        </p:txBody>
      </p:sp>
      <p:sp>
        <p:nvSpPr>
          <p:cNvPr id="4" name="Slide Number Placeholder 3"/>
          <p:cNvSpPr>
            <a:spLocks noGrp="1"/>
          </p:cNvSpPr>
          <p:nvPr>
            <p:ph type="sldNum" sz="quarter" idx="10"/>
          </p:nvPr>
        </p:nvSpPr>
        <p:spPr/>
        <p:txBody>
          <a:bodyPr/>
          <a:lstStyle/>
          <a:p>
            <a:pPr>
              <a:defRPr/>
            </a:pPr>
            <a:fld id="{969CC2CB-4F39-4514-A006-89F806BE5F43}" type="slidenum">
              <a:rPr lang="en-US" smtClean="0"/>
              <a:pPr>
                <a:defRPr/>
              </a:pPr>
              <a:t>76</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Looking for specific situations that are in our priority areas,   Write on board if possible</a:t>
            </a:r>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2C48BA9-B9B2-45BC-BCDB-63250933015E}" type="slidenum">
              <a:rPr lang="en-US" smtClean="0"/>
              <a:pPr fontAlgn="base">
                <a:spcBef>
                  <a:spcPct val="0"/>
                </a:spcBef>
                <a:spcAft>
                  <a:spcPct val="0"/>
                </a:spcAft>
                <a:defRPr/>
              </a:pPr>
              <a:t>3</a:t>
            </a:fld>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AA014A-4159-4D6C-B598-58D736A89827}" type="slidenum">
              <a:rPr lang="en-US" smtClean="0"/>
              <a:pPr/>
              <a:t>88</a:t>
            </a:fld>
            <a:endParaRPr lang="en-US"/>
          </a:p>
        </p:txBody>
      </p:sp>
    </p:spTree>
    <p:extLst>
      <p:ext uri="{BB962C8B-B14F-4D97-AF65-F5344CB8AC3E}">
        <p14:creationId xmlns:p14="http://schemas.microsoft.com/office/powerpoint/2010/main" val="15740531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AA014A-4159-4D6C-B598-58D736A89827}" type="slidenum">
              <a:rPr lang="en-US" smtClean="0"/>
              <a:pPr/>
              <a:t>89</a:t>
            </a:fld>
            <a:endParaRPr lang="en-US"/>
          </a:p>
        </p:txBody>
      </p:sp>
    </p:spTree>
    <p:extLst>
      <p:ext uri="{BB962C8B-B14F-4D97-AF65-F5344CB8AC3E}">
        <p14:creationId xmlns:p14="http://schemas.microsoft.com/office/powerpoint/2010/main" val="34971730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AA014A-4159-4D6C-B598-58D736A89827}" type="slidenum">
              <a:rPr lang="en-US" smtClean="0"/>
              <a:pPr/>
              <a:t>91</a:t>
            </a:fld>
            <a:endParaRPr lang="en-US"/>
          </a:p>
        </p:txBody>
      </p:sp>
    </p:spTree>
    <p:extLst>
      <p:ext uri="{BB962C8B-B14F-4D97-AF65-F5344CB8AC3E}">
        <p14:creationId xmlns:p14="http://schemas.microsoft.com/office/powerpoint/2010/main" val="15396454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AA014A-4159-4D6C-B598-58D736A89827}" type="slidenum">
              <a:rPr lang="en-US" smtClean="0"/>
              <a:pPr/>
              <a:t>92</a:t>
            </a:fld>
            <a:endParaRPr lang="en-US"/>
          </a:p>
        </p:txBody>
      </p:sp>
    </p:spTree>
    <p:extLst>
      <p:ext uri="{BB962C8B-B14F-4D97-AF65-F5344CB8AC3E}">
        <p14:creationId xmlns:p14="http://schemas.microsoft.com/office/powerpoint/2010/main" val="425464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84FC45E4-D22B-442A-B8F1-059E4293987A}" type="slidenum">
              <a:rPr lang="en-US"/>
              <a:pPr/>
              <a:t>95</a:t>
            </a:fld>
            <a:endParaRPr lang="en-US" dirty="0"/>
          </a:p>
        </p:txBody>
      </p:sp>
      <p:sp>
        <p:nvSpPr>
          <p:cNvPr id="178178" name="Rectangle 2"/>
          <p:cNvSpPr>
            <a:spLocks noGrp="1" noRot="1" noChangeAspect="1" noChangeArrowheads="1" noTextEdit="1"/>
          </p:cNvSpPr>
          <p:nvPr>
            <p:ph type="sldImg"/>
          </p:nvPr>
        </p:nvSpPr>
        <p:spPr>
          <a:ln/>
        </p:spPr>
      </p:sp>
      <p:sp>
        <p:nvSpPr>
          <p:cNvPr id="178180" name="Rectangle 4"/>
          <p:cNvSpPr>
            <a:spLocks noGrp="1" noChangeArrowheads="1"/>
          </p:cNvSpPr>
          <p:nvPr>
            <p:ph type="body" idx="1"/>
          </p:nvPr>
        </p:nvSpPr>
        <p:spPr/>
        <p:txBody>
          <a:bodyPr/>
          <a:lstStyle/>
          <a:p>
            <a:r>
              <a:rPr lang="en-US" dirty="0"/>
              <a:t>The Agency has never been convinced that there are significant safety or feasibility problems with the use of conventional fall protection equipment for the vast majority of residential construction activities.</a:t>
            </a:r>
          </a:p>
          <a:p>
            <a:r>
              <a:rPr lang="en-US" dirty="0"/>
              <a:t>But, we also acknowledge that there may be isolated situations where it may be infeasible or create a greater hazard to use conventional fall protection in residential construction.  We believe that 29 CFR 1926.501(b)(13) provides sufficient flexibility to accommodate employers in those rare situations.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VICKI to do the SAFR – this is what Denny has been doing at your worksites. We’ve already shared some of our results in the training.</a:t>
            </a:r>
          </a:p>
          <a:p>
            <a:r>
              <a:rPr lang="en-US" dirty="0" smtClean="0"/>
              <a:t>Denny will continue to do these at your worksites to</a:t>
            </a:r>
            <a:r>
              <a:rPr lang="en-US" baseline="0" dirty="0" smtClean="0"/>
              <a:t> track changes.</a:t>
            </a:r>
          </a:p>
          <a:p>
            <a:r>
              <a:rPr lang="en-US" baseline="0" dirty="0" smtClean="0"/>
              <a:t>We will also do when we visit, John, Lynda, or I will be visiting monthly.</a:t>
            </a:r>
          </a:p>
          <a:p>
            <a:r>
              <a:rPr lang="en-US" baseline="0" dirty="0" smtClean="0"/>
              <a:t>Items are scored yes/no. If all meet criteria, yes, if at least one does not, score no.</a:t>
            </a:r>
          </a:p>
          <a:p>
            <a:r>
              <a:rPr lang="en-US" baseline="0" dirty="0" smtClean="0"/>
              <a:t>Not all items mean that it meets OSHA’s standards!!!</a:t>
            </a:r>
          </a:p>
          <a:p>
            <a:endParaRPr lang="en-US" dirty="0"/>
          </a:p>
        </p:txBody>
      </p:sp>
      <p:sp>
        <p:nvSpPr>
          <p:cNvPr id="4" name="Slide Number Placeholder 3"/>
          <p:cNvSpPr>
            <a:spLocks noGrp="1"/>
          </p:cNvSpPr>
          <p:nvPr>
            <p:ph type="sldNum" sz="quarter" idx="10"/>
          </p:nvPr>
        </p:nvSpPr>
        <p:spPr/>
        <p:txBody>
          <a:bodyPr/>
          <a:lstStyle/>
          <a:p>
            <a:pPr>
              <a:defRPr/>
            </a:pPr>
            <a:fld id="{969CC2CB-4F39-4514-A006-89F806BE5F43}" type="slidenum">
              <a:rPr lang="en-US" smtClean="0"/>
              <a:pPr>
                <a:defRPr/>
              </a:pPr>
              <a:t>100</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TextEdit="1"/>
          </p:cNvSpPr>
          <p:nvPr>
            <p:ph type="sldImg"/>
          </p:nvPr>
        </p:nvSpPr>
        <p:spPr bwMode="auto">
          <a:noFill/>
          <a:ln>
            <a:solidFill>
              <a:srgbClr val="000000"/>
            </a:solidFill>
            <a:miter lim="800000"/>
            <a:headEnd/>
            <a:tailEnd/>
          </a:ln>
        </p:spPr>
      </p:sp>
      <p:sp>
        <p:nvSpPr>
          <p:cNvPr id="8806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5 day curric., term/knowledge, 10 day orientation curriculum,  we have to teach the CORRECT WAY, ex. Metal stud screw spacing, minimum shop, lots of safety and math, apprentice gets confused when we teach safety and they go to work and are taught opposite, I understand different building techniques but safety????</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TextEdit="1"/>
          </p:cNvSpPr>
          <p:nvPr>
            <p:ph type="sldImg"/>
          </p:nvPr>
        </p:nvSpPr>
        <p:spPr bwMode="auto">
          <a:noFill/>
          <a:ln>
            <a:solidFill>
              <a:srgbClr val="000000"/>
            </a:solidFill>
            <a:miter lim="800000"/>
            <a:headEnd/>
            <a:tailEnd/>
          </a:ln>
        </p:spPr>
      </p:sp>
      <p:sp>
        <p:nvSpPr>
          <p:cNvPr id="8909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Does first impression determin your relationship with the apprentice, “I just don’t like this punk”</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TextEdit="1"/>
          </p:cNvSpPr>
          <p:nvPr>
            <p:ph type="sldImg"/>
          </p:nvPr>
        </p:nvSpPr>
        <p:spPr bwMode="auto">
          <a:noFill/>
          <a:ln>
            <a:solidFill>
              <a:srgbClr val="000000"/>
            </a:solidFill>
            <a:miter lim="800000"/>
            <a:headEnd/>
            <a:tailEnd/>
          </a:ln>
        </p:spPr>
      </p:sp>
      <p:sp>
        <p:nvSpPr>
          <p:cNvPr id="9011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Do we give clear instruction or assume too much, give an example, bay header, rafter birds mouth, etc.  Their examples when outcome was not desired</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TextEdit="1"/>
          </p:cNvSpPr>
          <p:nvPr>
            <p:ph type="sldImg"/>
          </p:nvPr>
        </p:nvSpPr>
        <p:spPr bwMode="auto">
          <a:noFill/>
          <a:ln>
            <a:solidFill>
              <a:srgbClr val="000000"/>
            </a:solidFill>
            <a:miter lim="800000"/>
            <a:headEnd/>
            <a:tailEnd/>
          </a:ln>
        </p:spPr>
      </p:sp>
      <p:sp>
        <p:nvSpPr>
          <p:cNvPr id="9113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When done discussing go to them giving toolbox talk, need scenarios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12501D6C-5F59-4E01-B02F-F8E7E3D2D7E3}" type="slidenum">
              <a:rPr lang="en-US"/>
              <a:pPr/>
              <a:t>14</a:t>
            </a:fld>
            <a:endParaRPr lang="en-US" dirty="0"/>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r>
              <a:rPr lang="en-US" dirty="0"/>
              <a:t>Here are some of the other fall protection measures allowed under 1926.501(b) for particular types of work.   (</a:t>
            </a:r>
            <a:r>
              <a:rPr lang="en-US" i="1" dirty="0"/>
              <a:t>pause</a:t>
            </a:r>
            <a:r>
              <a:rPr lang="en-US" dirty="0"/>
              <a:t>)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69CC2CB-4F39-4514-A006-89F806BE5F43}" type="slidenum">
              <a:rPr lang="en-US" smtClean="0"/>
              <a:pPr>
                <a:defRPr/>
              </a:pPr>
              <a:t>124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69CC2CB-4F39-4514-A006-89F806BE5F43}" type="slidenum">
              <a:rPr lang="en-US" smtClean="0"/>
              <a:pPr>
                <a:defRPr/>
              </a:pPr>
              <a:t>24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69CC2CB-4F39-4514-A006-89F806BE5F43}" type="slidenum">
              <a:rPr lang="en-US" smtClean="0"/>
              <a:pPr>
                <a:defRPr/>
              </a:pPr>
              <a:t>25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69CC2CB-4F39-4514-A006-89F806BE5F43}" type="slidenum">
              <a:rPr lang="en-US" smtClean="0"/>
              <a:pPr>
                <a:defRPr/>
              </a:pPr>
              <a:t>26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69CC2CB-4F39-4514-A006-89F806BE5F43}" type="slidenum">
              <a:rPr lang="en-US" smtClean="0"/>
              <a:pPr>
                <a:defRPr/>
              </a:pPr>
              <a:t>28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Protects from fall off side and bottom edge of roof, but not fall into the structure. Need PFAS also. Question what good these are for sheathing?</a:t>
            </a:r>
            <a:endParaRPr lang="en-US" dirty="0"/>
          </a:p>
        </p:txBody>
      </p:sp>
      <p:sp>
        <p:nvSpPr>
          <p:cNvPr id="4" name="Slide Number Placeholder 3"/>
          <p:cNvSpPr>
            <a:spLocks noGrp="1"/>
          </p:cNvSpPr>
          <p:nvPr>
            <p:ph type="sldNum" sz="quarter" idx="10"/>
          </p:nvPr>
        </p:nvSpPr>
        <p:spPr/>
        <p:txBody>
          <a:bodyPr/>
          <a:lstStyle/>
          <a:p>
            <a:pPr>
              <a:defRPr/>
            </a:pPr>
            <a:fld id="{969CC2CB-4F39-4514-A006-89F806BE5F43}" type="slidenum">
              <a:rPr lang="en-US" smtClean="0"/>
              <a:pPr>
                <a:defRPr/>
              </a:pPr>
              <a:t>44</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WHERE AND WHEN DO YOU USE GUARD RAILS ON YOUR JOBS????? LOOKING FOR STAIR HOLES, BALCONIES, WINDOW OPENINGS, ETC.</a:t>
            </a:r>
          </a:p>
        </p:txBody>
      </p:sp>
      <p:sp>
        <p:nvSpPr>
          <p:cNvPr id="286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4986D72-A1C3-451B-BE5B-E8EEE92EFBF8}" type="slidenum">
              <a:rPr lang="en-US" smtClean="0"/>
              <a:pPr fontAlgn="base">
                <a:spcBef>
                  <a:spcPct val="0"/>
                </a:spcBef>
                <a:spcAft>
                  <a:spcPct val="0"/>
                </a:spcAft>
                <a:defRPr/>
              </a:pPr>
              <a:t>49</a:t>
            </a:fld>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4B7E4DE-85E8-4027-9369-EE4BAFA71DA5}" type="datetimeFigureOut">
              <a:rPr lang="en-US"/>
              <a:pPr>
                <a:defRPr/>
              </a:pPr>
              <a:t>10/21/2015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4B61117-448B-4072-A5EB-88312149F997}"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93A6DB7-18A8-4101-8282-3EF5F8BB3151}" type="datetimeFigureOut">
              <a:rPr lang="en-US"/>
              <a:pPr>
                <a:defRPr/>
              </a:pPr>
              <a:t>10/21/2015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86AE68A-C119-4A7A-B6DF-1F6CD8A3536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CEC8912-F417-484C-BFC0-0352A454EA79}" type="datetimeFigureOut">
              <a:rPr lang="en-US"/>
              <a:pPr>
                <a:defRPr/>
              </a:pPr>
              <a:t>10/21/2015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DA77596-672E-4383-92C5-7519EC408AC2}"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1CFC66D-025A-4A05-8919-C0524BC1F6E5}" type="datetimeFigureOut">
              <a:rPr lang="en-US"/>
              <a:pPr>
                <a:defRPr/>
              </a:pPr>
              <a:t>10/21/2015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EDA957C-8973-493E-8D1F-A3C8FEAA8494}"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7255BCF-349A-4C5C-A235-6D3592EA60C6}" type="datetimeFigureOut">
              <a:rPr lang="en-US"/>
              <a:pPr>
                <a:defRPr/>
              </a:pPr>
              <a:t>10/21/2015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5A7E3F5-691A-4C1E-8DA1-541EA5ABD889}"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B90BDE7-F6DB-4E15-9E2C-D5B72B5015AF}" type="datetimeFigureOut">
              <a:rPr lang="en-US"/>
              <a:pPr>
                <a:defRPr/>
              </a:pPr>
              <a:t>10/21/2015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AB5E9FD3-9BC5-47A3-BAD5-82D133A192E1}"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12845A5-703A-4AAB-A965-AB862A0F879E}" type="datetimeFigureOut">
              <a:rPr lang="en-US"/>
              <a:pPr>
                <a:defRPr/>
              </a:pPr>
              <a:t>10/21/2015</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3A4E5489-FE12-4D9B-A237-D8BB5B9D3B5B}"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E690CE6-0DFE-4101-819E-2860EB94993E}" type="datetimeFigureOut">
              <a:rPr lang="en-US"/>
              <a:pPr>
                <a:defRPr/>
              </a:pPr>
              <a:t>10/21/2015</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2044AD27-5A90-4FA6-8E0F-AFB3B17F2693}"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066CDC2-43A9-415F-A104-64ABAD83ABB4}" type="datetimeFigureOut">
              <a:rPr lang="en-US"/>
              <a:pPr>
                <a:defRPr/>
              </a:pPr>
              <a:t>10/21/2015</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0C089439-C9F3-44A6-918E-AA111568D37F}"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40A0DCA-6187-41CE-AEE1-2EB8A99D2F18}" type="datetimeFigureOut">
              <a:rPr lang="en-US"/>
              <a:pPr>
                <a:defRPr/>
              </a:pPr>
              <a:t>10/21/2015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36CC9D85-9AEE-4DE0-95BF-F489A5B238EE}"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9907B37-B0DC-4421-81BE-6D3ED74C2996}" type="datetimeFigureOut">
              <a:rPr lang="en-US"/>
              <a:pPr>
                <a:defRPr/>
              </a:pPr>
              <a:t>10/21/2015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E7E8C1D9-566F-47CB-8677-7A39E9E2D7D2}"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21833C2-0869-4CCE-8444-60A3C373D35B}" type="datetimeFigureOut">
              <a:rPr lang="en-US"/>
              <a:pPr>
                <a:defRPr/>
              </a:pPr>
              <a:t>10/21/2015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F60DC915-AE06-4A7E-94FD-D648D83D678D}"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http://www.incord.com/Portals/Incord/residential/interiorrescontractor.jpg" TargetMode="Externa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wmf"/></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rds.yahoo.com/_ylt=A0PDoX.XJR9OBX4AjeejzbkF/SIG=12uf6q2lq/EXP=1310692887/**http:/www.arieseng.com/images/roofTrussCollapse/Roof_truss_collapse04.JPG" TargetMode="Externa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2.emf"/><Relationship Id="rId5" Type="http://schemas.openxmlformats.org/officeDocument/2006/relationships/image" Target="../media/image71.jpeg"/><Relationship Id="rId4" Type="http://schemas.openxmlformats.org/officeDocument/2006/relationships/image" Target="../media/image70.jpeg"/></Relationships>
</file>

<file path=ppt/slides/_rels/slide4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emf"/></Relationships>
</file>

<file path=ppt/slides/_rels/slide4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82.emf"/><Relationship Id="rId3" Type="http://schemas.openxmlformats.org/officeDocument/2006/relationships/image" Target="../media/image49.jpeg"/><Relationship Id="rId7" Type="http://schemas.openxmlformats.org/officeDocument/2006/relationships/image" Target="../media/image81.jpeg"/><Relationship Id="rId12" Type="http://schemas.openxmlformats.org/officeDocument/2006/relationships/image" Target="../media/image86.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0.jpeg"/><Relationship Id="rId11" Type="http://schemas.openxmlformats.org/officeDocument/2006/relationships/image" Target="../media/image85.jpeg"/><Relationship Id="rId5" Type="http://schemas.openxmlformats.org/officeDocument/2006/relationships/image" Target="../media/image75.emf"/><Relationship Id="rId10" Type="http://schemas.openxmlformats.org/officeDocument/2006/relationships/image" Target="../media/image84.jpeg"/><Relationship Id="rId4" Type="http://schemas.openxmlformats.org/officeDocument/2006/relationships/image" Target="../media/image79.emf"/><Relationship Id="rId9" Type="http://schemas.openxmlformats.org/officeDocument/2006/relationships/image" Target="../media/image83.jpeg"/></Relationships>
</file>

<file path=ppt/slides/_rels/slide58.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0.emf"/><Relationship Id="rId5" Type="http://schemas.openxmlformats.org/officeDocument/2006/relationships/image" Target="../media/image89.jpeg"/><Relationship Id="rId4" Type="http://schemas.openxmlformats.org/officeDocument/2006/relationships/image" Target="../media/image88.jpeg"/></Relationships>
</file>

<file path=ppt/slides/_rels/slide5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6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hyperlink" Target="http://www.industrialladder.com/listProducts.do?categoryID=244" TargetMode="External"/><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hyperlink" Target="http://www.ot.wustl.edu/fptech/homepage.htm"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8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9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r>
              <a:rPr lang="en-US" sz="4000" dirty="0" smtClean="0"/>
              <a:t>Fall Protection in Residential Construction:  Foremen’s Training</a:t>
            </a:r>
            <a:br>
              <a:rPr lang="en-US" sz="4000" dirty="0" smtClean="0"/>
            </a:br>
            <a:r>
              <a:rPr lang="en-US" dirty="0" smtClean="0"/>
              <a:t/>
            </a:r>
            <a:br>
              <a:rPr lang="en-US" dirty="0" smtClean="0"/>
            </a:br>
            <a:r>
              <a:rPr lang="en-US" sz="3600" dirty="0" smtClean="0">
                <a:solidFill>
                  <a:srgbClr val="C00000"/>
                </a:solidFill>
              </a:rPr>
              <a:t>Washington University School of Medicine &amp; Carpenters’ District Council </a:t>
            </a:r>
            <a:endParaRPr lang="en-US" dirty="0" smtClean="0"/>
          </a:p>
        </p:txBody>
      </p:sp>
      <p:sp>
        <p:nvSpPr>
          <p:cNvPr id="3" name="Subtitle 2"/>
          <p:cNvSpPr>
            <a:spLocks noGrp="1"/>
          </p:cNvSpPr>
          <p:nvPr>
            <p:ph type="subTitle" idx="1"/>
          </p:nvPr>
        </p:nvSpPr>
        <p:spPr>
          <a:xfrm>
            <a:off x="1371600" y="4648200"/>
            <a:ext cx="6400800" cy="1752600"/>
          </a:xfrm>
        </p:spPr>
        <p:txBody>
          <a:bodyPr/>
          <a:lstStyle/>
          <a:p>
            <a:r>
              <a:rPr lang="en-US" dirty="0" smtClean="0"/>
              <a:t>John Mormann</a:t>
            </a:r>
          </a:p>
          <a:p>
            <a:r>
              <a:rPr lang="en-US" dirty="0" smtClean="0"/>
              <a:t>Lynda Drendell-Mueller</a:t>
            </a:r>
          </a:p>
          <a:p>
            <a:r>
              <a:rPr lang="en-US" dirty="0" smtClean="0"/>
              <a:t>Vicki Kaskutas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8594" t="17708" r="8594" b="10417"/>
          <a:stretch>
            <a:fillRect/>
          </a:stretch>
        </p:blipFill>
        <p:spPr bwMode="auto">
          <a:xfrm>
            <a:off x="0" y="0"/>
            <a:ext cx="9144000" cy="6477000"/>
          </a:xfrm>
          <a:prstGeom prst="rect">
            <a:avLst/>
          </a:prstGeom>
          <a:noFill/>
          <a:ln w="9525">
            <a:noFill/>
            <a:miter lim="800000"/>
            <a:headEnd/>
            <a:tailEnd/>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n-US" sz="4000" dirty="0" smtClean="0">
                <a:solidFill>
                  <a:srgbClr val="C00000"/>
                </a:solidFill>
              </a:rPr>
              <a:t>St. Louis Audit of Fall Safety – SAFR </a:t>
            </a:r>
            <a:r>
              <a:rPr lang="en-US" sz="1800" dirty="0" smtClean="0">
                <a:solidFill>
                  <a:srgbClr val="C00000"/>
                </a:solidFill>
              </a:rPr>
              <a:t>  </a:t>
            </a:r>
          </a:p>
        </p:txBody>
      </p:sp>
      <p:sp>
        <p:nvSpPr>
          <p:cNvPr id="24579" name="Content Placeholder 2"/>
          <p:cNvSpPr>
            <a:spLocks noGrp="1"/>
          </p:cNvSpPr>
          <p:nvPr>
            <p:ph idx="1"/>
          </p:nvPr>
        </p:nvSpPr>
        <p:spPr>
          <a:xfrm>
            <a:off x="457200" y="1371600"/>
            <a:ext cx="8229600" cy="4525963"/>
          </a:xfrm>
        </p:spPr>
        <p:txBody>
          <a:bodyPr/>
          <a:lstStyle/>
          <a:p>
            <a:pPr eaLnBrk="1" hangingPunct="1"/>
            <a:r>
              <a:rPr lang="en-US" dirty="0" smtClean="0"/>
              <a:t>General safety &amp; housekeeping</a:t>
            </a:r>
          </a:p>
          <a:p>
            <a:pPr eaLnBrk="1" hangingPunct="1"/>
            <a:r>
              <a:rPr lang="en-US" dirty="0" smtClean="0"/>
              <a:t>Walking/working surfaces</a:t>
            </a:r>
          </a:p>
          <a:p>
            <a:pPr eaLnBrk="1" hangingPunct="1"/>
            <a:r>
              <a:rPr lang="en-US" dirty="0" smtClean="0"/>
              <a:t>Floor Joist/floor sheathing</a:t>
            </a:r>
          </a:p>
          <a:p>
            <a:pPr eaLnBrk="1" hangingPunct="1"/>
            <a:r>
              <a:rPr lang="en-US" dirty="0" smtClean="0"/>
              <a:t>Wall Erection/building</a:t>
            </a:r>
          </a:p>
          <a:p>
            <a:pPr eaLnBrk="1" hangingPunct="1"/>
            <a:r>
              <a:rPr lang="en-US" dirty="0" smtClean="0"/>
              <a:t>Roof sheathing</a:t>
            </a:r>
          </a:p>
          <a:p>
            <a:pPr eaLnBrk="1" hangingPunct="1"/>
            <a:r>
              <a:rPr lang="en-US" dirty="0" smtClean="0"/>
              <a:t>Truss setting</a:t>
            </a:r>
          </a:p>
          <a:p>
            <a:pPr eaLnBrk="1" hangingPunct="1"/>
            <a:r>
              <a:rPr lang="en-US" dirty="0" smtClean="0"/>
              <a:t>Ladders</a:t>
            </a:r>
          </a:p>
          <a:p>
            <a:pPr eaLnBrk="1" hangingPunct="1"/>
            <a:r>
              <a:rPr lang="en-US" dirty="0" smtClean="0"/>
              <a:t>Scaffolds</a:t>
            </a:r>
          </a:p>
          <a:p>
            <a:pPr eaLnBrk="1" hangingPunct="1"/>
            <a:r>
              <a:rPr lang="en-US" dirty="0" smtClean="0"/>
              <a:t>Conventional fall protection </a:t>
            </a:r>
          </a:p>
          <a:p>
            <a:pPr eaLnBrk="1" hangingPunct="1"/>
            <a:endParaRPr lang="en-US" dirty="0" smtClean="0"/>
          </a:p>
        </p:txBody>
      </p:sp>
    </p:spTree>
    <p:extLst>
      <p:ext uri="{BB962C8B-B14F-4D97-AF65-F5344CB8AC3E}">
        <p14:creationId xmlns:p14="http://schemas.microsoft.com/office/powerpoint/2010/main" val="150972716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C00000"/>
                </a:solidFill>
              </a:rPr>
              <a:t>SAFR – General Safety &amp; Housekeeping</a:t>
            </a:r>
            <a:endParaRPr lang="en-US" sz="4000" dirty="0">
              <a:solidFill>
                <a:srgbClr val="C00000"/>
              </a:solidFill>
            </a:endParaRPr>
          </a:p>
        </p:txBody>
      </p:sp>
      <p:sp>
        <p:nvSpPr>
          <p:cNvPr id="3" name="Content Placeholder 2"/>
          <p:cNvSpPr>
            <a:spLocks noGrp="1"/>
          </p:cNvSpPr>
          <p:nvPr>
            <p:ph idx="1"/>
          </p:nvPr>
        </p:nvSpPr>
        <p:spPr/>
        <p:txBody>
          <a:bodyPr/>
          <a:lstStyle/>
          <a:p>
            <a:r>
              <a:rPr lang="en-US" dirty="0" smtClean="0"/>
              <a:t>Hard hats</a:t>
            </a:r>
          </a:p>
          <a:p>
            <a:r>
              <a:rPr lang="en-US" dirty="0" smtClean="0"/>
              <a:t>Eye protection</a:t>
            </a:r>
          </a:p>
          <a:p>
            <a:r>
              <a:rPr lang="en-US" dirty="0" smtClean="0"/>
              <a:t>Pathways and access points</a:t>
            </a:r>
            <a:endParaRPr lang="en-US" dirty="0"/>
          </a:p>
        </p:txBody>
      </p:sp>
    </p:spTree>
    <p:extLst>
      <p:ext uri="{BB962C8B-B14F-4D97-AF65-F5344CB8AC3E}">
        <p14:creationId xmlns:p14="http://schemas.microsoft.com/office/powerpoint/2010/main" val="57477655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C00000"/>
                </a:solidFill>
              </a:rPr>
              <a:t>SAFR – </a:t>
            </a:r>
            <a:r>
              <a:rPr lang="en-US" sz="3600" dirty="0" smtClean="0">
                <a:solidFill>
                  <a:srgbClr val="C00000"/>
                </a:solidFill>
              </a:rPr>
              <a:t>Walking/working surfaces over 6’</a:t>
            </a:r>
            <a:endParaRPr lang="en-US" sz="4000" dirty="0">
              <a:solidFill>
                <a:srgbClr val="C00000"/>
              </a:solidFill>
            </a:endParaRPr>
          </a:p>
        </p:txBody>
      </p:sp>
      <p:sp>
        <p:nvSpPr>
          <p:cNvPr id="3" name="Content Placeholder 2"/>
          <p:cNvSpPr>
            <a:spLocks noGrp="1"/>
          </p:cNvSpPr>
          <p:nvPr>
            <p:ph idx="1"/>
          </p:nvPr>
        </p:nvSpPr>
        <p:spPr/>
        <p:txBody>
          <a:bodyPr/>
          <a:lstStyle/>
          <a:p>
            <a:r>
              <a:rPr lang="en-US" dirty="0" smtClean="0"/>
              <a:t>Must have conventional fall protection if over 6’ from lower level or wall opening bottom edge &lt;39”</a:t>
            </a:r>
          </a:p>
          <a:p>
            <a:r>
              <a:rPr lang="en-US" dirty="0" smtClean="0"/>
              <a:t>Holes must be covered</a:t>
            </a:r>
          </a:p>
          <a:p>
            <a:r>
              <a:rPr lang="en-US" dirty="0" smtClean="0"/>
              <a:t>Stairwell has sturdy handrail on at least one side that can withstand 200# of force</a:t>
            </a:r>
          </a:p>
          <a:p>
            <a:endParaRPr lang="en-US" dirty="0" smtClean="0"/>
          </a:p>
          <a:p>
            <a:r>
              <a:rPr lang="en-US" dirty="0" smtClean="0">
                <a:solidFill>
                  <a:srgbClr val="C00000"/>
                </a:solidFill>
              </a:rPr>
              <a:t>If not, there must be a fall protection plan</a:t>
            </a:r>
          </a:p>
        </p:txBody>
      </p:sp>
    </p:spTree>
    <p:extLst>
      <p:ext uri="{BB962C8B-B14F-4D97-AF65-F5344CB8AC3E}">
        <p14:creationId xmlns:p14="http://schemas.microsoft.com/office/powerpoint/2010/main" val="393118725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C00000"/>
                </a:solidFill>
              </a:rPr>
              <a:t>SAFR – Floor joist/floor sheathing</a:t>
            </a:r>
            <a:endParaRPr lang="en-US" sz="4000" dirty="0">
              <a:solidFill>
                <a:srgbClr val="C00000"/>
              </a:solidFill>
            </a:endParaRPr>
          </a:p>
        </p:txBody>
      </p:sp>
      <p:sp>
        <p:nvSpPr>
          <p:cNvPr id="3" name="Content Placeholder 2"/>
          <p:cNvSpPr>
            <a:spLocks noGrp="1"/>
          </p:cNvSpPr>
          <p:nvPr>
            <p:ph idx="1"/>
          </p:nvPr>
        </p:nvSpPr>
        <p:spPr/>
        <p:txBody>
          <a:bodyPr/>
          <a:lstStyle/>
          <a:p>
            <a:r>
              <a:rPr lang="en-US" dirty="0" smtClean="0"/>
              <a:t>Conventional FP used</a:t>
            </a:r>
          </a:p>
          <a:p>
            <a:r>
              <a:rPr lang="en-US" dirty="0" smtClean="0"/>
              <a:t>Secured from ladder, ground, scaffold</a:t>
            </a:r>
          </a:p>
          <a:p>
            <a:r>
              <a:rPr lang="en-US" dirty="0" smtClean="0"/>
              <a:t>Fall restraint system used (must be in FP plan)</a:t>
            </a:r>
          </a:p>
          <a:p>
            <a:r>
              <a:rPr lang="en-US" dirty="0" smtClean="0"/>
              <a:t> Install from existing decking (must prove infeasible and have in FP plan if &gt;6’ high)</a:t>
            </a:r>
          </a:p>
          <a:p>
            <a:r>
              <a:rPr lang="en-US" dirty="0" smtClean="0"/>
              <a:t>Can combine methods</a:t>
            </a:r>
          </a:p>
          <a:p>
            <a:endParaRPr lang="en-US" dirty="0"/>
          </a:p>
        </p:txBody>
      </p:sp>
    </p:spTree>
    <p:extLst>
      <p:ext uri="{BB962C8B-B14F-4D97-AF65-F5344CB8AC3E}">
        <p14:creationId xmlns:p14="http://schemas.microsoft.com/office/powerpoint/2010/main" val="118953360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C00000"/>
                </a:solidFill>
              </a:rPr>
              <a:t>SAFR – Wall building/erection</a:t>
            </a:r>
            <a:endParaRPr lang="en-US" sz="4000" dirty="0">
              <a:solidFill>
                <a:srgbClr val="C00000"/>
              </a:solidFill>
            </a:endParaRPr>
          </a:p>
        </p:txBody>
      </p:sp>
      <p:sp>
        <p:nvSpPr>
          <p:cNvPr id="3" name="Content Placeholder 2"/>
          <p:cNvSpPr>
            <a:spLocks noGrp="1"/>
          </p:cNvSpPr>
          <p:nvPr>
            <p:ph idx="1"/>
          </p:nvPr>
        </p:nvSpPr>
        <p:spPr/>
        <p:txBody>
          <a:bodyPr/>
          <a:lstStyle/>
          <a:p>
            <a:r>
              <a:rPr lang="en-US" dirty="0" smtClean="0"/>
              <a:t>Conventional FP used</a:t>
            </a:r>
          </a:p>
          <a:p>
            <a:r>
              <a:rPr lang="en-US" dirty="0" smtClean="0"/>
              <a:t>Fall restraint system used (must be in FP plan)</a:t>
            </a:r>
          </a:p>
          <a:p>
            <a:r>
              <a:rPr lang="en-US" dirty="0" smtClean="0"/>
              <a:t>Use of a warning line (must prove infeasible and describe in FP plan)</a:t>
            </a:r>
          </a:p>
          <a:p>
            <a:r>
              <a:rPr lang="en-US" dirty="0" smtClean="0"/>
              <a:t>Materials stored outside of 6’ from edge (must prove infeasible and describe in FP plan)</a:t>
            </a:r>
          </a:p>
          <a:p>
            <a:endParaRPr lang="en-US" dirty="0"/>
          </a:p>
        </p:txBody>
      </p:sp>
    </p:spTree>
    <p:extLst>
      <p:ext uri="{BB962C8B-B14F-4D97-AF65-F5344CB8AC3E}">
        <p14:creationId xmlns:p14="http://schemas.microsoft.com/office/powerpoint/2010/main" val="306177237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C00000"/>
                </a:solidFill>
              </a:rPr>
              <a:t>SAFR – Truss setting</a:t>
            </a:r>
            <a:endParaRPr lang="en-US" sz="4000" dirty="0">
              <a:solidFill>
                <a:srgbClr val="C00000"/>
              </a:solidFill>
            </a:endParaRPr>
          </a:p>
        </p:txBody>
      </p:sp>
      <p:sp>
        <p:nvSpPr>
          <p:cNvPr id="3" name="Content Placeholder 2"/>
          <p:cNvSpPr>
            <a:spLocks noGrp="1"/>
          </p:cNvSpPr>
          <p:nvPr>
            <p:ph idx="1"/>
          </p:nvPr>
        </p:nvSpPr>
        <p:spPr/>
        <p:txBody>
          <a:bodyPr/>
          <a:lstStyle/>
          <a:p>
            <a:r>
              <a:rPr lang="en-US" dirty="0" smtClean="0"/>
              <a:t>Conventional FP used</a:t>
            </a:r>
          </a:p>
          <a:p>
            <a:r>
              <a:rPr lang="en-US" dirty="0" smtClean="0"/>
              <a:t>Fall restraint system used (must be in FP plan)</a:t>
            </a:r>
          </a:p>
          <a:p>
            <a:r>
              <a:rPr lang="en-US" dirty="0" smtClean="0"/>
              <a:t>Prepares and lays out from subfloor,  ladder, scaffold, not top plate</a:t>
            </a:r>
          </a:p>
          <a:p>
            <a:r>
              <a:rPr lang="en-US" dirty="0" smtClean="0"/>
              <a:t>If use ridge seat, standing platform or interior top plate with stable truss for support, must have proven conventional FP infeasible and describe in FP plan</a:t>
            </a:r>
          </a:p>
          <a:p>
            <a:endParaRPr lang="en-US" dirty="0"/>
          </a:p>
        </p:txBody>
      </p:sp>
    </p:spTree>
    <p:extLst>
      <p:ext uri="{BB962C8B-B14F-4D97-AF65-F5344CB8AC3E}">
        <p14:creationId xmlns:p14="http://schemas.microsoft.com/office/powerpoint/2010/main" val="34164825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C00000"/>
                </a:solidFill>
              </a:rPr>
              <a:t>SAFR – Roof sheathing</a:t>
            </a:r>
            <a:endParaRPr lang="en-US" sz="4000" dirty="0">
              <a:solidFill>
                <a:srgbClr val="C00000"/>
              </a:solidFill>
            </a:endParaRPr>
          </a:p>
        </p:txBody>
      </p:sp>
      <p:sp>
        <p:nvSpPr>
          <p:cNvPr id="3" name="Content Placeholder 2"/>
          <p:cNvSpPr>
            <a:spLocks noGrp="1"/>
          </p:cNvSpPr>
          <p:nvPr>
            <p:ph idx="1"/>
          </p:nvPr>
        </p:nvSpPr>
        <p:spPr/>
        <p:txBody>
          <a:bodyPr/>
          <a:lstStyle/>
          <a:p>
            <a:r>
              <a:rPr lang="en-US" dirty="0" smtClean="0"/>
              <a:t>Conventional FP used</a:t>
            </a:r>
          </a:p>
          <a:p>
            <a:r>
              <a:rPr lang="en-US" dirty="0" smtClean="0"/>
              <a:t>Fall restraint system used (must be in FP plan)</a:t>
            </a:r>
          </a:p>
          <a:p>
            <a:r>
              <a:rPr lang="en-US" dirty="0" smtClean="0"/>
              <a:t>Bottom row installed from scaffold or ladders</a:t>
            </a:r>
          </a:p>
          <a:p>
            <a:r>
              <a:rPr lang="en-US" dirty="0" smtClean="0"/>
              <a:t>Slide guards if prove infeasible and describe in FP plan</a:t>
            </a:r>
          </a:p>
          <a:p>
            <a:endParaRPr lang="en-US" dirty="0"/>
          </a:p>
        </p:txBody>
      </p:sp>
    </p:spTree>
    <p:extLst>
      <p:ext uri="{BB962C8B-B14F-4D97-AF65-F5344CB8AC3E}">
        <p14:creationId xmlns:p14="http://schemas.microsoft.com/office/powerpoint/2010/main" val="108985391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C00000"/>
                </a:solidFill>
              </a:rPr>
              <a:t>SAFR – Ladders</a:t>
            </a:r>
            <a:endParaRPr lang="en-US" sz="4000" dirty="0">
              <a:solidFill>
                <a:srgbClr val="C00000"/>
              </a:solidFill>
            </a:endParaRPr>
          </a:p>
        </p:txBody>
      </p:sp>
      <p:sp>
        <p:nvSpPr>
          <p:cNvPr id="3" name="Content Placeholder 2"/>
          <p:cNvSpPr>
            <a:spLocks noGrp="1"/>
          </p:cNvSpPr>
          <p:nvPr>
            <p:ph idx="1"/>
          </p:nvPr>
        </p:nvSpPr>
        <p:spPr>
          <a:xfrm>
            <a:off x="457200" y="1371600"/>
            <a:ext cx="8686800" cy="4525963"/>
          </a:xfrm>
        </p:spPr>
        <p:txBody>
          <a:bodyPr/>
          <a:lstStyle/>
          <a:p>
            <a:r>
              <a:rPr lang="en-US" sz="2800" dirty="0" smtClean="0"/>
              <a:t>Condition </a:t>
            </a:r>
          </a:p>
          <a:p>
            <a:r>
              <a:rPr lang="en-US" sz="2800" dirty="0" smtClean="0"/>
              <a:t>Set up on solid base and secured</a:t>
            </a:r>
          </a:p>
          <a:p>
            <a:r>
              <a:rPr lang="en-US" sz="2800" dirty="0" smtClean="0"/>
              <a:t>Extension secured at top</a:t>
            </a:r>
          </a:p>
          <a:p>
            <a:r>
              <a:rPr lang="en-US" sz="2800" dirty="0" smtClean="0"/>
              <a:t>Step opened and side locks engage, not leaned</a:t>
            </a:r>
          </a:p>
          <a:p>
            <a:r>
              <a:rPr lang="en-US" sz="2800" dirty="0" smtClean="0"/>
              <a:t>Extension set at correct angle 1:4</a:t>
            </a:r>
          </a:p>
          <a:p>
            <a:r>
              <a:rPr lang="en-US" sz="2800" dirty="0" smtClean="0"/>
              <a:t>No work from top 3 rungs of extension or top platform and top step of step</a:t>
            </a:r>
          </a:p>
          <a:p>
            <a:r>
              <a:rPr lang="en-US" sz="2800" dirty="0" smtClean="0"/>
              <a:t>Maintain 3-points of contact, no carrying</a:t>
            </a:r>
          </a:p>
          <a:p>
            <a:r>
              <a:rPr lang="en-US" sz="2800" dirty="0" smtClean="0"/>
              <a:t>Belt buckle within side rails and both feet on</a:t>
            </a:r>
          </a:p>
          <a:p>
            <a:r>
              <a:rPr lang="en-US" sz="2800" dirty="0" smtClean="0"/>
              <a:t>Drag mud off shoes before climbing</a:t>
            </a:r>
          </a:p>
          <a:p>
            <a:endParaRPr lang="en-US" dirty="0"/>
          </a:p>
        </p:txBody>
      </p:sp>
    </p:spTree>
    <p:extLst>
      <p:ext uri="{BB962C8B-B14F-4D97-AF65-F5344CB8AC3E}">
        <p14:creationId xmlns:p14="http://schemas.microsoft.com/office/powerpoint/2010/main" val="55287391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C00000"/>
                </a:solidFill>
              </a:rPr>
              <a:t>SAFR – Scaffolds</a:t>
            </a:r>
            <a:endParaRPr lang="en-US" sz="4000" dirty="0">
              <a:solidFill>
                <a:srgbClr val="C00000"/>
              </a:solidFill>
            </a:endParaRPr>
          </a:p>
        </p:txBody>
      </p:sp>
      <p:sp>
        <p:nvSpPr>
          <p:cNvPr id="3" name="Content Placeholder 2"/>
          <p:cNvSpPr>
            <a:spLocks noGrp="1"/>
          </p:cNvSpPr>
          <p:nvPr>
            <p:ph idx="1"/>
          </p:nvPr>
        </p:nvSpPr>
        <p:spPr/>
        <p:txBody>
          <a:bodyPr/>
          <a:lstStyle/>
          <a:p>
            <a:r>
              <a:rPr lang="en-US" dirty="0" smtClean="0"/>
              <a:t>If walk plank &gt;10’ from lower level conventional FP used</a:t>
            </a:r>
          </a:p>
          <a:p>
            <a:r>
              <a:rPr lang="en-US" dirty="0" smtClean="0"/>
              <a:t>Ladder jacks – secure, 20’ max, 12” walk board</a:t>
            </a:r>
          </a:p>
          <a:p>
            <a:r>
              <a:rPr lang="en-US" dirty="0" smtClean="0"/>
              <a:t>Pump jacks – secure base and posts, 50’ max</a:t>
            </a:r>
          </a:p>
          <a:p>
            <a:r>
              <a:rPr lang="en-US" dirty="0" smtClean="0"/>
              <a:t>Hanging – bracket fits top plate &amp; secure, walk board &gt;38” from top plate and secured</a:t>
            </a:r>
          </a:p>
          <a:p>
            <a:r>
              <a:rPr lang="en-US" dirty="0" smtClean="0"/>
              <a:t>Job built – platform secure &amp; stable, 18” min</a:t>
            </a:r>
          </a:p>
          <a:p>
            <a:pPr>
              <a:buNone/>
            </a:pPr>
            <a:endParaRPr lang="en-US" dirty="0"/>
          </a:p>
        </p:txBody>
      </p:sp>
    </p:spTree>
    <p:extLst>
      <p:ext uri="{BB962C8B-B14F-4D97-AF65-F5344CB8AC3E}">
        <p14:creationId xmlns:p14="http://schemas.microsoft.com/office/powerpoint/2010/main" val="224820993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C00000"/>
                </a:solidFill>
              </a:rPr>
              <a:t>SAFR – Conventional Fall Protection</a:t>
            </a:r>
            <a:endParaRPr lang="en-US" sz="4000" dirty="0">
              <a:solidFill>
                <a:srgbClr val="C00000"/>
              </a:solidFill>
            </a:endParaRPr>
          </a:p>
        </p:txBody>
      </p:sp>
      <p:sp>
        <p:nvSpPr>
          <p:cNvPr id="3" name="Content Placeholder 2"/>
          <p:cNvSpPr>
            <a:spLocks noGrp="1"/>
          </p:cNvSpPr>
          <p:nvPr>
            <p:ph idx="1"/>
          </p:nvPr>
        </p:nvSpPr>
        <p:spPr/>
        <p:txBody>
          <a:bodyPr/>
          <a:lstStyle/>
          <a:p>
            <a:r>
              <a:rPr lang="en-US" dirty="0" smtClean="0"/>
              <a:t>PFAS</a:t>
            </a:r>
          </a:p>
          <a:p>
            <a:pPr lvl="1"/>
            <a:r>
              <a:rPr lang="en-US" dirty="0" smtClean="0"/>
              <a:t>Harness proper, lanyard 5000# anchor, length</a:t>
            </a:r>
          </a:p>
          <a:p>
            <a:r>
              <a:rPr lang="en-US" dirty="0" smtClean="0"/>
              <a:t>Nets</a:t>
            </a:r>
          </a:p>
          <a:p>
            <a:pPr lvl="1"/>
            <a:r>
              <a:rPr lang="en-US" dirty="0" smtClean="0"/>
              <a:t>Installed close under walk/work surface with adequate clearance from ground if fall</a:t>
            </a:r>
          </a:p>
          <a:p>
            <a:r>
              <a:rPr lang="en-US" dirty="0" smtClean="0"/>
              <a:t>Guardrails</a:t>
            </a:r>
          </a:p>
          <a:p>
            <a:pPr lvl="1"/>
            <a:r>
              <a:rPr lang="en-US" dirty="0" smtClean="0"/>
              <a:t>Floor openings – 200#, 42” top rail, 21” mid rail</a:t>
            </a:r>
          </a:p>
          <a:p>
            <a:pPr lvl="1"/>
            <a:r>
              <a:rPr lang="en-US" dirty="0" smtClean="0"/>
              <a:t>Wall openings – 200#, 42” top rail, 21” mid rail</a:t>
            </a:r>
            <a:endParaRPr lang="en-US" dirty="0"/>
          </a:p>
        </p:txBody>
      </p:sp>
    </p:spTree>
    <p:extLst>
      <p:ext uri="{BB962C8B-B14F-4D97-AF65-F5344CB8AC3E}">
        <p14:creationId xmlns:p14="http://schemas.microsoft.com/office/powerpoint/2010/main" val="3177013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dirty="0" smtClean="0">
                <a:solidFill>
                  <a:srgbClr val="C00000"/>
                </a:solidFill>
              </a:rPr>
              <a:t>When is Fall Protection Required?</a:t>
            </a:r>
          </a:p>
        </p:txBody>
      </p:sp>
      <p:sp>
        <p:nvSpPr>
          <p:cNvPr id="10243" name="Content Placeholder 2"/>
          <p:cNvSpPr>
            <a:spLocks noGrp="1"/>
          </p:cNvSpPr>
          <p:nvPr>
            <p:ph idx="1"/>
          </p:nvPr>
        </p:nvSpPr>
        <p:spPr>
          <a:xfrm>
            <a:off x="457200" y="1600200"/>
            <a:ext cx="8686800" cy="4525963"/>
          </a:xfrm>
        </p:spPr>
        <p:txBody>
          <a:bodyPr/>
          <a:lstStyle/>
          <a:p>
            <a:r>
              <a:rPr lang="en-US" dirty="0" smtClean="0"/>
              <a:t>Walking surfaces 6’ from the lower level</a:t>
            </a:r>
          </a:p>
          <a:p>
            <a:pPr lvl="1"/>
            <a:r>
              <a:rPr lang="en-US" dirty="0" smtClean="0"/>
              <a:t>Floor openings</a:t>
            </a:r>
          </a:p>
          <a:p>
            <a:pPr lvl="1"/>
            <a:r>
              <a:rPr lang="en-US" dirty="0" smtClean="0"/>
              <a:t>Wall openings if lower than 39“ from floor</a:t>
            </a:r>
          </a:p>
          <a:p>
            <a:pPr lvl="1"/>
            <a:r>
              <a:rPr lang="en-US" dirty="0" smtClean="0"/>
              <a:t>Ground/foundation work if 6’ fall possible</a:t>
            </a:r>
          </a:p>
          <a:p>
            <a:pPr lvl="1"/>
            <a:r>
              <a:rPr lang="en-US" dirty="0" smtClean="0"/>
              <a:t>Wall erection if 6’ from lower level</a:t>
            </a:r>
          </a:p>
          <a:p>
            <a:pPr lvl="1"/>
            <a:r>
              <a:rPr lang="en-US" dirty="0" smtClean="0"/>
              <a:t>Setting floor joists if 6’ from lower level</a:t>
            </a:r>
          </a:p>
          <a:p>
            <a:pPr lvl="1"/>
            <a:r>
              <a:rPr lang="en-US" dirty="0" smtClean="0"/>
              <a:t>Truss installation</a:t>
            </a:r>
          </a:p>
          <a:p>
            <a:r>
              <a:rPr lang="en-US" dirty="0" smtClean="0"/>
              <a:t>Scaffolds 10’ from the lower level</a:t>
            </a:r>
          </a:p>
          <a:p>
            <a:r>
              <a:rPr lang="en-US" dirty="0" smtClean="0"/>
              <a:t>Not required on ladders, although rules apply</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C00000"/>
                </a:solidFill>
              </a:rPr>
              <a:t>SAFR – Alternative Fall Protection</a:t>
            </a:r>
            <a:endParaRPr lang="en-US" sz="4000" dirty="0">
              <a:solidFill>
                <a:srgbClr val="C00000"/>
              </a:solidFill>
            </a:endParaRPr>
          </a:p>
        </p:txBody>
      </p:sp>
      <p:sp>
        <p:nvSpPr>
          <p:cNvPr id="3" name="Content Placeholder 2"/>
          <p:cNvSpPr>
            <a:spLocks noGrp="1"/>
          </p:cNvSpPr>
          <p:nvPr>
            <p:ph idx="1"/>
          </p:nvPr>
        </p:nvSpPr>
        <p:spPr/>
        <p:txBody>
          <a:bodyPr/>
          <a:lstStyle/>
          <a:p>
            <a:r>
              <a:rPr lang="en-US" dirty="0" smtClean="0"/>
              <a:t>Designated CAZ</a:t>
            </a:r>
          </a:p>
          <a:p>
            <a:r>
              <a:rPr lang="en-US" dirty="0" smtClean="0"/>
              <a:t>Must have plan and all the details of plan that are required</a:t>
            </a:r>
            <a:endParaRPr lang="en-US" dirty="0"/>
          </a:p>
        </p:txBody>
      </p:sp>
    </p:spTree>
    <p:extLst>
      <p:ext uri="{BB962C8B-B14F-4D97-AF65-F5344CB8AC3E}">
        <p14:creationId xmlns:p14="http://schemas.microsoft.com/office/powerpoint/2010/main" val="240337990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3200400" cy="1143000"/>
          </a:xfrm>
        </p:spPr>
        <p:txBody>
          <a:bodyPr/>
          <a:lstStyle/>
          <a:p>
            <a:r>
              <a:rPr lang="en-US" dirty="0" smtClean="0"/>
              <a:t>SAFR Practice</a:t>
            </a:r>
            <a:endParaRPr lang="en-US" dirty="0"/>
          </a:p>
        </p:txBody>
      </p:sp>
      <p:pic>
        <p:nvPicPr>
          <p:cNvPr id="4" name="Picture 1026" descr="back of house"/>
          <p:cNvPicPr>
            <a:picLocks noGrp="1" noChangeAspect="1" noChangeArrowheads="1"/>
          </p:cNvPicPr>
          <p:nvPr>
            <p:ph idx="1"/>
          </p:nvPr>
        </p:nvPicPr>
        <p:blipFill>
          <a:blip r:embed="rId2" cstate="print"/>
          <a:srcRect t="11111"/>
          <a:stretch>
            <a:fillRect/>
          </a:stretch>
        </p:blipFill>
        <p:spPr bwMode="auto">
          <a:xfrm>
            <a:off x="3360683" y="1"/>
            <a:ext cx="5783317" cy="6858000"/>
          </a:xfrm>
          <a:prstGeom prst="rect">
            <a:avLst/>
          </a:prstGeom>
          <a:noFill/>
          <a:ln w="9525">
            <a:noFill/>
            <a:miter lim="800000"/>
            <a:headEnd/>
            <a:tailEnd/>
          </a:ln>
        </p:spPr>
      </p:pic>
    </p:spTree>
    <p:extLst>
      <p:ext uri="{BB962C8B-B14F-4D97-AF65-F5344CB8AC3E}">
        <p14:creationId xmlns:p14="http://schemas.microsoft.com/office/powerpoint/2010/main" val="329694508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3200400" cy="1143000"/>
          </a:xfrm>
        </p:spPr>
        <p:txBody>
          <a:bodyPr/>
          <a:lstStyle/>
          <a:p>
            <a:r>
              <a:rPr lang="en-US" dirty="0" smtClean="0"/>
              <a:t>SAFR Practice</a:t>
            </a:r>
            <a:endParaRPr lang="en-US" dirty="0"/>
          </a:p>
        </p:txBody>
      </p:sp>
      <p:pic>
        <p:nvPicPr>
          <p:cNvPr id="6" name="Content Placeholder 5" descr="\\Domdc2.dom.wustl.edu\imnt_shares\Division Shares\GMS\CTS\CPWR\CPWR pics_2006\DSC01136.2.JPG"/>
          <p:cNvPicPr>
            <a:picLocks noGrp="1" noChangeAspect="1" noChangeArrowheads="1"/>
          </p:cNvPicPr>
          <p:nvPr>
            <p:ph idx="1"/>
          </p:nvPr>
        </p:nvPicPr>
        <p:blipFill>
          <a:blip r:embed="rId2" cstate="print"/>
          <a:srcRect/>
          <a:stretch>
            <a:fillRect/>
          </a:stretch>
        </p:blipFill>
        <p:spPr bwMode="auto">
          <a:xfrm>
            <a:off x="2373846" y="1371600"/>
            <a:ext cx="7692557" cy="5881789"/>
          </a:xfrm>
          <a:prstGeom prst="rect">
            <a:avLst/>
          </a:prstGeom>
          <a:noFill/>
          <a:ln w="9525">
            <a:noFill/>
            <a:miter lim="800000"/>
            <a:headEnd/>
            <a:tailEnd/>
          </a:ln>
        </p:spPr>
      </p:pic>
    </p:spTree>
    <p:extLst>
      <p:ext uri="{BB962C8B-B14F-4D97-AF65-F5344CB8AC3E}">
        <p14:creationId xmlns:p14="http://schemas.microsoft.com/office/powerpoint/2010/main" val="79923948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SAFR use at the worksite</a:t>
            </a:r>
            <a:endParaRPr lang="en-US" dirty="0">
              <a:solidFill>
                <a:srgbClr val="C00000"/>
              </a:solidFill>
            </a:endParaRPr>
          </a:p>
        </p:txBody>
      </p:sp>
      <p:sp>
        <p:nvSpPr>
          <p:cNvPr id="3" name="Content Placeholder 2"/>
          <p:cNvSpPr>
            <a:spLocks noGrp="1"/>
          </p:cNvSpPr>
          <p:nvPr>
            <p:ph idx="1"/>
          </p:nvPr>
        </p:nvSpPr>
        <p:spPr/>
        <p:txBody>
          <a:bodyPr/>
          <a:lstStyle/>
          <a:p>
            <a:r>
              <a:rPr lang="en-US" dirty="0" smtClean="0"/>
              <a:t>Suggest using all or parts of it regularly</a:t>
            </a:r>
          </a:p>
          <a:p>
            <a:r>
              <a:rPr lang="en-US" dirty="0" smtClean="0"/>
              <a:t>Will increase awareness of problem areas</a:t>
            </a:r>
          </a:p>
          <a:p>
            <a:r>
              <a:rPr lang="en-US" dirty="0" smtClean="0"/>
              <a:t>Can only fix it if you know a problem exists</a:t>
            </a:r>
          </a:p>
          <a:p>
            <a:endParaRPr lang="en-US" dirty="0" smtClean="0"/>
          </a:p>
          <a:p>
            <a:r>
              <a:rPr lang="en-US" dirty="0" smtClean="0"/>
              <a:t>Denny will use at work sites at 6, 12, 24 weeks</a:t>
            </a:r>
          </a:p>
          <a:p>
            <a:r>
              <a:rPr lang="en-US" dirty="0" smtClean="0"/>
              <a:t>Trainers will use at monthly visits</a:t>
            </a:r>
            <a:endParaRPr lang="en-US" dirty="0"/>
          </a:p>
        </p:txBody>
      </p:sp>
    </p:spTree>
    <p:extLst>
      <p:ext uri="{BB962C8B-B14F-4D97-AF65-F5344CB8AC3E}">
        <p14:creationId xmlns:p14="http://schemas.microsoft.com/office/powerpoint/2010/main" val="375415119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US" sz="3600" dirty="0" smtClean="0">
                <a:solidFill>
                  <a:srgbClr val="C00000"/>
                </a:solidFill>
              </a:rPr>
              <a:t>Work crew fall prevention </a:t>
            </a:r>
            <a:br>
              <a:rPr lang="en-US" sz="3600" dirty="0" smtClean="0">
                <a:solidFill>
                  <a:srgbClr val="C00000"/>
                </a:solidFill>
              </a:rPr>
            </a:br>
            <a:r>
              <a:rPr lang="en-US" sz="3600" dirty="0" smtClean="0">
                <a:solidFill>
                  <a:srgbClr val="C00000"/>
                </a:solidFill>
              </a:rPr>
              <a:t>knowledge and skills</a:t>
            </a:r>
          </a:p>
        </p:txBody>
      </p:sp>
      <p:sp>
        <p:nvSpPr>
          <p:cNvPr id="26627" name="Content Placeholder 2"/>
          <p:cNvSpPr>
            <a:spLocks noGrp="1"/>
          </p:cNvSpPr>
          <p:nvPr>
            <p:ph idx="1"/>
          </p:nvPr>
        </p:nvSpPr>
        <p:spPr>
          <a:xfrm>
            <a:off x="457200" y="1646238"/>
            <a:ext cx="8229600" cy="4525962"/>
          </a:xfrm>
        </p:spPr>
        <p:txBody>
          <a:bodyPr/>
          <a:lstStyle/>
          <a:p>
            <a:pPr eaLnBrk="1" hangingPunct="1"/>
            <a:r>
              <a:rPr lang="en-US" dirty="0" smtClean="0"/>
              <a:t>What do your crew members know about FP?</a:t>
            </a:r>
          </a:p>
          <a:p>
            <a:pPr lvl="1" eaLnBrk="1" hangingPunct="1"/>
            <a:r>
              <a:rPr lang="en-US" dirty="0" smtClean="0"/>
              <a:t>Apprentices have had some training, but not     up-to-date with residential changes at OSHA</a:t>
            </a:r>
          </a:p>
          <a:p>
            <a:pPr lvl="1" eaLnBrk="1" hangingPunct="1"/>
            <a:r>
              <a:rPr lang="en-US" dirty="0" smtClean="0"/>
              <a:t>How knowledgeable are your journeymen?</a:t>
            </a:r>
          </a:p>
          <a:p>
            <a:pPr eaLnBrk="1" hangingPunct="1"/>
            <a:r>
              <a:rPr lang="en-US" dirty="0" smtClean="0"/>
              <a:t>More importantly, what do they DO about FP?</a:t>
            </a:r>
          </a:p>
          <a:p>
            <a:pPr eaLnBrk="1" hangingPunct="1"/>
            <a:r>
              <a:rPr lang="en-US" dirty="0" smtClean="0"/>
              <a:t>How will they accept changes in FP use?</a:t>
            </a:r>
          </a:p>
          <a:p>
            <a:pPr eaLnBrk="1" hangingPunct="1"/>
            <a:r>
              <a:rPr lang="en-US" dirty="0" smtClean="0"/>
              <a:t>How will you change your crew’s behaviors?</a:t>
            </a:r>
          </a:p>
          <a:p>
            <a:pPr eaLnBrk="1" hangingPunct="1"/>
            <a:r>
              <a:rPr lang="en-US" dirty="0" smtClean="0">
                <a:solidFill>
                  <a:srgbClr val="C00000"/>
                </a:solidFill>
              </a:rPr>
              <a:t>Demo: is this an effective way to see what a crew member knows or can do?</a:t>
            </a:r>
          </a:p>
          <a:p>
            <a:pPr eaLnBrk="1" hangingPunct="1">
              <a:buNone/>
            </a:pPr>
            <a:endParaRPr lang="en-US" dirty="0" smtClean="0"/>
          </a:p>
        </p:txBody>
      </p:sp>
    </p:spTree>
    <p:extLst>
      <p:ext uri="{BB962C8B-B14F-4D97-AF65-F5344CB8AC3E}">
        <p14:creationId xmlns:p14="http://schemas.microsoft.com/office/powerpoint/2010/main" val="162314260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Survey results: </a:t>
            </a:r>
            <a:br>
              <a:rPr lang="en-US" dirty="0" smtClean="0">
                <a:solidFill>
                  <a:srgbClr val="C00000"/>
                </a:solidFill>
              </a:rPr>
            </a:br>
            <a:r>
              <a:rPr lang="en-US" dirty="0" smtClean="0">
                <a:solidFill>
                  <a:srgbClr val="C00000"/>
                </a:solidFill>
              </a:rPr>
              <a:t>Crew knowledge &amp; behaviors</a:t>
            </a:r>
            <a:endParaRPr lang="en-US" dirty="0">
              <a:solidFill>
                <a:srgbClr val="C00000"/>
              </a:solidFill>
            </a:endParaRPr>
          </a:p>
        </p:txBody>
      </p:sp>
    </p:spTree>
    <p:extLst>
      <p:ext uri="{BB962C8B-B14F-4D97-AF65-F5344CB8AC3E}">
        <p14:creationId xmlns:p14="http://schemas.microsoft.com/office/powerpoint/2010/main" val="139626274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sz="3600" dirty="0" smtClean="0">
                <a:solidFill>
                  <a:srgbClr val="C00000"/>
                </a:solidFill>
              </a:rPr>
              <a:t>What is the best way to teach your crew members?</a:t>
            </a:r>
            <a:endParaRPr lang="en-US" sz="3600" dirty="0" smtClean="0"/>
          </a:p>
        </p:txBody>
      </p:sp>
      <p:sp>
        <p:nvSpPr>
          <p:cNvPr id="27651" name="Content Placeholder 2"/>
          <p:cNvSpPr>
            <a:spLocks noGrp="1"/>
          </p:cNvSpPr>
          <p:nvPr>
            <p:ph idx="1"/>
          </p:nvPr>
        </p:nvSpPr>
        <p:spPr>
          <a:xfrm>
            <a:off x="457200" y="1600200"/>
            <a:ext cx="8458200" cy="4525963"/>
          </a:xfrm>
        </p:spPr>
        <p:txBody>
          <a:bodyPr/>
          <a:lstStyle/>
          <a:p>
            <a:pPr eaLnBrk="1" hangingPunct="1"/>
            <a:r>
              <a:rPr lang="en-US" dirty="0" smtClean="0"/>
              <a:t>We all learn differently</a:t>
            </a:r>
          </a:p>
          <a:p>
            <a:pPr lvl="1" eaLnBrk="1" hangingPunct="1"/>
            <a:r>
              <a:rPr lang="en-US" dirty="0" smtClean="0"/>
              <a:t>Read, see, hear, watch, do</a:t>
            </a:r>
          </a:p>
          <a:p>
            <a:pPr lvl="1" eaLnBrk="1" hangingPunct="1"/>
            <a:r>
              <a:rPr lang="en-US" dirty="0" smtClean="0"/>
              <a:t>We all learn by example, monkey see monkey do</a:t>
            </a:r>
          </a:p>
          <a:p>
            <a:pPr eaLnBrk="1" hangingPunct="1"/>
            <a:r>
              <a:rPr lang="en-US" dirty="0" smtClean="0"/>
              <a:t>How do you learn best?</a:t>
            </a:r>
          </a:p>
          <a:p>
            <a:pPr eaLnBrk="1" hangingPunct="1"/>
            <a:r>
              <a:rPr lang="en-US" dirty="0" smtClean="0"/>
              <a:t>How do your crew members learn best? </a:t>
            </a:r>
          </a:p>
          <a:p>
            <a:pPr eaLnBrk="1" hangingPunct="1"/>
            <a:r>
              <a:rPr lang="en-US" dirty="0" smtClean="0"/>
              <a:t>Match your training method to the learner</a:t>
            </a:r>
          </a:p>
          <a:p>
            <a:pPr eaLnBrk="1" hangingPunct="1"/>
            <a:r>
              <a:rPr lang="en-US" dirty="0" smtClean="0"/>
              <a:t>Repetition is needed</a:t>
            </a:r>
          </a:p>
          <a:p>
            <a:pPr eaLnBrk="1" hangingPunct="1"/>
            <a:r>
              <a:rPr lang="en-US" dirty="0" smtClean="0"/>
              <a:t>Reinforcement is needed</a:t>
            </a:r>
          </a:p>
        </p:txBody>
      </p:sp>
    </p:spTree>
    <p:extLst>
      <p:ext uri="{BB962C8B-B14F-4D97-AF65-F5344CB8AC3E}">
        <p14:creationId xmlns:p14="http://schemas.microsoft.com/office/powerpoint/2010/main" val="225100310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p:cNvSpPr>
          <p:nvPr>
            <p:ph type="title"/>
          </p:nvPr>
        </p:nvSpPr>
        <p:spPr/>
        <p:txBody>
          <a:bodyPr/>
          <a:lstStyle/>
          <a:p>
            <a:pPr eaLnBrk="1" hangingPunct="1"/>
            <a:r>
              <a:rPr lang="en-US" sz="3600" dirty="0" smtClean="0">
                <a:solidFill>
                  <a:srgbClr val="C00000"/>
                </a:solidFill>
              </a:rPr>
              <a:t>Teaching your crew</a:t>
            </a:r>
          </a:p>
        </p:txBody>
      </p:sp>
      <p:sp>
        <p:nvSpPr>
          <p:cNvPr id="28675" name="Rectangle 3"/>
          <p:cNvSpPr>
            <a:spLocks noGrp="1"/>
          </p:cNvSpPr>
          <p:nvPr>
            <p:ph type="body" idx="1"/>
          </p:nvPr>
        </p:nvSpPr>
        <p:spPr>
          <a:xfrm>
            <a:off x="457200" y="1371600"/>
            <a:ext cx="8229600" cy="4525963"/>
          </a:xfrm>
        </p:spPr>
        <p:txBody>
          <a:bodyPr/>
          <a:lstStyle/>
          <a:p>
            <a:pPr eaLnBrk="1" hangingPunct="1"/>
            <a:r>
              <a:rPr lang="en-US" dirty="0" smtClean="0"/>
              <a:t>Use group and individual training</a:t>
            </a:r>
          </a:p>
          <a:p>
            <a:pPr eaLnBrk="1" hangingPunct="1"/>
            <a:r>
              <a:rPr lang="en-US" dirty="0" smtClean="0"/>
              <a:t>Can be formal or informal learning</a:t>
            </a:r>
          </a:p>
          <a:p>
            <a:pPr eaLnBrk="1" hangingPunct="1"/>
            <a:r>
              <a:rPr lang="en-US" dirty="0" smtClean="0"/>
              <a:t>Avoid extraneous information </a:t>
            </a:r>
          </a:p>
          <a:p>
            <a:pPr eaLnBrk="1" hangingPunct="1"/>
            <a:r>
              <a:rPr lang="en-US" dirty="0" smtClean="0"/>
              <a:t>Give adequate details, but not too many</a:t>
            </a:r>
          </a:p>
          <a:p>
            <a:pPr eaLnBrk="1" hangingPunct="1"/>
            <a:r>
              <a:rPr lang="en-US" dirty="0" smtClean="0"/>
              <a:t>Break up into small, manageable chunks</a:t>
            </a:r>
          </a:p>
          <a:p>
            <a:pPr eaLnBrk="1" hangingPunct="1"/>
            <a:r>
              <a:rPr lang="en-US" dirty="0" smtClean="0"/>
              <a:t>Have repeat, demonstrate, and practice</a:t>
            </a:r>
          </a:p>
          <a:p>
            <a:pPr eaLnBrk="1" hangingPunct="1"/>
            <a:r>
              <a:rPr lang="en-US" dirty="0" smtClean="0"/>
              <a:t>Give cues to remember</a:t>
            </a:r>
          </a:p>
          <a:p>
            <a:pPr eaLnBrk="1" hangingPunct="1"/>
            <a:r>
              <a:rPr lang="en-US" dirty="0" smtClean="0"/>
              <a:t>Give feedback to shape the behavior you want</a:t>
            </a:r>
          </a:p>
          <a:p>
            <a:pPr eaLnBrk="1" hangingPunct="1"/>
            <a:r>
              <a:rPr lang="en-US" dirty="0" smtClean="0">
                <a:solidFill>
                  <a:srgbClr val="C00000"/>
                </a:solidFill>
              </a:rPr>
              <a:t>Demo: is this a better way to teach?</a:t>
            </a:r>
          </a:p>
        </p:txBody>
      </p:sp>
    </p:spTree>
    <p:extLst>
      <p:ext uri="{BB962C8B-B14F-4D97-AF65-F5344CB8AC3E}">
        <p14:creationId xmlns:p14="http://schemas.microsoft.com/office/powerpoint/2010/main" val="250768302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p:cNvSpPr>
          <p:nvPr>
            <p:ph type="title"/>
          </p:nvPr>
        </p:nvSpPr>
        <p:spPr/>
        <p:txBody>
          <a:bodyPr/>
          <a:lstStyle/>
          <a:p>
            <a:pPr eaLnBrk="1" hangingPunct="1"/>
            <a:r>
              <a:rPr lang="en-US" sz="4000" dirty="0" smtClean="0">
                <a:solidFill>
                  <a:srgbClr val="C00000"/>
                </a:solidFill>
              </a:rPr>
              <a:t>Tool box talks</a:t>
            </a:r>
          </a:p>
        </p:txBody>
      </p:sp>
      <p:sp>
        <p:nvSpPr>
          <p:cNvPr id="30723" name="Rectangle 3"/>
          <p:cNvSpPr>
            <a:spLocks noGrp="1"/>
          </p:cNvSpPr>
          <p:nvPr>
            <p:ph type="body" idx="1"/>
          </p:nvPr>
        </p:nvSpPr>
        <p:spPr/>
        <p:txBody>
          <a:bodyPr/>
          <a:lstStyle/>
          <a:p>
            <a:pPr eaLnBrk="1" hangingPunct="1"/>
            <a:r>
              <a:rPr lang="en-US" dirty="0" smtClean="0"/>
              <a:t>Are tool box talks effective ways to teach FP?</a:t>
            </a:r>
          </a:p>
          <a:p>
            <a:pPr eaLnBrk="1" hangingPunct="1"/>
            <a:r>
              <a:rPr lang="en-US" dirty="0" smtClean="0"/>
              <a:t>How do you lead tool box talks?</a:t>
            </a:r>
          </a:p>
          <a:p>
            <a:pPr eaLnBrk="1" hangingPunct="1"/>
            <a:r>
              <a:rPr lang="en-US" dirty="0" smtClean="0"/>
              <a:t>How do you decide the topic?</a:t>
            </a:r>
          </a:p>
          <a:p>
            <a:pPr eaLnBrk="1" hangingPunct="1"/>
            <a:r>
              <a:rPr lang="en-US" dirty="0" smtClean="0"/>
              <a:t>How is it delivered, read, talk, discuss?</a:t>
            </a:r>
          </a:p>
          <a:p>
            <a:pPr eaLnBrk="1" hangingPunct="1"/>
            <a:endParaRPr lang="en-US" dirty="0" smtClean="0"/>
          </a:p>
          <a:p>
            <a:pPr eaLnBrk="1" hangingPunct="1"/>
            <a:r>
              <a:rPr lang="en-US" dirty="0" smtClean="0">
                <a:solidFill>
                  <a:srgbClr val="C00000"/>
                </a:solidFill>
              </a:rPr>
              <a:t>Demo:  is this an effective tool box talk?</a:t>
            </a:r>
          </a:p>
          <a:p>
            <a:pPr eaLnBrk="1" hangingPunct="1"/>
            <a:endParaRPr lang="en-US" dirty="0" smtClean="0"/>
          </a:p>
        </p:txBody>
      </p:sp>
    </p:spTree>
    <p:extLst>
      <p:ext uri="{BB962C8B-B14F-4D97-AF65-F5344CB8AC3E}">
        <p14:creationId xmlns:p14="http://schemas.microsoft.com/office/powerpoint/2010/main" val="232131127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C00000"/>
                </a:solidFill>
              </a:rPr>
              <a:t>Survey results: Tool box talks</a:t>
            </a:r>
            <a:endParaRPr lang="en-US" dirty="0">
              <a:solidFill>
                <a:srgbClr val="C00000"/>
              </a:solidFill>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826762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defRPr/>
            </a:pPr>
            <a:endParaRPr lang="en-US" dirty="0" smtClean="0"/>
          </a:p>
        </p:txBody>
      </p:sp>
      <p:sp>
        <p:nvSpPr>
          <p:cNvPr id="54275" name="Rectangle 3"/>
          <p:cNvSpPr>
            <a:spLocks noGrp="1" noChangeArrowheads="1"/>
          </p:cNvSpPr>
          <p:nvPr>
            <p:ph type="body" idx="1"/>
          </p:nvPr>
        </p:nvSpPr>
        <p:spPr/>
        <p:txBody>
          <a:bodyPr/>
          <a:lstStyle/>
          <a:p>
            <a:pPr eaLnBrk="1" hangingPunct="1"/>
            <a:endParaRPr lang="en-US" dirty="0" smtClean="0"/>
          </a:p>
        </p:txBody>
      </p:sp>
      <p:pic>
        <p:nvPicPr>
          <p:cNvPr id="54276" name="Picture 4" descr="Img0019"/>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4277" name="Line 5"/>
          <p:cNvSpPr>
            <a:spLocks noChangeShapeType="1"/>
          </p:cNvSpPr>
          <p:nvPr/>
        </p:nvSpPr>
        <p:spPr bwMode="auto">
          <a:xfrm>
            <a:off x="3200400" y="2514600"/>
            <a:ext cx="0" cy="3733800"/>
          </a:xfrm>
          <a:prstGeom prst="line">
            <a:avLst/>
          </a:prstGeom>
          <a:noFill/>
          <a:ln w="57150">
            <a:solidFill>
              <a:srgbClr val="FF0000"/>
            </a:solidFill>
            <a:round/>
            <a:headEnd/>
            <a:tailEnd type="triangle" w="med" len="med"/>
          </a:ln>
        </p:spPr>
        <p:txBody>
          <a:bodyPr/>
          <a:lstStyle/>
          <a:p>
            <a:endParaRPr lang="en-US" dirty="0"/>
          </a:p>
        </p:txBody>
      </p:sp>
      <p:sp>
        <p:nvSpPr>
          <p:cNvPr id="54278" name="Text Box 6"/>
          <p:cNvSpPr txBox="1">
            <a:spLocks noChangeArrowheads="1"/>
          </p:cNvSpPr>
          <p:nvPr/>
        </p:nvSpPr>
        <p:spPr bwMode="auto">
          <a:xfrm>
            <a:off x="3641725" y="3925888"/>
            <a:ext cx="3027363" cy="457200"/>
          </a:xfrm>
          <a:prstGeom prst="rect">
            <a:avLst/>
          </a:prstGeom>
          <a:solidFill>
            <a:srgbClr val="FF0000"/>
          </a:solidFill>
          <a:ln w="9525">
            <a:noFill/>
            <a:miter lim="800000"/>
            <a:headEnd/>
            <a:tailEnd/>
          </a:ln>
        </p:spPr>
        <p:txBody>
          <a:bodyPr wrap="none">
            <a:spAutoFit/>
          </a:bodyPr>
          <a:lstStyle/>
          <a:p>
            <a:r>
              <a:rPr lang="en-US" sz="2400" b="1" dirty="0">
                <a:solidFill>
                  <a:schemeClr val="bg1"/>
                </a:solidFill>
              </a:rPr>
              <a:t>Greater Than 6’ Fall</a:t>
            </a:r>
          </a:p>
        </p:txBody>
      </p:sp>
      <p:sp>
        <p:nvSpPr>
          <p:cNvPr id="104455" name="Line 7"/>
          <p:cNvSpPr>
            <a:spLocks noChangeShapeType="1"/>
          </p:cNvSpPr>
          <p:nvPr/>
        </p:nvSpPr>
        <p:spPr bwMode="auto">
          <a:xfrm>
            <a:off x="2933700" y="1924050"/>
            <a:ext cx="1181100" cy="209550"/>
          </a:xfrm>
          <a:prstGeom prst="line">
            <a:avLst/>
          </a:prstGeom>
          <a:noFill/>
          <a:ln w="127000">
            <a:solidFill>
              <a:srgbClr val="339933"/>
            </a:solidFill>
            <a:round/>
            <a:headEnd/>
            <a:tailEnd/>
          </a:ln>
        </p:spPr>
        <p:txBody>
          <a:bodyPr/>
          <a:lstStyle/>
          <a:p>
            <a:endParaRPr lang="en-US" dirty="0"/>
          </a:p>
        </p:txBody>
      </p:sp>
      <p:sp>
        <p:nvSpPr>
          <p:cNvPr id="104456" name="Line 8"/>
          <p:cNvSpPr>
            <a:spLocks noChangeShapeType="1"/>
          </p:cNvSpPr>
          <p:nvPr/>
        </p:nvSpPr>
        <p:spPr bwMode="auto">
          <a:xfrm>
            <a:off x="2971800" y="1428750"/>
            <a:ext cx="1143000" cy="247650"/>
          </a:xfrm>
          <a:prstGeom prst="line">
            <a:avLst/>
          </a:prstGeom>
          <a:noFill/>
          <a:ln w="127000">
            <a:solidFill>
              <a:srgbClr val="339933"/>
            </a:solidFill>
            <a:round/>
            <a:headEnd/>
            <a:tailEnd/>
          </a:ln>
        </p:spPr>
        <p:txBody>
          <a:bodyPr/>
          <a:lstStyle/>
          <a:p>
            <a:endParaRPr lang="en-US" dirty="0"/>
          </a:p>
        </p:txBody>
      </p:sp>
      <p:sp>
        <p:nvSpPr>
          <p:cNvPr id="104457" name="Line 9"/>
          <p:cNvSpPr>
            <a:spLocks noChangeShapeType="1"/>
          </p:cNvSpPr>
          <p:nvPr/>
        </p:nvSpPr>
        <p:spPr bwMode="auto">
          <a:xfrm flipV="1">
            <a:off x="2705100" y="304800"/>
            <a:ext cx="4419600" cy="762000"/>
          </a:xfrm>
          <a:prstGeom prst="line">
            <a:avLst/>
          </a:prstGeom>
          <a:noFill/>
          <a:ln w="127000">
            <a:solidFill>
              <a:srgbClr val="66FF33"/>
            </a:solidFill>
            <a:round/>
            <a:headEnd/>
            <a:tailEnd/>
          </a:ln>
        </p:spPr>
        <p:txBody>
          <a:bodyPr/>
          <a:lstStyle/>
          <a:p>
            <a:endParaRPr lang="en-US" dirty="0"/>
          </a:p>
        </p:txBody>
      </p:sp>
      <p:sp>
        <p:nvSpPr>
          <p:cNvPr id="104458" name="Line 10"/>
          <p:cNvSpPr>
            <a:spLocks noChangeShapeType="1"/>
          </p:cNvSpPr>
          <p:nvPr/>
        </p:nvSpPr>
        <p:spPr bwMode="auto">
          <a:xfrm flipV="1">
            <a:off x="2724150" y="990600"/>
            <a:ext cx="4362450" cy="628650"/>
          </a:xfrm>
          <a:prstGeom prst="line">
            <a:avLst/>
          </a:prstGeom>
          <a:noFill/>
          <a:ln w="127000">
            <a:solidFill>
              <a:srgbClr val="66FF33"/>
            </a:solidFill>
            <a:round/>
            <a:headEnd/>
            <a:tailEnd/>
          </a:ln>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4457"/>
                                        </p:tgtEl>
                                        <p:attrNameLst>
                                          <p:attrName>style.visibility</p:attrName>
                                        </p:attrNameLst>
                                      </p:cBhvr>
                                      <p:to>
                                        <p:strVal val="visible"/>
                                      </p:to>
                                    </p:set>
                                    <p:animEffect transition="in" filter="dissolve">
                                      <p:cBhvr>
                                        <p:cTn id="7" dur="500"/>
                                        <p:tgtEl>
                                          <p:spTgt spid="10445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4458"/>
                                        </p:tgtEl>
                                        <p:attrNameLst>
                                          <p:attrName>style.visibility</p:attrName>
                                        </p:attrNameLst>
                                      </p:cBhvr>
                                      <p:to>
                                        <p:strVal val="visible"/>
                                      </p:to>
                                    </p:set>
                                    <p:animEffect transition="in" filter="dissolve">
                                      <p:cBhvr>
                                        <p:cTn id="10" dur="500"/>
                                        <p:tgtEl>
                                          <p:spTgt spid="10445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4455"/>
                                        </p:tgtEl>
                                        <p:attrNameLst>
                                          <p:attrName>style.visibility</p:attrName>
                                        </p:attrNameLst>
                                      </p:cBhvr>
                                      <p:to>
                                        <p:strVal val="visible"/>
                                      </p:to>
                                    </p:set>
                                    <p:animEffect transition="in" filter="dissolve">
                                      <p:cBhvr>
                                        <p:cTn id="13" dur="500"/>
                                        <p:tgtEl>
                                          <p:spTgt spid="10445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4456"/>
                                        </p:tgtEl>
                                        <p:attrNameLst>
                                          <p:attrName>style.visibility</p:attrName>
                                        </p:attrNameLst>
                                      </p:cBhvr>
                                      <p:to>
                                        <p:strVal val="visible"/>
                                      </p:to>
                                    </p:set>
                                    <p:animEffect transition="in" filter="dissolve">
                                      <p:cBhvr>
                                        <p:cTn id="16" dur="500"/>
                                        <p:tgtEl>
                                          <p:spTgt spid="1044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5" grpId="0" animBg="1"/>
      <p:bldP spid="104456" grpId="0" animBg="1"/>
      <p:bldP spid="104457" grpId="0" animBg="1"/>
      <p:bldP spid="104458"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solidFill>
                  <a:srgbClr val="C00000"/>
                </a:solidFill>
              </a:rPr>
              <a:t>What not to do</a:t>
            </a:r>
            <a:endParaRPr lang="en-US" dirty="0">
              <a:solidFill>
                <a:srgbClr val="C00000"/>
              </a:solidFill>
            </a:endParaRPr>
          </a:p>
        </p:txBody>
      </p:sp>
      <p:sp>
        <p:nvSpPr>
          <p:cNvPr id="3" name="Content Placeholder 2"/>
          <p:cNvSpPr>
            <a:spLocks noGrp="1"/>
          </p:cNvSpPr>
          <p:nvPr>
            <p:ph idx="1"/>
          </p:nvPr>
        </p:nvSpPr>
        <p:spPr>
          <a:xfrm>
            <a:off x="228600" y="1371600"/>
            <a:ext cx="8610600" cy="4525963"/>
          </a:xfrm>
        </p:spPr>
        <p:txBody>
          <a:bodyPr/>
          <a:lstStyle/>
          <a:p>
            <a:pPr lvl="0"/>
            <a:r>
              <a:rPr lang="en-US" dirty="0" smtClean="0"/>
              <a:t>Giving the talk when workers are not engaged</a:t>
            </a:r>
          </a:p>
          <a:p>
            <a:pPr lvl="0"/>
            <a:r>
              <a:rPr lang="en-US" dirty="0" smtClean="0"/>
              <a:t>Delivering a canned tool box talk</a:t>
            </a:r>
          </a:p>
          <a:p>
            <a:pPr lvl="0"/>
            <a:r>
              <a:rPr lang="en-US" dirty="0" smtClean="0"/>
              <a:t>Having workers read the talk off the paper or you reading it out loud</a:t>
            </a:r>
          </a:p>
          <a:p>
            <a:pPr lvl="0"/>
            <a:r>
              <a:rPr lang="en-US" dirty="0" smtClean="0"/>
              <a:t>Saying one thing and doing something else</a:t>
            </a:r>
          </a:p>
          <a:p>
            <a:r>
              <a:rPr lang="en-US" dirty="0" smtClean="0"/>
              <a:t>Give predictable talks that don’t lead to learning</a:t>
            </a:r>
          </a:p>
          <a:p>
            <a:pPr>
              <a:buNone/>
            </a:pPr>
            <a:endParaRPr lang="en-US" dirty="0"/>
          </a:p>
        </p:txBody>
      </p:sp>
    </p:spTree>
    <p:extLst>
      <p:ext uri="{BB962C8B-B14F-4D97-AF65-F5344CB8AC3E}">
        <p14:creationId xmlns:p14="http://schemas.microsoft.com/office/powerpoint/2010/main" val="292757905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solidFill>
                  <a:srgbClr val="C00000"/>
                </a:solidFill>
              </a:rPr>
              <a:t>What to do</a:t>
            </a:r>
            <a:endParaRPr lang="en-US" dirty="0">
              <a:solidFill>
                <a:srgbClr val="C00000"/>
              </a:solidFill>
            </a:endParaRPr>
          </a:p>
        </p:txBody>
      </p:sp>
      <p:sp>
        <p:nvSpPr>
          <p:cNvPr id="3" name="Content Placeholder 2"/>
          <p:cNvSpPr>
            <a:spLocks noGrp="1"/>
          </p:cNvSpPr>
          <p:nvPr>
            <p:ph idx="1"/>
          </p:nvPr>
        </p:nvSpPr>
        <p:spPr>
          <a:xfrm>
            <a:off x="228600" y="1371600"/>
            <a:ext cx="8610600" cy="4525963"/>
          </a:xfrm>
        </p:spPr>
        <p:txBody>
          <a:bodyPr/>
          <a:lstStyle/>
          <a:p>
            <a:pPr lvl="0"/>
            <a:r>
              <a:rPr lang="en-US" dirty="0" smtClean="0"/>
              <a:t>Have objectives for the talk</a:t>
            </a:r>
            <a:endParaRPr lang="en-US" dirty="0"/>
          </a:p>
          <a:p>
            <a:pPr lvl="0"/>
            <a:r>
              <a:rPr lang="en-US" dirty="0" smtClean="0"/>
              <a:t>Have workers apply material to what they know/do</a:t>
            </a:r>
          </a:p>
          <a:p>
            <a:pPr lvl="0"/>
            <a:r>
              <a:rPr lang="en-US" dirty="0" smtClean="0"/>
              <a:t>Give workers time to reflect before you interrupt</a:t>
            </a:r>
          </a:p>
          <a:p>
            <a:pPr lvl="0"/>
            <a:r>
              <a:rPr lang="en-US" dirty="0" smtClean="0"/>
              <a:t>Tell them you know they can do this, have done similar things before</a:t>
            </a:r>
          </a:p>
          <a:p>
            <a:pPr lvl="0"/>
            <a:r>
              <a:rPr lang="en-US" dirty="0" smtClean="0"/>
              <a:t>Sense resistance and deal with it</a:t>
            </a:r>
          </a:p>
        </p:txBody>
      </p:sp>
    </p:spTree>
    <p:extLst>
      <p:ext uri="{BB962C8B-B14F-4D97-AF65-F5344CB8AC3E}">
        <p14:creationId xmlns:p14="http://schemas.microsoft.com/office/powerpoint/2010/main" val="180801576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C00000"/>
                </a:solidFill>
              </a:rPr>
              <a:t>Tool box talks “to do’s”</a:t>
            </a:r>
            <a:endParaRPr lang="en-US" dirty="0">
              <a:solidFill>
                <a:srgbClr val="C00000"/>
              </a:solidFill>
            </a:endParaRPr>
          </a:p>
        </p:txBody>
      </p:sp>
      <p:sp>
        <p:nvSpPr>
          <p:cNvPr id="3" name="Content Placeholder 2"/>
          <p:cNvSpPr>
            <a:spLocks noGrp="1"/>
          </p:cNvSpPr>
          <p:nvPr>
            <p:ph idx="1"/>
          </p:nvPr>
        </p:nvSpPr>
        <p:spPr>
          <a:xfrm>
            <a:off x="228600" y="1143000"/>
            <a:ext cx="8915400" cy="4525963"/>
          </a:xfrm>
        </p:spPr>
        <p:txBody>
          <a:bodyPr/>
          <a:lstStyle/>
          <a:p>
            <a:pPr lvl="0"/>
            <a:r>
              <a:rPr lang="en-US" sz="2600" dirty="0" smtClean="0"/>
              <a:t>Give talk when workers are in a state of mind where they are open and willing to learn, alert and able to fully engage. May not be at 7am, may be just before or after the morning break.</a:t>
            </a:r>
          </a:p>
          <a:p>
            <a:pPr lvl="0"/>
            <a:r>
              <a:rPr lang="en-US" sz="2600" dirty="0" smtClean="0"/>
              <a:t>Customize your talk to the risky tasks at hand for the day. Discuss specific conditions of the workplace and the challenges of the day.</a:t>
            </a:r>
          </a:p>
          <a:p>
            <a:pPr lvl="0"/>
            <a:r>
              <a:rPr lang="en-US" sz="2600" dirty="0" smtClean="0"/>
              <a:t>Actively engage the crew in problem solving methods to deal with these risks while getting the work done safely. Ask workers for suggestions and be sure that each worker knows the plan and what their role will be.</a:t>
            </a:r>
          </a:p>
          <a:p>
            <a:pPr lvl="0"/>
            <a:r>
              <a:rPr lang="en-US" sz="2600" dirty="0" smtClean="0"/>
              <a:t>Be sure that what you say should be done in the toolbox talk is actually what is done during the course of work. If the plan changes, let the workers know as the work progresses</a:t>
            </a:r>
            <a:r>
              <a:rPr lang="en-US" sz="2400" dirty="0" smtClean="0"/>
              <a:t>.</a:t>
            </a:r>
            <a:endParaRPr lang="en-US" sz="2400" dirty="0"/>
          </a:p>
        </p:txBody>
      </p:sp>
    </p:spTree>
    <p:extLst>
      <p:ext uri="{BB962C8B-B14F-4D97-AF65-F5344CB8AC3E}">
        <p14:creationId xmlns:p14="http://schemas.microsoft.com/office/powerpoint/2010/main" val="68725434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sz="4000" dirty="0" smtClean="0">
                <a:solidFill>
                  <a:srgbClr val="C00000"/>
                </a:solidFill>
              </a:rPr>
              <a:t>Tool box talks</a:t>
            </a:r>
          </a:p>
        </p:txBody>
      </p:sp>
      <p:sp>
        <p:nvSpPr>
          <p:cNvPr id="29699" name="Content Placeholder 2"/>
          <p:cNvSpPr>
            <a:spLocks noGrp="1"/>
          </p:cNvSpPr>
          <p:nvPr>
            <p:ph idx="1"/>
          </p:nvPr>
        </p:nvSpPr>
        <p:spPr>
          <a:xfrm>
            <a:off x="228600" y="1371600"/>
            <a:ext cx="8686800" cy="4525963"/>
          </a:xfrm>
        </p:spPr>
        <p:txBody>
          <a:bodyPr/>
          <a:lstStyle/>
          <a:p>
            <a:pPr eaLnBrk="1" hangingPunct="1"/>
            <a:r>
              <a:rPr lang="en-US" dirty="0" smtClean="0"/>
              <a:t>Can use a series of tool box talks to train in FP</a:t>
            </a:r>
          </a:p>
          <a:p>
            <a:pPr eaLnBrk="1" hangingPunct="1"/>
            <a:r>
              <a:rPr lang="en-US" dirty="0" smtClean="0"/>
              <a:t>Training the entire crew at once can save time</a:t>
            </a:r>
          </a:p>
          <a:p>
            <a:pPr eaLnBrk="1" hangingPunct="1"/>
            <a:r>
              <a:rPr lang="en-US" dirty="0" smtClean="0"/>
              <a:t>Best if participatory, discussion, problem solving</a:t>
            </a:r>
          </a:p>
          <a:p>
            <a:pPr eaLnBrk="1" hangingPunct="1"/>
            <a:r>
              <a:rPr lang="en-US" dirty="0" smtClean="0"/>
              <a:t>Ask open-ended ? to get crew to share, stories</a:t>
            </a:r>
          </a:p>
          <a:p>
            <a:pPr eaLnBrk="1" hangingPunct="1"/>
            <a:r>
              <a:rPr lang="en-US" dirty="0" smtClean="0"/>
              <a:t>Stick to the topic of the day</a:t>
            </a:r>
          </a:p>
          <a:p>
            <a:pPr eaLnBrk="1" hangingPunct="1"/>
            <a:r>
              <a:rPr lang="en-US" dirty="0" smtClean="0"/>
              <a:t>Encourage everyone to talk and respect what say</a:t>
            </a:r>
          </a:p>
          <a:p>
            <a:pPr eaLnBrk="1" hangingPunct="1">
              <a:buNone/>
            </a:pPr>
            <a:endParaRPr lang="en-US" dirty="0" smtClean="0"/>
          </a:p>
          <a:p>
            <a:pPr eaLnBrk="1" hangingPunct="1"/>
            <a:endParaRPr lang="en-US" dirty="0" smtClean="0"/>
          </a:p>
        </p:txBody>
      </p:sp>
    </p:spTree>
    <p:extLst>
      <p:ext uri="{BB962C8B-B14F-4D97-AF65-F5344CB8AC3E}">
        <p14:creationId xmlns:p14="http://schemas.microsoft.com/office/powerpoint/2010/main" val="127129949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sz="4000" dirty="0" smtClean="0">
                <a:solidFill>
                  <a:srgbClr val="C00000"/>
                </a:solidFill>
              </a:rPr>
              <a:t>Tool box talks</a:t>
            </a:r>
          </a:p>
        </p:txBody>
      </p:sp>
      <p:sp>
        <p:nvSpPr>
          <p:cNvPr id="29699" name="Content Placeholder 2"/>
          <p:cNvSpPr>
            <a:spLocks noGrp="1"/>
          </p:cNvSpPr>
          <p:nvPr>
            <p:ph idx="1"/>
          </p:nvPr>
        </p:nvSpPr>
        <p:spPr>
          <a:xfrm>
            <a:off x="228600" y="1371600"/>
            <a:ext cx="8686800" cy="4525963"/>
          </a:xfrm>
        </p:spPr>
        <p:txBody>
          <a:bodyPr/>
          <a:lstStyle/>
          <a:p>
            <a:pPr eaLnBrk="1" hangingPunct="1"/>
            <a:r>
              <a:rPr lang="en-US" dirty="0" smtClean="0"/>
              <a:t>Make talk pertinent to activity/conditions of day</a:t>
            </a:r>
          </a:p>
          <a:p>
            <a:pPr eaLnBrk="1" hangingPunct="1"/>
            <a:r>
              <a:rPr lang="en-US" dirty="0" smtClean="0"/>
              <a:t>Analyze the fall risks present for each of the tasks </a:t>
            </a:r>
          </a:p>
          <a:p>
            <a:pPr eaLnBrk="1" hangingPunct="1"/>
            <a:r>
              <a:rPr lang="en-US" dirty="0" smtClean="0"/>
              <a:t>Discuss what each crew member will do</a:t>
            </a:r>
          </a:p>
          <a:p>
            <a:pPr eaLnBrk="1" hangingPunct="1"/>
            <a:r>
              <a:rPr lang="en-US" dirty="0" smtClean="0"/>
              <a:t>Brain storm how to protect workers at all times</a:t>
            </a:r>
          </a:p>
          <a:p>
            <a:pPr eaLnBrk="1" hangingPunct="1"/>
            <a:r>
              <a:rPr lang="en-US" dirty="0" smtClean="0"/>
              <a:t>Teach how to use conventional fall protection for each task,  going over the specifics</a:t>
            </a:r>
          </a:p>
          <a:p>
            <a:pPr eaLnBrk="1" hangingPunct="1"/>
            <a:r>
              <a:rPr lang="en-US" dirty="0" smtClean="0"/>
              <a:t>Discuss what to do if have a fall using PFAS</a:t>
            </a:r>
          </a:p>
          <a:p>
            <a:pPr eaLnBrk="1" hangingPunct="1"/>
            <a:r>
              <a:rPr lang="en-US" dirty="0" smtClean="0"/>
              <a:t>What will you do to improve your tool box talks?</a:t>
            </a:r>
          </a:p>
          <a:p>
            <a:pPr eaLnBrk="1" hangingPunct="1"/>
            <a:r>
              <a:rPr lang="en-US" dirty="0" smtClean="0">
                <a:solidFill>
                  <a:srgbClr val="C00000"/>
                </a:solidFill>
              </a:rPr>
              <a:t>Demo:  is this a better way to run tool box talks?</a:t>
            </a:r>
          </a:p>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363892997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en-US" sz="3600" dirty="0" smtClean="0">
                <a:solidFill>
                  <a:srgbClr val="C00000"/>
                </a:solidFill>
              </a:rPr>
              <a:t>Informal day to day mentorship</a:t>
            </a:r>
          </a:p>
        </p:txBody>
      </p:sp>
      <p:sp>
        <p:nvSpPr>
          <p:cNvPr id="31747" name="Content Placeholder 2"/>
          <p:cNvSpPr>
            <a:spLocks noGrp="1"/>
          </p:cNvSpPr>
          <p:nvPr>
            <p:ph idx="1"/>
          </p:nvPr>
        </p:nvSpPr>
        <p:spPr>
          <a:xfrm>
            <a:off x="457200" y="1600200"/>
            <a:ext cx="8686800" cy="4525963"/>
          </a:xfrm>
        </p:spPr>
        <p:txBody>
          <a:bodyPr/>
          <a:lstStyle/>
          <a:p>
            <a:pPr eaLnBrk="1" hangingPunct="1"/>
            <a:r>
              <a:rPr lang="en-US" dirty="0" smtClean="0"/>
              <a:t>Group training is good, but workers need individual attention to learn and change</a:t>
            </a:r>
          </a:p>
          <a:p>
            <a:pPr eaLnBrk="1" hangingPunct="1"/>
            <a:r>
              <a:rPr lang="en-US" dirty="0" smtClean="0"/>
              <a:t>What’s your role in mentoring workers?</a:t>
            </a:r>
          </a:p>
          <a:p>
            <a:pPr eaLnBrk="1" hangingPunct="1"/>
            <a:r>
              <a:rPr lang="en-US" dirty="0" smtClean="0"/>
              <a:t>How do you teach a new worker on your crew?</a:t>
            </a:r>
          </a:p>
          <a:p>
            <a:pPr eaLnBrk="1" hangingPunct="1"/>
            <a:r>
              <a:rPr lang="en-US" dirty="0" smtClean="0"/>
              <a:t>How about an experienced worker that needs to change their work methods?</a:t>
            </a:r>
          </a:p>
          <a:p>
            <a:pPr eaLnBrk="1" hangingPunct="1"/>
            <a:r>
              <a:rPr lang="en-US" dirty="0" smtClean="0"/>
              <a:t>How can you build on the tool box talk?</a:t>
            </a:r>
          </a:p>
          <a:p>
            <a:pPr eaLnBrk="1" hangingPunct="1"/>
            <a:r>
              <a:rPr lang="en-US" dirty="0" smtClean="0">
                <a:solidFill>
                  <a:srgbClr val="C00000"/>
                </a:solidFill>
              </a:rPr>
              <a:t>Demo: Is this an effective communication?</a:t>
            </a:r>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92040420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Survey results: </a:t>
            </a:r>
            <a:br>
              <a:rPr lang="en-US" dirty="0" smtClean="0">
                <a:solidFill>
                  <a:srgbClr val="C00000"/>
                </a:solidFill>
              </a:rPr>
            </a:br>
            <a:r>
              <a:rPr lang="en-US" dirty="0" smtClean="0">
                <a:solidFill>
                  <a:srgbClr val="C00000"/>
                </a:solidFill>
              </a:rPr>
              <a:t>Informal mentoring</a:t>
            </a:r>
            <a:endParaRPr lang="en-US" dirty="0">
              <a:solidFill>
                <a:srgbClr val="C00000"/>
              </a:solidFill>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72982263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z="3200" dirty="0" smtClean="0">
                <a:solidFill>
                  <a:srgbClr val="C00000"/>
                </a:solidFill>
              </a:rPr>
              <a:t>Survey results: </a:t>
            </a:r>
            <a:br>
              <a:rPr lang="en-US" sz="3200" dirty="0" smtClean="0">
                <a:solidFill>
                  <a:srgbClr val="C00000"/>
                </a:solidFill>
              </a:rPr>
            </a:br>
            <a:r>
              <a:rPr lang="en-US" sz="3200" dirty="0" smtClean="0"/>
              <a:t> </a:t>
            </a:r>
            <a:r>
              <a:rPr lang="en-US" sz="3200" dirty="0" smtClean="0">
                <a:solidFill>
                  <a:srgbClr val="C00000"/>
                </a:solidFill>
              </a:rPr>
              <a:t>Benefits of day-to-day instruction by foreman </a:t>
            </a:r>
            <a:endParaRPr lang="en-US" dirty="0">
              <a:solidFill>
                <a:srgbClr val="C00000"/>
              </a:solidFill>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15478883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en-US" sz="3600" dirty="0" smtClean="0">
                <a:solidFill>
                  <a:srgbClr val="C00000"/>
                </a:solidFill>
              </a:rPr>
              <a:t>Informal day to day mentorship</a:t>
            </a:r>
          </a:p>
        </p:txBody>
      </p:sp>
      <p:sp>
        <p:nvSpPr>
          <p:cNvPr id="31747" name="Content Placeholder 2"/>
          <p:cNvSpPr>
            <a:spLocks noGrp="1"/>
          </p:cNvSpPr>
          <p:nvPr>
            <p:ph idx="1"/>
          </p:nvPr>
        </p:nvSpPr>
        <p:spPr>
          <a:xfrm>
            <a:off x="304800" y="1371600"/>
            <a:ext cx="8839200" cy="4525963"/>
          </a:xfrm>
        </p:spPr>
        <p:txBody>
          <a:bodyPr/>
          <a:lstStyle/>
          <a:p>
            <a:pPr eaLnBrk="1" hangingPunct="1"/>
            <a:r>
              <a:rPr lang="en-US" sz="2800" dirty="0" smtClean="0"/>
              <a:t>Mentoring can address</a:t>
            </a:r>
          </a:p>
          <a:p>
            <a:pPr lvl="1" eaLnBrk="1" hangingPunct="1"/>
            <a:r>
              <a:rPr lang="en-US" sz="2400" dirty="0" smtClean="0"/>
              <a:t>Carpentry knowledge and skills</a:t>
            </a:r>
          </a:p>
          <a:p>
            <a:pPr lvl="1" eaLnBrk="1" hangingPunct="1"/>
            <a:r>
              <a:rPr lang="en-US" sz="2400" dirty="0" smtClean="0"/>
              <a:t>Fall prevention use</a:t>
            </a:r>
          </a:p>
          <a:p>
            <a:pPr lvl="1" eaLnBrk="1" hangingPunct="1"/>
            <a:r>
              <a:rPr lang="en-US" sz="2400" dirty="0" smtClean="0"/>
              <a:t>General behaviors</a:t>
            </a:r>
          </a:p>
          <a:p>
            <a:pPr lvl="1" eaLnBrk="1" hangingPunct="1"/>
            <a:r>
              <a:rPr lang="en-US" sz="2400" dirty="0" smtClean="0"/>
              <a:t>Life in general</a:t>
            </a:r>
          </a:p>
          <a:p>
            <a:pPr eaLnBrk="1" hangingPunct="1"/>
            <a:r>
              <a:rPr lang="en-US" sz="2800" dirty="0" smtClean="0"/>
              <a:t>Use good communication skills</a:t>
            </a:r>
          </a:p>
          <a:p>
            <a:pPr lvl="1" eaLnBrk="1" hangingPunct="1"/>
            <a:r>
              <a:rPr lang="en-US" sz="2400" dirty="0" smtClean="0"/>
              <a:t>Be specific</a:t>
            </a:r>
          </a:p>
          <a:p>
            <a:pPr lvl="1" eaLnBrk="1" hangingPunct="1"/>
            <a:r>
              <a:rPr lang="en-US" sz="2400" dirty="0" smtClean="0"/>
              <a:t>Mix modes of teaching – verbal, written, demonstrate, have them do</a:t>
            </a:r>
          </a:p>
          <a:p>
            <a:pPr lvl="1" eaLnBrk="1" hangingPunct="1"/>
            <a:r>
              <a:rPr lang="en-US" sz="2400" dirty="0" smtClean="0"/>
              <a:t>Non-verbal behaviors – eye contact, proximity, energy</a:t>
            </a:r>
          </a:p>
          <a:p>
            <a:pPr eaLnBrk="1" hangingPunct="1"/>
            <a:r>
              <a:rPr lang="en-US" sz="2800" dirty="0" smtClean="0">
                <a:solidFill>
                  <a:srgbClr val="C00000"/>
                </a:solidFill>
              </a:rPr>
              <a:t>Demo: Is this an effective communication?</a:t>
            </a:r>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339253813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Survey results: </a:t>
            </a:r>
            <a:br>
              <a:rPr lang="en-US" dirty="0" smtClean="0">
                <a:solidFill>
                  <a:srgbClr val="C00000"/>
                </a:solidFill>
              </a:rPr>
            </a:br>
            <a:r>
              <a:rPr lang="en-US" dirty="0" smtClean="0">
                <a:solidFill>
                  <a:srgbClr val="C00000"/>
                </a:solidFill>
              </a:rPr>
              <a:t>feedback and rewards</a:t>
            </a:r>
            <a:endParaRPr lang="en-US" dirty="0">
              <a:solidFill>
                <a:srgbClr val="C00000"/>
              </a:solidFill>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12248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dirty="0" smtClean="0">
                <a:solidFill>
                  <a:srgbClr val="C00000"/>
                </a:solidFill>
              </a:rPr>
              <a:t>Conventional Fall Protection Methods</a:t>
            </a:r>
            <a:endParaRPr lang="en-US" dirty="0" smtClean="0"/>
          </a:p>
        </p:txBody>
      </p:sp>
      <p:sp>
        <p:nvSpPr>
          <p:cNvPr id="12291" name="Content Placeholder 2"/>
          <p:cNvSpPr>
            <a:spLocks noGrp="1"/>
          </p:cNvSpPr>
          <p:nvPr>
            <p:ph idx="1"/>
          </p:nvPr>
        </p:nvSpPr>
        <p:spPr/>
        <p:txBody>
          <a:bodyPr/>
          <a:lstStyle/>
          <a:p>
            <a:r>
              <a:rPr lang="en-US" dirty="0" smtClean="0"/>
              <a:t>Guardrails</a:t>
            </a:r>
          </a:p>
          <a:p>
            <a:r>
              <a:rPr lang="en-US" dirty="0" smtClean="0"/>
              <a:t>Personal fall arrest systems</a:t>
            </a:r>
          </a:p>
          <a:p>
            <a:r>
              <a:rPr lang="en-US" dirty="0" smtClean="0"/>
              <a:t>Safety nets</a:t>
            </a:r>
          </a:p>
          <a:p>
            <a:endParaRPr lang="en-US" dirty="0" smtClean="0"/>
          </a:p>
          <a:p>
            <a:r>
              <a:rPr lang="en-US" dirty="0" smtClean="0"/>
              <a:t>Conventional FP required unless infeasible or more dangerous</a:t>
            </a:r>
          </a:p>
          <a:p>
            <a:pPr lvl="1"/>
            <a:r>
              <a:rPr lang="en-US" dirty="0" smtClean="0">
                <a:solidFill>
                  <a:srgbClr val="C00000"/>
                </a:solidFill>
              </a:rPr>
              <a:t>Expense or time is not a reason for infeasibility</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r>
              <a:rPr lang="en-US" sz="3600" dirty="0" smtClean="0">
                <a:solidFill>
                  <a:srgbClr val="C00000"/>
                </a:solidFill>
              </a:rPr>
              <a:t>Importance of feedback and reinforcement</a:t>
            </a:r>
          </a:p>
        </p:txBody>
      </p:sp>
      <p:sp>
        <p:nvSpPr>
          <p:cNvPr id="32771" name="Content Placeholder 2"/>
          <p:cNvSpPr>
            <a:spLocks noGrp="1"/>
          </p:cNvSpPr>
          <p:nvPr>
            <p:ph idx="1"/>
          </p:nvPr>
        </p:nvSpPr>
        <p:spPr/>
        <p:txBody>
          <a:bodyPr/>
          <a:lstStyle/>
          <a:p>
            <a:pPr eaLnBrk="1" hangingPunct="1"/>
            <a:r>
              <a:rPr lang="en-US" dirty="0" smtClean="0"/>
              <a:t>Do you give crew members feedback?</a:t>
            </a:r>
          </a:p>
          <a:p>
            <a:pPr eaLnBrk="1" hangingPunct="1"/>
            <a:r>
              <a:rPr lang="en-US" dirty="0" smtClean="0"/>
              <a:t>How do you do it?</a:t>
            </a:r>
          </a:p>
          <a:p>
            <a:pPr eaLnBrk="1" hangingPunct="1"/>
            <a:r>
              <a:rPr lang="en-US" dirty="0" smtClean="0"/>
              <a:t>How do workers feel after feedback?</a:t>
            </a:r>
          </a:p>
          <a:p>
            <a:pPr eaLnBrk="1" hangingPunct="1"/>
            <a:r>
              <a:rPr lang="en-US" dirty="0" smtClean="0"/>
              <a:t>Do workers work safer after feedback?</a:t>
            </a:r>
          </a:p>
          <a:p>
            <a:pPr eaLnBrk="1" hangingPunct="1"/>
            <a:r>
              <a:rPr lang="en-US" dirty="0" smtClean="0"/>
              <a:t>Do they learn?</a:t>
            </a:r>
          </a:p>
          <a:p>
            <a:pPr eaLnBrk="1" hangingPunct="1"/>
            <a:endParaRPr lang="en-US" dirty="0" smtClean="0"/>
          </a:p>
          <a:p>
            <a:pPr eaLnBrk="1" hangingPunct="1"/>
            <a:r>
              <a:rPr lang="en-US" dirty="0" smtClean="0">
                <a:solidFill>
                  <a:srgbClr val="C00000"/>
                </a:solidFill>
              </a:rPr>
              <a:t>Demo:  is this an effective interaction?</a:t>
            </a:r>
          </a:p>
        </p:txBody>
      </p:sp>
    </p:spTree>
    <p:extLst>
      <p:ext uri="{BB962C8B-B14F-4D97-AF65-F5344CB8AC3E}">
        <p14:creationId xmlns:p14="http://schemas.microsoft.com/office/powerpoint/2010/main" val="222963624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r>
              <a:rPr lang="en-US" sz="3600" dirty="0" smtClean="0">
                <a:solidFill>
                  <a:srgbClr val="C00000"/>
                </a:solidFill>
              </a:rPr>
              <a:t>Steps to providing feedback</a:t>
            </a:r>
          </a:p>
        </p:txBody>
      </p:sp>
      <p:sp>
        <p:nvSpPr>
          <p:cNvPr id="32771" name="Content Placeholder 2"/>
          <p:cNvSpPr>
            <a:spLocks noGrp="1"/>
          </p:cNvSpPr>
          <p:nvPr>
            <p:ph idx="1"/>
          </p:nvPr>
        </p:nvSpPr>
        <p:spPr/>
        <p:txBody>
          <a:bodyPr/>
          <a:lstStyle/>
          <a:p>
            <a:pPr eaLnBrk="1" hangingPunct="1"/>
            <a:r>
              <a:rPr lang="en-US" dirty="0" smtClean="0"/>
              <a:t>Clarify what you expect to see</a:t>
            </a:r>
          </a:p>
          <a:p>
            <a:pPr eaLnBrk="1" hangingPunct="1"/>
            <a:r>
              <a:rPr lang="en-US" dirty="0" smtClean="0"/>
              <a:t>State what behavior the worker demonstrated</a:t>
            </a:r>
          </a:p>
          <a:p>
            <a:pPr eaLnBrk="1" hangingPunct="1"/>
            <a:r>
              <a:rPr lang="en-US" dirty="0" smtClean="0"/>
              <a:t>Point out difference between what you expect and what was done</a:t>
            </a:r>
          </a:p>
          <a:p>
            <a:pPr eaLnBrk="1" hangingPunct="1"/>
            <a:r>
              <a:rPr lang="en-US" dirty="0" smtClean="0"/>
              <a:t>Discuss steps to fix the problem</a:t>
            </a:r>
          </a:p>
          <a:p>
            <a:pPr eaLnBrk="1" hangingPunct="1"/>
            <a:r>
              <a:rPr lang="en-US" dirty="0" smtClean="0"/>
              <a:t>Identify consequences of not changing behavior</a:t>
            </a:r>
          </a:p>
          <a:p>
            <a:pPr eaLnBrk="1" hangingPunct="1"/>
            <a:r>
              <a:rPr lang="en-US" dirty="0" smtClean="0"/>
              <a:t>End on an upbeat note</a:t>
            </a:r>
          </a:p>
        </p:txBody>
      </p:sp>
    </p:spTree>
    <p:extLst>
      <p:ext uri="{BB962C8B-B14F-4D97-AF65-F5344CB8AC3E}">
        <p14:creationId xmlns:p14="http://schemas.microsoft.com/office/powerpoint/2010/main" val="15018772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What not to do</a:t>
            </a:r>
            <a:endParaRPr lang="en-US" dirty="0">
              <a:solidFill>
                <a:srgbClr val="C00000"/>
              </a:solidFill>
            </a:endParaRPr>
          </a:p>
        </p:txBody>
      </p:sp>
      <p:sp>
        <p:nvSpPr>
          <p:cNvPr id="3" name="Content Placeholder 2"/>
          <p:cNvSpPr>
            <a:spLocks noGrp="1"/>
          </p:cNvSpPr>
          <p:nvPr>
            <p:ph idx="1"/>
          </p:nvPr>
        </p:nvSpPr>
        <p:spPr/>
        <p:txBody>
          <a:bodyPr/>
          <a:lstStyle/>
          <a:p>
            <a:r>
              <a:rPr lang="en-US" dirty="0" smtClean="0"/>
              <a:t>Give general feedback, “good job”</a:t>
            </a:r>
          </a:p>
          <a:p>
            <a:r>
              <a:rPr lang="en-US" dirty="0" smtClean="0"/>
              <a:t>Only give negative feedback, no positive</a:t>
            </a:r>
          </a:p>
          <a:p>
            <a:r>
              <a:rPr lang="en-US" dirty="0" smtClean="0"/>
              <a:t>Wait too long to give feedback, must be timely</a:t>
            </a:r>
          </a:p>
          <a:p>
            <a:r>
              <a:rPr lang="en-US" dirty="0" smtClean="0"/>
              <a:t>Criticize or judge the worker, be objective</a:t>
            </a:r>
          </a:p>
          <a:p>
            <a:r>
              <a:rPr lang="en-US" dirty="0" smtClean="0"/>
              <a:t>Give negative feedback without suggesting alternative behaviors you would like to see</a:t>
            </a:r>
          </a:p>
          <a:p>
            <a:r>
              <a:rPr lang="en-US" dirty="0" smtClean="0"/>
              <a:t>Give negative feedback in public</a:t>
            </a:r>
            <a:endParaRPr lang="en-US" dirty="0"/>
          </a:p>
        </p:txBody>
      </p:sp>
    </p:spTree>
    <p:extLst>
      <p:ext uri="{BB962C8B-B14F-4D97-AF65-F5344CB8AC3E}">
        <p14:creationId xmlns:p14="http://schemas.microsoft.com/office/powerpoint/2010/main" val="143808953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r>
              <a:rPr lang="en-US" sz="3600" dirty="0" smtClean="0">
                <a:solidFill>
                  <a:srgbClr val="C00000"/>
                </a:solidFill>
              </a:rPr>
              <a:t>Steps to providing feedback</a:t>
            </a:r>
          </a:p>
        </p:txBody>
      </p:sp>
      <p:sp>
        <p:nvSpPr>
          <p:cNvPr id="32771" name="Content Placeholder 2"/>
          <p:cNvSpPr>
            <a:spLocks noGrp="1"/>
          </p:cNvSpPr>
          <p:nvPr>
            <p:ph idx="1"/>
          </p:nvPr>
        </p:nvSpPr>
        <p:spPr>
          <a:xfrm>
            <a:off x="457200" y="1447800"/>
            <a:ext cx="8382000" cy="4525963"/>
          </a:xfrm>
        </p:spPr>
        <p:txBody>
          <a:bodyPr/>
          <a:lstStyle/>
          <a:p>
            <a:pPr lvl="0"/>
            <a:r>
              <a:rPr lang="en-US" dirty="0" smtClean="0"/>
              <a:t>Be sure both parties are </a:t>
            </a:r>
            <a:r>
              <a:rPr lang="en-US" u="sng" dirty="0" smtClean="0"/>
              <a:t>Open</a:t>
            </a:r>
            <a:r>
              <a:rPr lang="en-US" dirty="0" smtClean="0"/>
              <a:t> for a feedback session</a:t>
            </a:r>
          </a:p>
          <a:p>
            <a:pPr lvl="0"/>
            <a:r>
              <a:rPr lang="en-US" dirty="0" smtClean="0"/>
              <a:t> Tell the person the exact </a:t>
            </a:r>
            <a:r>
              <a:rPr lang="en-US" u="sng" dirty="0" smtClean="0"/>
              <a:t>Observations</a:t>
            </a:r>
            <a:r>
              <a:rPr lang="en-US" dirty="0" smtClean="0"/>
              <a:t> that you made, describe the incorrect behavior, do not interpret it or suggest why they did it.</a:t>
            </a:r>
          </a:p>
          <a:p>
            <a:pPr lvl="0"/>
            <a:r>
              <a:rPr lang="en-US" dirty="0" smtClean="0"/>
              <a:t>Describe other </a:t>
            </a:r>
            <a:r>
              <a:rPr lang="en-US" u="sng" dirty="0" smtClean="0"/>
              <a:t>Options</a:t>
            </a:r>
            <a:r>
              <a:rPr lang="en-US" dirty="0" smtClean="0"/>
              <a:t> to what was done, give 1 or 2 methods he/she can choose that are acceptable. Tell why these ways are safer or better. If there is only 1 way, be sure to say so.</a:t>
            </a:r>
            <a:endParaRPr lang="en-US" dirty="0"/>
          </a:p>
        </p:txBody>
      </p:sp>
    </p:spTree>
    <p:extLst>
      <p:ext uri="{BB962C8B-B14F-4D97-AF65-F5344CB8AC3E}">
        <p14:creationId xmlns:p14="http://schemas.microsoft.com/office/powerpoint/2010/main" val="164069610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r>
              <a:rPr lang="en-US" sz="3600" dirty="0" smtClean="0">
                <a:solidFill>
                  <a:srgbClr val="C00000"/>
                </a:solidFill>
              </a:rPr>
              <a:t>Feedback</a:t>
            </a:r>
          </a:p>
        </p:txBody>
      </p:sp>
      <p:sp>
        <p:nvSpPr>
          <p:cNvPr id="32771" name="Content Placeholder 2"/>
          <p:cNvSpPr>
            <a:spLocks noGrp="1"/>
          </p:cNvSpPr>
          <p:nvPr>
            <p:ph idx="1"/>
          </p:nvPr>
        </p:nvSpPr>
        <p:spPr>
          <a:xfrm>
            <a:off x="304800" y="1295400"/>
            <a:ext cx="8229600" cy="4525963"/>
          </a:xfrm>
        </p:spPr>
        <p:txBody>
          <a:bodyPr/>
          <a:lstStyle/>
          <a:p>
            <a:pPr eaLnBrk="1" hangingPunct="1"/>
            <a:r>
              <a:rPr lang="en-US" dirty="0" smtClean="0"/>
              <a:t>Be timely</a:t>
            </a:r>
          </a:p>
          <a:p>
            <a:pPr eaLnBrk="1" hangingPunct="1"/>
            <a:r>
              <a:rPr lang="en-US" dirty="0" smtClean="0"/>
              <a:t>Be specific, frequent, and sincere</a:t>
            </a:r>
          </a:p>
          <a:p>
            <a:pPr eaLnBrk="1" hangingPunct="1"/>
            <a:r>
              <a:rPr lang="en-US" dirty="0" smtClean="0"/>
              <a:t>Provide feedback for both good and bad acts</a:t>
            </a:r>
          </a:p>
          <a:p>
            <a:pPr eaLnBrk="1" hangingPunct="1"/>
            <a:r>
              <a:rPr lang="en-US" dirty="0" smtClean="0"/>
              <a:t>Focus on behaviors, not emotions</a:t>
            </a:r>
          </a:p>
          <a:p>
            <a:pPr eaLnBrk="1" hangingPunct="1"/>
            <a:r>
              <a:rPr lang="en-US" dirty="0" smtClean="0"/>
              <a:t>Be respectful</a:t>
            </a:r>
          </a:p>
          <a:p>
            <a:pPr eaLnBrk="1" hangingPunct="1"/>
            <a:r>
              <a:rPr lang="en-US" dirty="0" smtClean="0"/>
              <a:t>Leave worker feeling capable of new behavior</a:t>
            </a:r>
          </a:p>
          <a:p>
            <a:pPr eaLnBrk="1" hangingPunct="1"/>
            <a:r>
              <a:rPr lang="en-US" dirty="0" smtClean="0"/>
              <a:t>“Big mac” approach</a:t>
            </a:r>
          </a:p>
          <a:p>
            <a:pPr eaLnBrk="1" hangingPunct="1">
              <a:buNone/>
            </a:pPr>
            <a:endParaRPr lang="en-US" dirty="0" smtClean="0"/>
          </a:p>
          <a:p>
            <a:pPr eaLnBrk="1" hangingPunct="1"/>
            <a:r>
              <a:rPr lang="en-US" dirty="0" smtClean="0">
                <a:solidFill>
                  <a:srgbClr val="C00000"/>
                </a:solidFill>
              </a:rPr>
              <a:t>Share </a:t>
            </a:r>
          </a:p>
        </p:txBody>
      </p:sp>
    </p:spTree>
    <p:extLst>
      <p:ext uri="{BB962C8B-B14F-4D97-AF65-F5344CB8AC3E}">
        <p14:creationId xmlns:p14="http://schemas.microsoft.com/office/powerpoint/2010/main" val="54421340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Foreman sets the pulse</a:t>
            </a:r>
            <a:endParaRPr lang="en-US" dirty="0">
              <a:solidFill>
                <a:srgbClr val="C00000"/>
              </a:solidFill>
            </a:endParaRPr>
          </a:p>
        </p:txBody>
      </p:sp>
      <p:sp>
        <p:nvSpPr>
          <p:cNvPr id="3" name="Content Placeholder 2"/>
          <p:cNvSpPr>
            <a:spLocks noGrp="1"/>
          </p:cNvSpPr>
          <p:nvPr>
            <p:ph idx="1"/>
          </p:nvPr>
        </p:nvSpPr>
        <p:spPr/>
        <p:txBody>
          <a:bodyPr/>
          <a:lstStyle/>
          <a:p>
            <a:r>
              <a:rPr lang="en-US" dirty="0" smtClean="0"/>
              <a:t>Foreman has control of the worksite</a:t>
            </a:r>
          </a:p>
          <a:p>
            <a:r>
              <a:rPr lang="en-US" dirty="0" smtClean="0"/>
              <a:t>Effects of an upbeat mood</a:t>
            </a:r>
          </a:p>
          <a:p>
            <a:r>
              <a:rPr lang="en-US" dirty="0" smtClean="0"/>
              <a:t>Effects of a frustrated mood</a:t>
            </a:r>
          </a:p>
          <a:p>
            <a:r>
              <a:rPr lang="en-US" dirty="0" smtClean="0"/>
              <a:t>Dealing with your mood in the workplace</a:t>
            </a:r>
            <a:endParaRPr lang="en-US" dirty="0"/>
          </a:p>
        </p:txBody>
      </p:sp>
    </p:spTree>
    <p:extLst>
      <p:ext uri="{BB962C8B-B14F-4D97-AF65-F5344CB8AC3E}">
        <p14:creationId xmlns:p14="http://schemas.microsoft.com/office/powerpoint/2010/main" val="125598056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143000"/>
          </a:xfrm>
        </p:spPr>
        <p:txBody>
          <a:bodyPr/>
          <a:lstStyle/>
          <a:p>
            <a:r>
              <a:rPr lang="en-US" sz="4000" dirty="0" smtClean="0">
                <a:solidFill>
                  <a:srgbClr val="C00000"/>
                </a:solidFill>
              </a:rPr>
              <a:t>Survey results: </a:t>
            </a:r>
            <a:br>
              <a:rPr lang="en-US" sz="4000" dirty="0" smtClean="0">
                <a:solidFill>
                  <a:srgbClr val="C00000"/>
                </a:solidFill>
              </a:rPr>
            </a:br>
            <a:r>
              <a:rPr lang="en-US" sz="4000" dirty="0" smtClean="0">
                <a:solidFill>
                  <a:srgbClr val="C00000"/>
                </a:solidFill>
              </a:rPr>
              <a:t>juggling safety and productivity</a:t>
            </a:r>
            <a:endParaRPr lang="en-US" sz="4000" dirty="0">
              <a:solidFill>
                <a:srgbClr val="C00000"/>
              </a:solidFill>
            </a:endParaRPr>
          </a:p>
        </p:txBody>
      </p:sp>
      <p:sp>
        <p:nvSpPr>
          <p:cNvPr id="5" name="Content Placeholder 2"/>
          <p:cNvSpPr txBox="1">
            <a:spLocks/>
          </p:cNvSpPr>
          <p:nvPr/>
        </p:nvSpPr>
        <p:spPr bwMode="auto">
          <a:xfrm>
            <a:off x="457200" y="3581401"/>
            <a:ext cx="8229600" cy="2667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6" name="Content Placeholder 2"/>
          <p:cNvSpPr txBox="1">
            <a:spLocks/>
          </p:cNvSpPr>
          <p:nvPr/>
        </p:nvSpPr>
        <p:spPr bwMode="auto">
          <a:xfrm>
            <a:off x="533400" y="3962401"/>
            <a:ext cx="8229600" cy="2286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62228740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sz="3600" dirty="0" smtClean="0">
                <a:solidFill>
                  <a:srgbClr val="C00000"/>
                </a:solidFill>
              </a:rPr>
              <a:t>Juggling safety and productivity demands</a:t>
            </a:r>
          </a:p>
        </p:txBody>
      </p:sp>
      <p:sp>
        <p:nvSpPr>
          <p:cNvPr id="33795" name="Content Placeholder 2"/>
          <p:cNvSpPr>
            <a:spLocks noGrp="1"/>
          </p:cNvSpPr>
          <p:nvPr>
            <p:ph sz="half" idx="1"/>
          </p:nvPr>
        </p:nvSpPr>
        <p:spPr/>
        <p:txBody>
          <a:bodyPr/>
          <a:lstStyle/>
          <a:p>
            <a:pPr eaLnBrk="1" hangingPunct="1"/>
            <a:endParaRPr lang="en-US" sz="1600" dirty="0" smtClean="0"/>
          </a:p>
          <a:p>
            <a:pPr eaLnBrk="1" hangingPunct="1"/>
            <a:endParaRPr lang="en-US" sz="1600" dirty="0" smtClean="0"/>
          </a:p>
        </p:txBody>
      </p:sp>
      <p:sp>
        <p:nvSpPr>
          <p:cNvPr id="5" name="Content Placeholder 4"/>
          <p:cNvSpPr>
            <a:spLocks noGrp="1"/>
          </p:cNvSpPr>
          <p:nvPr>
            <p:ph sz="half" idx="2"/>
          </p:nvPr>
        </p:nvSpPr>
        <p:spPr>
          <a:xfrm>
            <a:off x="381000" y="1447800"/>
            <a:ext cx="8382000" cy="4525963"/>
          </a:xfrm>
        </p:spPr>
        <p:txBody>
          <a:bodyPr/>
          <a:lstStyle/>
          <a:p>
            <a:r>
              <a:rPr lang="en-GB" dirty="0" smtClean="0"/>
              <a:t>Single-family home construction starts decreased from 1.7 million in 2005 to 400,000 in 2011 </a:t>
            </a:r>
            <a:r>
              <a:rPr lang="en-US" sz="1200" dirty="0" smtClean="0"/>
              <a:t>(Natl Assoc of Realtors)</a:t>
            </a:r>
            <a:endParaRPr lang="en-US" dirty="0" smtClean="0"/>
          </a:p>
          <a:p>
            <a:r>
              <a:rPr lang="en-US" dirty="0" smtClean="0"/>
              <a:t>Residential guidelines rescinded</a:t>
            </a:r>
          </a:p>
          <a:p>
            <a:r>
              <a:rPr lang="en-US" dirty="0" smtClean="0"/>
              <a:t>Keeping work on schedule is hard for 35% of foremen</a:t>
            </a:r>
          </a:p>
          <a:p>
            <a:r>
              <a:rPr lang="en-US" dirty="0" smtClean="0"/>
              <a:t>How do you deal with this?</a:t>
            </a:r>
          </a:p>
          <a:p>
            <a:pPr lvl="1"/>
            <a:r>
              <a:rPr lang="en-US" dirty="0" smtClean="0"/>
              <a:t>Internal:  thoughts, planners, monitor system, stress mgmt</a:t>
            </a:r>
          </a:p>
          <a:p>
            <a:pPr lvl="1"/>
            <a:r>
              <a:rPr lang="en-US" dirty="0" smtClean="0"/>
              <a:t>Workers:  keep team together, train, </a:t>
            </a:r>
          </a:p>
          <a:p>
            <a:pPr lvl="1"/>
            <a:r>
              <a:rPr lang="en-US" dirty="0" smtClean="0"/>
              <a:t>Work:  audits, organize work, prevent rework, use timelines</a:t>
            </a:r>
          </a:p>
          <a:p>
            <a:pPr lvl="1"/>
            <a:r>
              <a:rPr lang="en-US" dirty="0" smtClean="0"/>
              <a:t>Work environment:  good housekeeping, organization</a:t>
            </a:r>
          </a:p>
          <a:p>
            <a:pPr lvl="1"/>
            <a:r>
              <a:rPr lang="en-US" dirty="0" smtClean="0"/>
              <a:t>Management:  their expectations and support for above</a:t>
            </a:r>
          </a:p>
          <a:p>
            <a:pPr lvl="1"/>
            <a:r>
              <a:rPr lang="en-US" dirty="0" smtClean="0"/>
              <a:t>External:  crane scheduling, supplies on site</a:t>
            </a:r>
          </a:p>
        </p:txBody>
      </p:sp>
      <p:sp>
        <p:nvSpPr>
          <p:cNvPr id="4" name="Content Placeholder 2"/>
          <p:cNvSpPr txBox="1">
            <a:spLocks/>
          </p:cNvSpPr>
          <p:nvPr/>
        </p:nvSpPr>
        <p:spPr bwMode="auto">
          <a:xfrm>
            <a:off x="609600" y="17526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95789765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143000"/>
          </a:xfrm>
        </p:spPr>
        <p:txBody>
          <a:bodyPr/>
          <a:lstStyle/>
          <a:p>
            <a:r>
              <a:rPr lang="en-US" sz="4000" dirty="0" smtClean="0">
                <a:solidFill>
                  <a:srgbClr val="C00000"/>
                </a:solidFill>
              </a:rPr>
              <a:t>Survey results: </a:t>
            </a:r>
            <a:br>
              <a:rPr lang="en-US" sz="4000" dirty="0" smtClean="0">
                <a:solidFill>
                  <a:srgbClr val="C00000"/>
                </a:solidFill>
              </a:rPr>
            </a:br>
            <a:r>
              <a:rPr lang="en-US" sz="4000" dirty="0" smtClean="0">
                <a:solidFill>
                  <a:srgbClr val="C00000"/>
                </a:solidFill>
              </a:rPr>
              <a:t>journeymen mentoring (non-foreman)</a:t>
            </a:r>
            <a:endParaRPr lang="en-US" sz="4000" dirty="0">
              <a:solidFill>
                <a:srgbClr val="C00000"/>
              </a:solidFill>
            </a:endParaRPr>
          </a:p>
        </p:txBody>
      </p:sp>
    </p:spTree>
    <p:extLst>
      <p:ext uri="{BB962C8B-B14F-4D97-AF65-F5344CB8AC3E}">
        <p14:creationId xmlns:p14="http://schemas.microsoft.com/office/powerpoint/2010/main" val="14132136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r>
              <a:rPr lang="en-US" sz="3600" dirty="0" smtClean="0">
                <a:solidFill>
                  <a:srgbClr val="C00000"/>
                </a:solidFill>
              </a:rPr>
              <a:t>Role of journeyman in fall prevention</a:t>
            </a:r>
            <a:r>
              <a:rPr lang="en-US" sz="7200" dirty="0" smtClean="0"/>
              <a:t> </a:t>
            </a:r>
          </a:p>
        </p:txBody>
      </p:sp>
      <p:sp>
        <p:nvSpPr>
          <p:cNvPr id="34819" name="Content Placeholder 2"/>
          <p:cNvSpPr>
            <a:spLocks noGrp="1"/>
          </p:cNvSpPr>
          <p:nvPr>
            <p:ph idx="1"/>
          </p:nvPr>
        </p:nvSpPr>
        <p:spPr>
          <a:xfrm>
            <a:off x="457200" y="1600200"/>
            <a:ext cx="8229600" cy="5257800"/>
          </a:xfrm>
        </p:spPr>
        <p:txBody>
          <a:bodyPr/>
          <a:lstStyle/>
          <a:p>
            <a:pPr eaLnBrk="1" hangingPunct="1"/>
            <a:r>
              <a:rPr lang="en-US" sz="2000" dirty="0" smtClean="0"/>
              <a:t>How do you set up crews</a:t>
            </a:r>
          </a:p>
          <a:p>
            <a:pPr eaLnBrk="1" hangingPunct="1"/>
            <a:r>
              <a:rPr lang="en-US" sz="2000" dirty="0" smtClean="0"/>
              <a:t>Is any of your decision based on safety or which journeyman will be a good role model</a:t>
            </a:r>
          </a:p>
          <a:p>
            <a:pPr eaLnBrk="1" hangingPunct="1"/>
            <a:r>
              <a:rPr lang="en-US" sz="2000" dirty="0" smtClean="0"/>
              <a:t>Do you overlook safety deficiencies for a productive journeyman</a:t>
            </a:r>
          </a:p>
          <a:p>
            <a:pPr eaLnBrk="1" hangingPunct="1"/>
            <a:r>
              <a:rPr lang="en-US" sz="2000" dirty="0" smtClean="0"/>
              <a:t>Is the journey man setting the right example when you are gone, if he ignores safety or takes shortcuts this sets a bad example and the app will never get on board</a:t>
            </a:r>
          </a:p>
          <a:p>
            <a:pPr eaLnBrk="1" hangingPunct="1"/>
            <a:r>
              <a:rPr lang="en-US" sz="2000" dirty="0" smtClean="0"/>
              <a:t>Examples: top nail first, walking walls, leaning ladders, not tying off ladders, no fall protection, “cleaning up” the jobsite just before you arrive (safety: guardrails, toe boards), house keeping</a:t>
            </a:r>
          </a:p>
          <a:p>
            <a:pPr eaLnBrk="1" hangingPunct="1"/>
            <a:r>
              <a:rPr lang="en-US" sz="2000" dirty="0" smtClean="0"/>
              <a:t>How do we handle correcting our main guy, does he get special treatment??</a:t>
            </a:r>
          </a:p>
          <a:p>
            <a:pPr eaLnBrk="1" hangingPunct="1"/>
            <a:r>
              <a:rPr lang="en-US" sz="2000" dirty="0" smtClean="0"/>
              <a:t>How do they take criticism, are you afraid to correct them for fear of their production changing</a:t>
            </a:r>
          </a:p>
        </p:txBody>
      </p:sp>
    </p:spTree>
    <p:extLst>
      <p:ext uri="{BB962C8B-B14F-4D97-AF65-F5344CB8AC3E}">
        <p14:creationId xmlns:p14="http://schemas.microsoft.com/office/powerpoint/2010/main" val="42728494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1A72ECE-55E9-48D6-9060-2A1E4158657F}" type="slidenum">
              <a:rPr lang="en-US"/>
              <a:pPr/>
              <a:t>14</a:t>
            </a:fld>
            <a:endParaRPr lang="en-US" dirty="0"/>
          </a:p>
        </p:txBody>
      </p:sp>
      <p:sp>
        <p:nvSpPr>
          <p:cNvPr id="173058" name="Rectangle 2"/>
          <p:cNvSpPr>
            <a:spLocks noGrp="1" noChangeArrowheads="1"/>
          </p:cNvSpPr>
          <p:nvPr>
            <p:ph type="body" idx="1"/>
          </p:nvPr>
        </p:nvSpPr>
        <p:spPr>
          <a:xfrm>
            <a:off x="381000" y="1371600"/>
            <a:ext cx="8534400" cy="4525963"/>
          </a:xfrm>
        </p:spPr>
        <p:txBody>
          <a:bodyPr/>
          <a:lstStyle/>
          <a:p>
            <a:pPr marL="406400" indent="-406400">
              <a:lnSpc>
                <a:spcPct val="80000"/>
              </a:lnSpc>
            </a:pPr>
            <a:r>
              <a:rPr lang="en-US" sz="2800" dirty="0" smtClean="0"/>
              <a:t>Must prove that conventional methods are infeasible for specific operation at specific work site</a:t>
            </a:r>
          </a:p>
          <a:p>
            <a:pPr marL="406400" indent="-406400">
              <a:lnSpc>
                <a:spcPct val="80000"/>
              </a:lnSpc>
            </a:pPr>
            <a:r>
              <a:rPr lang="en-US" sz="2800" dirty="0" smtClean="0"/>
              <a:t>Describe specific alternative method to be used, what to be used for, when, and by who (specific names)</a:t>
            </a:r>
          </a:p>
          <a:p>
            <a:pPr marL="406400" indent="-406400">
              <a:lnSpc>
                <a:spcPct val="80000"/>
              </a:lnSpc>
            </a:pPr>
            <a:r>
              <a:rPr lang="en-US" sz="2800" dirty="0" smtClean="0"/>
              <a:t>Workers using alternative methods must be trained in alternative method and training must be documented</a:t>
            </a:r>
          </a:p>
          <a:p>
            <a:pPr marL="406400" indent="-406400">
              <a:lnSpc>
                <a:spcPct val="80000"/>
              </a:lnSpc>
            </a:pPr>
            <a:r>
              <a:rPr lang="en-US" sz="2800" dirty="0" smtClean="0"/>
              <a:t>Only trained workers using alternative methods can be in the area of the fall exposure</a:t>
            </a:r>
          </a:p>
          <a:p>
            <a:pPr marL="406400" indent="-406400">
              <a:lnSpc>
                <a:spcPct val="80000"/>
              </a:lnSpc>
            </a:pPr>
            <a:r>
              <a:rPr lang="en-US" sz="2800" dirty="0" smtClean="0"/>
              <a:t>Must document all of this in a site-specific FP plan</a:t>
            </a:r>
          </a:p>
          <a:p>
            <a:pPr marL="406400" indent="-406400">
              <a:lnSpc>
                <a:spcPct val="80000"/>
              </a:lnSpc>
            </a:pPr>
            <a:r>
              <a:rPr lang="en-US" sz="2800" dirty="0" smtClean="0"/>
              <a:t>All workers on work site must know the plan</a:t>
            </a:r>
          </a:p>
          <a:p>
            <a:pPr marL="406400" indent="-406400">
              <a:lnSpc>
                <a:spcPct val="80000"/>
              </a:lnSpc>
            </a:pPr>
            <a:r>
              <a:rPr lang="en-US" sz="2800" dirty="0" smtClean="0"/>
              <a:t>Plan must be at the worksite at all times</a:t>
            </a:r>
          </a:p>
          <a:p>
            <a:pPr marL="406400" indent="-406400">
              <a:lnSpc>
                <a:spcPct val="80000"/>
              </a:lnSpc>
            </a:pPr>
            <a:r>
              <a:rPr lang="en-US" sz="2800" dirty="0" smtClean="0">
                <a:solidFill>
                  <a:srgbClr val="C00000"/>
                </a:solidFill>
              </a:rPr>
              <a:t>Alternative methods place workers at greater risk so OSHA will be critically evaluating all alternatives</a:t>
            </a:r>
            <a:endParaRPr lang="en-US" sz="2800" dirty="0">
              <a:solidFill>
                <a:srgbClr val="C00000"/>
              </a:solidFill>
            </a:endParaRPr>
          </a:p>
        </p:txBody>
      </p:sp>
      <p:sp>
        <p:nvSpPr>
          <p:cNvPr id="173059" name="Rectangle 3"/>
          <p:cNvSpPr>
            <a:spLocks noChangeArrowheads="1"/>
          </p:cNvSpPr>
          <p:nvPr/>
        </p:nvSpPr>
        <p:spPr bwMode="auto">
          <a:xfrm>
            <a:off x="457200" y="228600"/>
            <a:ext cx="8229600" cy="838200"/>
          </a:xfrm>
          <a:prstGeom prst="rect">
            <a:avLst/>
          </a:prstGeom>
          <a:noFill/>
          <a:ln w="9525">
            <a:noFill/>
            <a:miter lim="800000"/>
            <a:headEnd/>
            <a:tailEnd/>
          </a:ln>
          <a:effectLst/>
        </p:spPr>
        <p:txBody>
          <a:bodyPr anchor="ctr"/>
          <a:lstStyle/>
          <a:p>
            <a:pPr algn="ctr"/>
            <a:r>
              <a:rPr lang="en-US" sz="4000" dirty="0" smtClean="0">
                <a:solidFill>
                  <a:srgbClr val="C00000"/>
                </a:solidFill>
              </a:rPr>
              <a:t>Alternative FP Methods?</a:t>
            </a:r>
            <a:endParaRPr lang="en-US" sz="4000" dirty="0">
              <a:solidFill>
                <a:srgbClr val="C00000"/>
              </a:solidFill>
            </a:endParaRP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US" sz="3600" dirty="0" smtClean="0">
                <a:solidFill>
                  <a:srgbClr val="C00000"/>
                </a:solidFill>
              </a:rPr>
              <a:t>Developing your individual plan for behavior change</a:t>
            </a:r>
          </a:p>
        </p:txBody>
      </p:sp>
      <p:sp>
        <p:nvSpPr>
          <p:cNvPr id="35843" name="Content Placeholder 2"/>
          <p:cNvSpPr>
            <a:spLocks noGrp="1"/>
          </p:cNvSpPr>
          <p:nvPr>
            <p:ph idx="1"/>
          </p:nvPr>
        </p:nvSpPr>
        <p:spPr/>
        <p:txBody>
          <a:bodyPr/>
          <a:lstStyle/>
          <a:p>
            <a:pPr eaLnBrk="1" hangingPunct="1"/>
            <a:r>
              <a:rPr lang="en-US" dirty="0" smtClean="0"/>
              <a:t>Fall protection</a:t>
            </a:r>
          </a:p>
          <a:p>
            <a:pPr eaLnBrk="1" hangingPunct="1"/>
            <a:r>
              <a:rPr lang="en-US" dirty="0" smtClean="0"/>
              <a:t>Work site audit</a:t>
            </a:r>
          </a:p>
          <a:p>
            <a:pPr eaLnBrk="1" hangingPunct="1"/>
            <a:r>
              <a:rPr lang="en-US" dirty="0" smtClean="0"/>
              <a:t>Tool box talks</a:t>
            </a:r>
          </a:p>
          <a:p>
            <a:pPr eaLnBrk="1" hangingPunct="1"/>
            <a:r>
              <a:rPr lang="en-US" dirty="0" smtClean="0"/>
              <a:t>Informal mentoring</a:t>
            </a:r>
          </a:p>
          <a:p>
            <a:pPr eaLnBrk="1" hangingPunct="1"/>
            <a:r>
              <a:rPr lang="en-US" dirty="0" smtClean="0"/>
              <a:t>Feedback</a:t>
            </a:r>
          </a:p>
          <a:p>
            <a:pPr eaLnBrk="1" hangingPunct="1"/>
            <a:r>
              <a:rPr lang="en-US" dirty="0" smtClean="0"/>
              <a:t>Positive environment</a:t>
            </a:r>
          </a:p>
        </p:txBody>
      </p:sp>
    </p:spTree>
    <p:extLst>
      <p:ext uri="{BB962C8B-B14F-4D97-AF65-F5344CB8AC3E}">
        <p14:creationId xmlns:p14="http://schemas.microsoft.com/office/powerpoint/2010/main" val="21466338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C00000"/>
                </a:solidFill>
              </a:rPr>
              <a:t>How do you currently lay out &amp; set floor joists if over 6’ from lower level?</a:t>
            </a:r>
            <a:endParaRPr lang="en-US" sz="4000" dirty="0">
              <a:solidFill>
                <a:srgbClr val="C00000"/>
              </a:solidFill>
            </a:endParaRPr>
          </a:p>
        </p:txBody>
      </p:sp>
      <p:pic>
        <p:nvPicPr>
          <p:cNvPr id="5" name="Content Placeholder 4" descr="wash7.jpg"/>
          <p:cNvPicPr>
            <a:picLocks noGrp="1" noChangeAspect="1"/>
          </p:cNvPicPr>
          <p:nvPr>
            <p:ph sz="half" idx="1"/>
          </p:nvPr>
        </p:nvPicPr>
        <p:blipFill>
          <a:blip r:embed="rId2" cstate="print"/>
          <a:srcRect/>
          <a:stretch>
            <a:fillRect/>
          </a:stretch>
        </p:blipFill>
        <p:spPr>
          <a:xfrm>
            <a:off x="1676400" y="1981200"/>
            <a:ext cx="5674730" cy="4267200"/>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Setting floor joists – what is not allowed if over 6’ from lower level</a:t>
            </a:r>
            <a:endParaRPr lang="en-US" dirty="0">
              <a:solidFill>
                <a:srgbClr val="C00000"/>
              </a:solidFill>
            </a:endParaRPr>
          </a:p>
        </p:txBody>
      </p:sp>
      <p:sp>
        <p:nvSpPr>
          <p:cNvPr id="3" name="Content Placeholder 2"/>
          <p:cNvSpPr>
            <a:spLocks noGrp="1"/>
          </p:cNvSpPr>
          <p:nvPr>
            <p:ph idx="1"/>
          </p:nvPr>
        </p:nvSpPr>
        <p:spPr/>
        <p:txBody>
          <a:bodyPr/>
          <a:lstStyle/>
          <a:p>
            <a:r>
              <a:rPr lang="en-US" dirty="0" smtClean="0"/>
              <a:t>Cannot stand on foundation wall, steel beam, or unstabilized joist if &gt;6’ from lower level </a:t>
            </a:r>
            <a:endParaRPr lang="en-US" dirty="0"/>
          </a:p>
        </p:txBody>
      </p:sp>
      <p:pic>
        <p:nvPicPr>
          <p:cNvPr id="4" name="Picture 4" descr="floor joist install no fp"/>
          <p:cNvPicPr>
            <a:picLocks noChangeAspect="1" noChangeArrowheads="1"/>
          </p:cNvPicPr>
          <p:nvPr/>
        </p:nvPicPr>
        <p:blipFill>
          <a:blip r:embed="rId2" cstate="print"/>
          <a:srcRect/>
          <a:stretch>
            <a:fillRect/>
          </a:stretch>
        </p:blipFill>
        <p:spPr bwMode="auto">
          <a:xfrm>
            <a:off x="2438400" y="2895600"/>
            <a:ext cx="4876800" cy="3657600"/>
          </a:xfrm>
          <a:prstGeom prst="rect">
            <a:avLst/>
          </a:prstGeom>
          <a:noFill/>
          <a:ln w="9525">
            <a:noFill/>
            <a:miter lim="800000"/>
            <a:headEnd/>
            <a:tailEnd/>
          </a:ln>
        </p:spPr>
      </p:pic>
      <p:sp>
        <p:nvSpPr>
          <p:cNvPr id="5" name="AutoShape 5"/>
          <p:cNvSpPr>
            <a:spLocks noChangeArrowheads="1"/>
          </p:cNvSpPr>
          <p:nvPr/>
        </p:nvSpPr>
        <p:spPr bwMode="auto">
          <a:xfrm>
            <a:off x="3657600" y="3657600"/>
            <a:ext cx="2362200" cy="2057400"/>
          </a:xfrm>
          <a:custGeom>
            <a:avLst/>
            <a:gdLst>
              <a:gd name="T0" fmla="*/ 1181100 w 21600"/>
              <a:gd name="T1" fmla="*/ 0 h 21600"/>
              <a:gd name="T2" fmla="*/ 345909 w 21600"/>
              <a:gd name="T3" fmla="*/ 301276 h 21600"/>
              <a:gd name="T4" fmla="*/ 0 w 21600"/>
              <a:gd name="T5" fmla="*/ 1028700 h 21600"/>
              <a:gd name="T6" fmla="*/ 345909 w 21600"/>
              <a:gd name="T7" fmla="*/ 1756124 h 21600"/>
              <a:gd name="T8" fmla="*/ 1181100 w 21600"/>
              <a:gd name="T9" fmla="*/ 2057400 h 21600"/>
              <a:gd name="T10" fmla="*/ 2016291 w 21600"/>
              <a:gd name="T11" fmla="*/ 1756124 h 21600"/>
              <a:gd name="T12" fmla="*/ 2362200 w 21600"/>
              <a:gd name="T13" fmla="*/ 1028700 h 21600"/>
              <a:gd name="T14" fmla="*/ 2016291 w 21600"/>
              <a:gd name="T15" fmla="*/ 30127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Setting floor joists – what is not allowed if over 6’ from lower level</a:t>
            </a:r>
            <a:endParaRPr lang="en-US" dirty="0">
              <a:solidFill>
                <a:srgbClr val="C00000"/>
              </a:solidFill>
            </a:endParaRPr>
          </a:p>
        </p:txBody>
      </p:sp>
      <p:sp>
        <p:nvSpPr>
          <p:cNvPr id="3" name="Content Placeholder 2"/>
          <p:cNvSpPr>
            <a:spLocks noGrp="1"/>
          </p:cNvSpPr>
          <p:nvPr>
            <p:ph idx="1"/>
          </p:nvPr>
        </p:nvSpPr>
        <p:spPr/>
        <p:txBody>
          <a:bodyPr/>
          <a:lstStyle/>
          <a:p>
            <a:r>
              <a:rPr lang="en-US" dirty="0" smtClean="0"/>
              <a:t>If basement, cannot set joists from ground if foundation wall is &lt;39” without fall protection</a:t>
            </a:r>
            <a:endParaRPr lang="en-US" dirty="0"/>
          </a:p>
        </p:txBody>
      </p:sp>
      <p:pic>
        <p:nvPicPr>
          <p:cNvPr id="6" name="Content Placeholder 3" descr="wash7.jpg"/>
          <p:cNvPicPr>
            <a:picLocks/>
          </p:cNvPicPr>
          <p:nvPr/>
        </p:nvPicPr>
        <p:blipFill>
          <a:blip r:embed="rId2" cstate="print"/>
          <a:srcRect l="2011" t="2674" r="1439" b="1059"/>
          <a:stretch>
            <a:fillRect/>
          </a:stretch>
        </p:blipFill>
        <p:spPr>
          <a:xfrm>
            <a:off x="2286000" y="2819400"/>
            <a:ext cx="4724400" cy="3733800"/>
          </a:xfrm>
          <a:prstGeom prst="rect">
            <a:avLst/>
          </a:prstGeom>
        </p:spPr>
      </p:pic>
      <p:sp>
        <p:nvSpPr>
          <p:cNvPr id="5" name="AutoShape 5"/>
          <p:cNvSpPr>
            <a:spLocks noChangeArrowheads="1"/>
          </p:cNvSpPr>
          <p:nvPr/>
        </p:nvSpPr>
        <p:spPr bwMode="auto">
          <a:xfrm>
            <a:off x="3657600" y="3657600"/>
            <a:ext cx="2362200" cy="2057400"/>
          </a:xfrm>
          <a:custGeom>
            <a:avLst/>
            <a:gdLst>
              <a:gd name="T0" fmla="*/ 1181100 w 21600"/>
              <a:gd name="T1" fmla="*/ 0 h 21600"/>
              <a:gd name="T2" fmla="*/ 345909 w 21600"/>
              <a:gd name="T3" fmla="*/ 301276 h 21600"/>
              <a:gd name="T4" fmla="*/ 0 w 21600"/>
              <a:gd name="T5" fmla="*/ 1028700 h 21600"/>
              <a:gd name="T6" fmla="*/ 345909 w 21600"/>
              <a:gd name="T7" fmla="*/ 1756124 h 21600"/>
              <a:gd name="T8" fmla="*/ 1181100 w 21600"/>
              <a:gd name="T9" fmla="*/ 2057400 h 21600"/>
              <a:gd name="T10" fmla="*/ 2016291 w 21600"/>
              <a:gd name="T11" fmla="*/ 1756124 h 21600"/>
              <a:gd name="T12" fmla="*/ 2362200 w 21600"/>
              <a:gd name="T13" fmla="*/ 1028700 h 21600"/>
              <a:gd name="T14" fmla="*/ 2016291 w 21600"/>
              <a:gd name="T15" fmla="*/ 30127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3600" dirty="0" smtClean="0">
                <a:solidFill>
                  <a:srgbClr val="C00000"/>
                </a:solidFill>
              </a:rPr>
              <a:t>Setting floor joists – step &amp; extension ladders</a:t>
            </a:r>
            <a:endParaRPr lang="en-US" sz="3600" dirty="0">
              <a:solidFill>
                <a:srgbClr val="C00000"/>
              </a:solidFill>
            </a:endParaRPr>
          </a:p>
        </p:txBody>
      </p:sp>
      <p:pic>
        <p:nvPicPr>
          <p:cNvPr id="5" name="Picture 5" descr="Fall Pro Video - Phoenix 790"/>
          <p:cNvPicPr>
            <a:picLocks noGrp="1" noChangeAspect="1" noChangeArrowheads="1"/>
          </p:cNvPicPr>
          <p:nvPr>
            <p:ph idx="1"/>
          </p:nvPr>
        </p:nvPicPr>
        <p:blipFill>
          <a:blip r:embed="rId2" cstate="print"/>
          <a:srcRect/>
          <a:stretch>
            <a:fillRect/>
          </a:stretch>
        </p:blipFill>
        <p:spPr bwMode="auto">
          <a:xfrm>
            <a:off x="2819400" y="1143000"/>
            <a:ext cx="3221236" cy="4294981"/>
          </a:xfrm>
          <a:prstGeom prst="rect">
            <a:avLst/>
          </a:prstGeom>
          <a:noFill/>
          <a:ln w="9525">
            <a:noFill/>
            <a:miter lim="800000"/>
            <a:headEnd/>
            <a:tailEnd/>
          </a:ln>
        </p:spPr>
      </p:pic>
      <p:sp>
        <p:nvSpPr>
          <p:cNvPr id="7" name="TextBox 6"/>
          <p:cNvSpPr txBox="1"/>
          <p:nvPr/>
        </p:nvSpPr>
        <p:spPr>
          <a:xfrm>
            <a:off x="2514600" y="6096000"/>
            <a:ext cx="4419600" cy="461665"/>
          </a:xfrm>
          <a:prstGeom prst="rect">
            <a:avLst/>
          </a:prstGeom>
          <a:noFill/>
        </p:spPr>
        <p:txBody>
          <a:bodyPr wrap="square" rtlCol="0">
            <a:spAutoFit/>
          </a:bodyPr>
          <a:lstStyle/>
          <a:p>
            <a:r>
              <a:rPr lang="en-US" sz="2400" dirty="0" smtClean="0"/>
              <a:t>Must follow ladder standards</a:t>
            </a:r>
            <a:endParaRPr lang="en-US" sz="24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en-US" sz="3200" dirty="0" smtClean="0">
                <a:solidFill>
                  <a:srgbClr val="C00000"/>
                </a:solidFill>
              </a:rPr>
              <a:t>Setting floor joist – baker, platform &amp; hanging scaffold</a:t>
            </a:r>
            <a:endParaRPr lang="en-US" sz="3200" dirty="0">
              <a:solidFill>
                <a:srgbClr val="C00000"/>
              </a:solidFill>
            </a:endParaRPr>
          </a:p>
        </p:txBody>
      </p:sp>
      <p:pic>
        <p:nvPicPr>
          <p:cNvPr id="5" name="Picture 7" descr="Floor Beam-Truss mobile scffld"/>
          <p:cNvPicPr>
            <a:picLocks noGrp="1" noChangeAspect="1" noChangeArrowheads="1"/>
          </p:cNvPicPr>
          <p:nvPr>
            <p:ph idx="1"/>
          </p:nvPr>
        </p:nvPicPr>
        <p:blipFill>
          <a:blip r:embed="rId2" cstate="print"/>
          <a:srcRect/>
          <a:stretch>
            <a:fillRect/>
          </a:stretch>
        </p:blipFill>
        <p:spPr bwMode="auto">
          <a:xfrm>
            <a:off x="381000" y="1219200"/>
            <a:ext cx="3827852" cy="4836637"/>
          </a:xfrm>
          <a:prstGeom prst="rect">
            <a:avLst/>
          </a:prstGeom>
          <a:noFill/>
          <a:ln w="9525">
            <a:noFill/>
            <a:miter lim="800000"/>
            <a:headEnd/>
            <a:tailEnd/>
          </a:ln>
        </p:spPr>
      </p:pic>
      <p:sp>
        <p:nvSpPr>
          <p:cNvPr id="6" name="TextBox 5"/>
          <p:cNvSpPr txBox="1"/>
          <p:nvPr/>
        </p:nvSpPr>
        <p:spPr>
          <a:xfrm>
            <a:off x="2514600" y="6096000"/>
            <a:ext cx="4419600" cy="461665"/>
          </a:xfrm>
          <a:prstGeom prst="rect">
            <a:avLst/>
          </a:prstGeom>
          <a:noFill/>
        </p:spPr>
        <p:txBody>
          <a:bodyPr wrap="square" rtlCol="0">
            <a:spAutoFit/>
          </a:bodyPr>
          <a:lstStyle/>
          <a:p>
            <a:r>
              <a:rPr lang="en-US" sz="2400" dirty="0" smtClean="0"/>
              <a:t>Must follow scaffold standards</a:t>
            </a:r>
            <a:endParaRPr lang="en-US" sz="2400" dirty="0"/>
          </a:p>
        </p:txBody>
      </p:sp>
      <p:pic>
        <p:nvPicPr>
          <p:cNvPr id="7" name="Picture 3"/>
          <p:cNvPicPr>
            <a:picLocks noChangeAspect="1" noChangeArrowheads="1"/>
          </p:cNvPicPr>
          <p:nvPr/>
        </p:nvPicPr>
        <p:blipFill>
          <a:blip r:embed="rId3" cstate="print"/>
          <a:srcRect/>
          <a:stretch>
            <a:fillRect/>
          </a:stretch>
        </p:blipFill>
        <p:spPr bwMode="auto">
          <a:xfrm>
            <a:off x="4267200" y="1371600"/>
            <a:ext cx="5364480" cy="2514600"/>
          </a:xfrm>
          <a:prstGeom prst="rect">
            <a:avLst/>
          </a:prstGeom>
          <a:noFill/>
          <a:ln w="9525">
            <a:noFill/>
            <a:miter lim="800000"/>
            <a:headEnd/>
            <a:tailEnd/>
          </a:ln>
        </p:spPr>
      </p:pic>
      <p:pic>
        <p:nvPicPr>
          <p:cNvPr id="8" name="Picture 41"/>
          <p:cNvPicPr>
            <a:picLocks noChangeAspect="1" noChangeArrowheads="1"/>
          </p:cNvPicPr>
          <p:nvPr/>
        </p:nvPicPr>
        <p:blipFill>
          <a:blip r:embed="rId4" cstate="print"/>
          <a:srcRect/>
          <a:stretch>
            <a:fillRect/>
          </a:stretch>
        </p:blipFill>
        <p:spPr bwMode="auto">
          <a:xfrm>
            <a:off x="6400800" y="4038600"/>
            <a:ext cx="2398713"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81000" y="2209800"/>
            <a:ext cx="8229600" cy="2620962"/>
          </a:xfrm>
        </p:spPr>
        <p:txBody>
          <a:bodyPr/>
          <a:lstStyle/>
          <a:p>
            <a:r>
              <a:rPr lang="en-US" dirty="0" smtClean="0">
                <a:solidFill>
                  <a:srgbClr val="C00000"/>
                </a:solidFill>
              </a:rPr>
              <a:t>What are your concerns about:</a:t>
            </a:r>
            <a:r>
              <a:rPr lang="en-US" dirty="0" smtClean="0">
                <a:solidFill>
                  <a:srgbClr val="FF0000"/>
                </a:solidFill>
              </a:rPr>
              <a:t/>
            </a:r>
            <a:br>
              <a:rPr lang="en-US" dirty="0" smtClean="0">
                <a:solidFill>
                  <a:srgbClr val="FF0000"/>
                </a:solidFill>
              </a:rPr>
            </a:br>
            <a:r>
              <a:rPr lang="en-US" dirty="0" smtClean="0">
                <a:solidFill>
                  <a:srgbClr val="FF0000"/>
                </a:solidFill>
              </a:rPr>
              <a:t/>
            </a:r>
            <a:br>
              <a:rPr lang="en-US" dirty="0" smtClean="0">
                <a:solidFill>
                  <a:srgbClr val="FF0000"/>
                </a:solidFill>
              </a:rPr>
            </a:br>
            <a:r>
              <a:rPr lang="en-US" dirty="0" smtClean="0"/>
              <a:t>Working at heights?</a:t>
            </a:r>
            <a:br>
              <a:rPr lang="en-US" dirty="0" smtClean="0"/>
            </a:br>
            <a:r>
              <a:rPr lang="en-US" dirty="0" smtClean="0"/>
              <a:t/>
            </a:r>
            <a:br>
              <a:rPr lang="en-US" dirty="0" smtClean="0"/>
            </a:br>
            <a:r>
              <a:rPr lang="en-US" dirty="0" smtClean="0"/>
              <a:t>Preventing falls?</a:t>
            </a:r>
            <a:br>
              <a:rPr lang="en-US" dirty="0" smtClean="0"/>
            </a:br>
            <a:r>
              <a:rPr lang="en-US" dirty="0" smtClean="0"/>
              <a:t/>
            </a:r>
            <a:br>
              <a:rPr lang="en-US" dirty="0" smtClean="0"/>
            </a:br>
            <a:r>
              <a:rPr lang="en-US" dirty="0" smtClean="0"/>
              <a:t>What specific situations place your workers at high risk of falls?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4000" dirty="0" smtClean="0">
                <a:solidFill>
                  <a:srgbClr val="C00000"/>
                </a:solidFill>
              </a:rPr>
              <a:t>Setting floor joists – safety nets</a:t>
            </a:r>
            <a:endParaRPr lang="en-US" sz="4000" dirty="0">
              <a:solidFill>
                <a:srgbClr val="C00000"/>
              </a:solidFill>
            </a:endParaRPr>
          </a:p>
        </p:txBody>
      </p:sp>
      <p:pic>
        <p:nvPicPr>
          <p:cNvPr id="5" name="Picture 2" descr="The Interior Residential Contractor's Safety Net System will keep your workers safe."/>
          <p:cNvPicPr>
            <a:picLocks noGrp="1" noChangeAspect="1" noChangeArrowheads="1"/>
          </p:cNvPicPr>
          <p:nvPr>
            <p:ph idx="1"/>
          </p:nvPr>
        </p:nvPicPr>
        <p:blipFill>
          <a:blip r:embed="rId2" r:link="rId3" cstate="print"/>
          <a:srcRect/>
          <a:stretch>
            <a:fillRect/>
          </a:stretch>
        </p:blipFill>
        <p:spPr bwMode="auto">
          <a:xfrm>
            <a:off x="1905000" y="1066800"/>
            <a:ext cx="5486400" cy="4681728"/>
          </a:xfrm>
          <a:prstGeom prst="rect">
            <a:avLst/>
          </a:prstGeom>
          <a:noFill/>
          <a:ln w="9525">
            <a:noFill/>
            <a:miter lim="800000"/>
            <a:headEnd/>
            <a:tailEnd/>
          </a:ln>
        </p:spPr>
      </p:pic>
      <p:sp>
        <p:nvSpPr>
          <p:cNvPr id="6" name="TextBox 5"/>
          <p:cNvSpPr txBox="1"/>
          <p:nvPr/>
        </p:nvSpPr>
        <p:spPr>
          <a:xfrm>
            <a:off x="2514600" y="6096000"/>
            <a:ext cx="4724400" cy="461665"/>
          </a:xfrm>
          <a:prstGeom prst="rect">
            <a:avLst/>
          </a:prstGeom>
          <a:noFill/>
        </p:spPr>
        <p:txBody>
          <a:bodyPr wrap="square" rtlCol="0">
            <a:spAutoFit/>
          </a:bodyPr>
          <a:lstStyle/>
          <a:p>
            <a:r>
              <a:rPr lang="en-US" sz="2400" dirty="0" smtClean="0"/>
              <a:t>Must follow safety net standards</a:t>
            </a:r>
            <a:endParaRPr lang="en-US" sz="2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solidFill>
                  <a:srgbClr val="C00000"/>
                </a:solidFill>
              </a:rPr>
              <a:t>Setting floor joists – PFAS </a:t>
            </a:r>
            <a:endParaRPr lang="en-US" dirty="0">
              <a:solidFill>
                <a:srgbClr val="C00000"/>
              </a:solidFill>
            </a:endParaRPr>
          </a:p>
        </p:txBody>
      </p:sp>
      <p:sp>
        <p:nvSpPr>
          <p:cNvPr id="7" name="TextBox 6"/>
          <p:cNvSpPr txBox="1"/>
          <p:nvPr/>
        </p:nvSpPr>
        <p:spPr>
          <a:xfrm>
            <a:off x="4953000" y="6396335"/>
            <a:ext cx="4191000" cy="461665"/>
          </a:xfrm>
          <a:prstGeom prst="rect">
            <a:avLst/>
          </a:prstGeom>
          <a:noFill/>
        </p:spPr>
        <p:txBody>
          <a:bodyPr wrap="square" rtlCol="0">
            <a:spAutoFit/>
          </a:bodyPr>
          <a:lstStyle/>
          <a:p>
            <a:r>
              <a:rPr lang="en-US" sz="2400" dirty="0" smtClean="0"/>
              <a:t>Must follow PFAS standards</a:t>
            </a:r>
            <a:endParaRPr lang="en-US" sz="2400" dirty="0"/>
          </a:p>
        </p:txBody>
      </p:sp>
      <p:pic>
        <p:nvPicPr>
          <p:cNvPr id="1026" name="Picture 2"/>
          <p:cNvPicPr>
            <a:picLocks noChangeAspect="1" noChangeArrowheads="1"/>
          </p:cNvPicPr>
          <p:nvPr/>
        </p:nvPicPr>
        <p:blipFill>
          <a:blip r:embed="rId2" cstate="print"/>
          <a:srcRect/>
          <a:stretch>
            <a:fillRect/>
          </a:stretch>
        </p:blipFill>
        <p:spPr bwMode="auto">
          <a:xfrm>
            <a:off x="0" y="990600"/>
            <a:ext cx="5466021" cy="2206938"/>
          </a:xfrm>
          <a:prstGeom prst="rect">
            <a:avLst/>
          </a:prstGeom>
          <a:noFill/>
          <a:ln w="9525">
            <a:noFill/>
            <a:miter lim="800000"/>
            <a:headEnd/>
            <a:tailEnd/>
          </a:ln>
        </p:spPr>
      </p:pic>
      <p:pic>
        <p:nvPicPr>
          <p:cNvPr id="1027" name="Picture 3"/>
          <p:cNvPicPr>
            <a:picLocks noGrp="1" noChangeAspect="1" noChangeArrowheads="1"/>
          </p:cNvPicPr>
          <p:nvPr>
            <p:ph idx="1"/>
          </p:nvPr>
        </p:nvPicPr>
        <p:blipFill>
          <a:blip r:embed="rId3" cstate="print"/>
          <a:srcRect/>
          <a:stretch>
            <a:fillRect/>
          </a:stretch>
        </p:blipFill>
        <p:spPr bwMode="auto">
          <a:xfrm>
            <a:off x="5638800" y="990600"/>
            <a:ext cx="3505200" cy="3964319"/>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228600" y="4629150"/>
            <a:ext cx="1552575" cy="2228850"/>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228600" y="3200400"/>
            <a:ext cx="1983855" cy="1466850"/>
          </a:xfrm>
          <a:prstGeom prst="rect">
            <a:avLst/>
          </a:prstGeom>
          <a:noFill/>
          <a:ln w="9525">
            <a:noFill/>
            <a:miter lim="800000"/>
            <a:headEnd/>
            <a:tailEnd/>
          </a:ln>
        </p:spPr>
      </p:pic>
      <p:pic>
        <p:nvPicPr>
          <p:cNvPr id="1030" name="Picture 6"/>
          <p:cNvPicPr>
            <a:picLocks noChangeAspect="1" noChangeArrowheads="1"/>
          </p:cNvPicPr>
          <p:nvPr/>
        </p:nvPicPr>
        <p:blipFill>
          <a:blip r:embed="rId6" cstate="print"/>
          <a:srcRect/>
          <a:stretch>
            <a:fillRect/>
          </a:stretch>
        </p:blipFill>
        <p:spPr bwMode="auto">
          <a:xfrm>
            <a:off x="2514600" y="3276600"/>
            <a:ext cx="3371850" cy="30226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C00000"/>
                </a:solidFill>
              </a:rPr>
              <a:t>How do you currently working at floor openings/leading edges?</a:t>
            </a:r>
            <a:endParaRPr lang="en-US" dirty="0">
              <a:solidFill>
                <a:srgbClr val="C00000"/>
              </a:solidFill>
            </a:endParaRPr>
          </a:p>
        </p:txBody>
      </p:sp>
      <p:pic>
        <p:nvPicPr>
          <p:cNvPr id="8" name="Picture 2"/>
          <p:cNvPicPr>
            <a:picLocks noChangeAspect="1" noChangeArrowheads="1"/>
          </p:cNvPicPr>
          <p:nvPr/>
        </p:nvPicPr>
        <p:blipFill>
          <a:blip r:embed="rId2" cstate="print"/>
          <a:srcRect/>
          <a:stretch>
            <a:fillRect/>
          </a:stretch>
        </p:blipFill>
        <p:spPr bwMode="auto">
          <a:xfrm>
            <a:off x="0" y="1219200"/>
            <a:ext cx="3810000" cy="3284538"/>
          </a:xfrm>
          <a:prstGeom prst="rect">
            <a:avLst/>
          </a:prstGeom>
          <a:noFill/>
          <a:ln w="9525">
            <a:noFill/>
            <a:miter lim="800000"/>
            <a:headEnd/>
            <a:tailEnd/>
          </a:ln>
        </p:spPr>
      </p:pic>
      <p:pic>
        <p:nvPicPr>
          <p:cNvPr id="11" name="Picture 4" descr="Img0019"/>
          <p:cNvPicPr>
            <a:picLocks noChangeAspect="1" noChangeArrowheads="1"/>
          </p:cNvPicPr>
          <p:nvPr/>
        </p:nvPicPr>
        <p:blipFill>
          <a:blip r:embed="rId3" cstate="print"/>
          <a:srcRect/>
          <a:stretch>
            <a:fillRect/>
          </a:stretch>
        </p:blipFill>
        <p:spPr bwMode="auto">
          <a:xfrm>
            <a:off x="457200" y="4057650"/>
            <a:ext cx="3733800" cy="2800350"/>
          </a:xfrm>
          <a:prstGeom prst="rect">
            <a:avLst/>
          </a:prstGeom>
          <a:noFill/>
          <a:ln w="9525">
            <a:noFill/>
            <a:miter lim="800000"/>
            <a:headEnd/>
            <a:tailEnd/>
          </a:ln>
        </p:spPr>
      </p:pic>
      <p:pic>
        <p:nvPicPr>
          <p:cNvPr id="14" name="Picture 5" descr="Fall Pro Video - Phoenix 837"/>
          <p:cNvPicPr>
            <a:picLocks noChangeAspect="1" noChangeArrowheads="1"/>
          </p:cNvPicPr>
          <p:nvPr/>
        </p:nvPicPr>
        <p:blipFill>
          <a:blip r:embed="rId4" cstate="print"/>
          <a:srcRect/>
          <a:stretch>
            <a:fillRect/>
          </a:stretch>
        </p:blipFill>
        <p:spPr bwMode="auto">
          <a:xfrm>
            <a:off x="5181600" y="1295400"/>
            <a:ext cx="3437467" cy="53340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3600" dirty="0" smtClean="0">
                <a:solidFill>
                  <a:srgbClr val="C00000"/>
                </a:solidFill>
              </a:rPr>
              <a:t>Work at openings/edges – what’s not allowed</a:t>
            </a:r>
            <a:endParaRPr lang="en-US" sz="3600" dirty="0"/>
          </a:p>
        </p:txBody>
      </p:sp>
      <p:pic>
        <p:nvPicPr>
          <p:cNvPr id="4" name="Picture 9"/>
          <p:cNvPicPr>
            <a:picLocks noGrp="1" noChangeAspect="1" noChangeArrowheads="1"/>
          </p:cNvPicPr>
          <p:nvPr>
            <p:ph idx="1"/>
          </p:nvPr>
        </p:nvPicPr>
        <p:blipFill>
          <a:blip r:embed="rId2" cstate="print"/>
          <a:srcRect/>
          <a:stretch>
            <a:fillRect/>
          </a:stretch>
        </p:blipFill>
        <p:spPr bwMode="auto">
          <a:xfrm>
            <a:off x="5486400" y="1066800"/>
            <a:ext cx="3657600" cy="2743200"/>
          </a:xfrm>
          <a:prstGeom prst="rect">
            <a:avLst/>
          </a:prstGeom>
          <a:noFill/>
          <a:ln w="9525">
            <a:noFill/>
            <a:miter lim="800000"/>
            <a:headEnd/>
            <a:tailEnd/>
          </a:ln>
          <a:effectLst/>
        </p:spPr>
      </p:pic>
      <p:pic>
        <p:nvPicPr>
          <p:cNvPr id="14" name="Picture 4" descr="flropng4"/>
          <p:cNvPicPr>
            <a:picLocks noChangeAspect="1" noChangeArrowheads="1"/>
          </p:cNvPicPr>
          <p:nvPr/>
        </p:nvPicPr>
        <p:blipFill>
          <a:blip r:embed="rId3" cstate="print"/>
          <a:srcRect/>
          <a:stretch>
            <a:fillRect/>
          </a:stretch>
        </p:blipFill>
        <p:spPr bwMode="auto">
          <a:xfrm>
            <a:off x="-381000" y="1219200"/>
            <a:ext cx="4343400" cy="3257550"/>
          </a:xfrm>
          <a:prstGeom prst="rect">
            <a:avLst/>
          </a:prstGeom>
          <a:noFill/>
          <a:ln w="9525">
            <a:noFill/>
            <a:miter lim="800000"/>
            <a:headEnd/>
            <a:tailEnd/>
          </a:ln>
        </p:spPr>
      </p:pic>
      <p:sp>
        <p:nvSpPr>
          <p:cNvPr id="9" name="AutoShape 5"/>
          <p:cNvSpPr>
            <a:spLocks noChangeArrowheads="1"/>
          </p:cNvSpPr>
          <p:nvPr/>
        </p:nvSpPr>
        <p:spPr bwMode="auto">
          <a:xfrm>
            <a:off x="685800" y="2057400"/>
            <a:ext cx="1524000" cy="1371600"/>
          </a:xfrm>
          <a:custGeom>
            <a:avLst/>
            <a:gdLst>
              <a:gd name="T0" fmla="*/ 1181100 w 21600"/>
              <a:gd name="T1" fmla="*/ 0 h 21600"/>
              <a:gd name="T2" fmla="*/ 345909 w 21600"/>
              <a:gd name="T3" fmla="*/ 301276 h 21600"/>
              <a:gd name="T4" fmla="*/ 0 w 21600"/>
              <a:gd name="T5" fmla="*/ 1028700 h 21600"/>
              <a:gd name="T6" fmla="*/ 345909 w 21600"/>
              <a:gd name="T7" fmla="*/ 1756124 h 21600"/>
              <a:gd name="T8" fmla="*/ 1181100 w 21600"/>
              <a:gd name="T9" fmla="*/ 2057400 h 21600"/>
              <a:gd name="T10" fmla="*/ 2016291 w 21600"/>
              <a:gd name="T11" fmla="*/ 1756124 h 21600"/>
              <a:gd name="T12" fmla="*/ 2362200 w 21600"/>
              <a:gd name="T13" fmla="*/ 1028700 h 21600"/>
              <a:gd name="T14" fmla="*/ 2016291 w 21600"/>
              <a:gd name="T15" fmla="*/ 30127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dirty="0"/>
          </a:p>
        </p:txBody>
      </p:sp>
      <p:pic>
        <p:nvPicPr>
          <p:cNvPr id="15" name="Picture 4"/>
          <p:cNvPicPr>
            <a:picLocks noChangeArrowheads="1"/>
          </p:cNvPicPr>
          <p:nvPr/>
        </p:nvPicPr>
        <p:blipFill>
          <a:blip r:embed="rId4" cstate="print"/>
          <a:srcRect/>
          <a:stretch>
            <a:fillRect/>
          </a:stretch>
        </p:blipFill>
        <p:spPr bwMode="auto">
          <a:xfrm>
            <a:off x="0" y="3886200"/>
            <a:ext cx="4019550" cy="2971800"/>
          </a:xfrm>
          <a:prstGeom prst="rect">
            <a:avLst/>
          </a:prstGeom>
          <a:noFill/>
          <a:ln w="12700">
            <a:noFill/>
            <a:miter lim="800000"/>
            <a:headEnd/>
            <a:tailEnd/>
          </a:ln>
        </p:spPr>
      </p:pic>
      <p:sp>
        <p:nvSpPr>
          <p:cNvPr id="16" name="AutoShape 5"/>
          <p:cNvSpPr>
            <a:spLocks noChangeArrowheads="1"/>
          </p:cNvSpPr>
          <p:nvPr/>
        </p:nvSpPr>
        <p:spPr bwMode="auto">
          <a:xfrm>
            <a:off x="914400" y="4495800"/>
            <a:ext cx="1600200" cy="1219200"/>
          </a:xfrm>
          <a:custGeom>
            <a:avLst/>
            <a:gdLst>
              <a:gd name="T0" fmla="*/ 1181100 w 21600"/>
              <a:gd name="T1" fmla="*/ 0 h 21600"/>
              <a:gd name="T2" fmla="*/ 345909 w 21600"/>
              <a:gd name="T3" fmla="*/ 301276 h 21600"/>
              <a:gd name="T4" fmla="*/ 0 w 21600"/>
              <a:gd name="T5" fmla="*/ 1028700 h 21600"/>
              <a:gd name="T6" fmla="*/ 345909 w 21600"/>
              <a:gd name="T7" fmla="*/ 1756124 h 21600"/>
              <a:gd name="T8" fmla="*/ 1181100 w 21600"/>
              <a:gd name="T9" fmla="*/ 2057400 h 21600"/>
              <a:gd name="T10" fmla="*/ 2016291 w 21600"/>
              <a:gd name="T11" fmla="*/ 1756124 h 21600"/>
              <a:gd name="T12" fmla="*/ 2362200 w 21600"/>
              <a:gd name="T13" fmla="*/ 1028700 h 21600"/>
              <a:gd name="T14" fmla="*/ 2016291 w 21600"/>
              <a:gd name="T15" fmla="*/ 30127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dirty="0"/>
          </a:p>
        </p:txBody>
      </p:sp>
      <p:pic>
        <p:nvPicPr>
          <p:cNvPr id="17" name="Picture 2"/>
          <p:cNvPicPr>
            <a:picLocks noChangeAspect="1" noChangeArrowheads="1"/>
          </p:cNvPicPr>
          <p:nvPr/>
        </p:nvPicPr>
        <p:blipFill>
          <a:blip r:embed="rId5" cstate="print"/>
          <a:srcRect/>
          <a:stretch>
            <a:fillRect/>
          </a:stretch>
        </p:blipFill>
        <p:spPr bwMode="auto">
          <a:xfrm>
            <a:off x="4746625" y="3724114"/>
            <a:ext cx="4397375" cy="3133886"/>
          </a:xfrm>
          <a:prstGeom prst="rect">
            <a:avLst/>
          </a:prstGeom>
          <a:noFill/>
          <a:ln w="9525">
            <a:noFill/>
            <a:miter lim="800000"/>
            <a:headEnd/>
            <a:tailEnd/>
          </a:ln>
        </p:spPr>
      </p:pic>
      <p:sp>
        <p:nvSpPr>
          <p:cNvPr id="18" name="AutoShape 5"/>
          <p:cNvSpPr>
            <a:spLocks noChangeArrowheads="1"/>
          </p:cNvSpPr>
          <p:nvPr/>
        </p:nvSpPr>
        <p:spPr bwMode="auto">
          <a:xfrm>
            <a:off x="6400800" y="4343400"/>
            <a:ext cx="1524000" cy="1371600"/>
          </a:xfrm>
          <a:custGeom>
            <a:avLst/>
            <a:gdLst>
              <a:gd name="T0" fmla="*/ 1181100 w 21600"/>
              <a:gd name="T1" fmla="*/ 0 h 21600"/>
              <a:gd name="T2" fmla="*/ 345909 w 21600"/>
              <a:gd name="T3" fmla="*/ 301276 h 21600"/>
              <a:gd name="T4" fmla="*/ 0 w 21600"/>
              <a:gd name="T5" fmla="*/ 1028700 h 21600"/>
              <a:gd name="T6" fmla="*/ 345909 w 21600"/>
              <a:gd name="T7" fmla="*/ 1756124 h 21600"/>
              <a:gd name="T8" fmla="*/ 1181100 w 21600"/>
              <a:gd name="T9" fmla="*/ 2057400 h 21600"/>
              <a:gd name="T10" fmla="*/ 2016291 w 21600"/>
              <a:gd name="T11" fmla="*/ 1756124 h 21600"/>
              <a:gd name="T12" fmla="*/ 2362200 w 21600"/>
              <a:gd name="T13" fmla="*/ 1028700 h 21600"/>
              <a:gd name="T14" fmla="*/ 2016291 w 21600"/>
              <a:gd name="T15" fmla="*/ 30127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dirty="0"/>
          </a:p>
        </p:txBody>
      </p:sp>
      <p:sp>
        <p:nvSpPr>
          <p:cNvPr id="10" name="TextBox 9"/>
          <p:cNvSpPr txBox="1"/>
          <p:nvPr/>
        </p:nvSpPr>
        <p:spPr>
          <a:xfrm>
            <a:off x="3962400" y="1600200"/>
            <a:ext cx="1447800" cy="1384995"/>
          </a:xfrm>
          <a:prstGeom prst="rect">
            <a:avLst/>
          </a:prstGeom>
          <a:noFill/>
        </p:spPr>
        <p:txBody>
          <a:bodyPr wrap="square" rtlCol="0">
            <a:spAutoFit/>
          </a:bodyPr>
          <a:lstStyle/>
          <a:p>
            <a:pPr algn="ctr"/>
            <a:r>
              <a:rPr lang="en-US" sz="2800" dirty="0" smtClean="0"/>
              <a:t>Painted line ONLY</a:t>
            </a:r>
            <a:endParaRPr lang="en-US" sz="2800" dirty="0"/>
          </a:p>
        </p:txBody>
      </p:sp>
      <p:cxnSp>
        <p:nvCxnSpPr>
          <p:cNvPr id="12" name="Straight Connector 11"/>
          <p:cNvCxnSpPr/>
          <p:nvPr/>
        </p:nvCxnSpPr>
        <p:spPr>
          <a:xfrm rot="10800000" flipV="1">
            <a:off x="2133600" y="3124200"/>
            <a:ext cx="1143000" cy="838200"/>
          </a:xfrm>
          <a:prstGeom prst="line">
            <a:avLst/>
          </a:prstGeom>
          <a:ln w="79375">
            <a:solidFill>
              <a:srgbClr val="F37813">
                <a:alpha val="52000"/>
              </a:srgbClr>
            </a:solidFill>
          </a:ln>
          <a:effectLst>
            <a:outerShdw blurRad="546100" dist="50800" dir="5400000" algn="ctr" rotWithShape="0">
              <a:srgbClr val="000000">
                <a:alpha val="64000"/>
              </a:srgbClr>
            </a:outerShdw>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0800000" flipV="1">
            <a:off x="-304800" y="2286000"/>
            <a:ext cx="304800" cy="152400"/>
          </a:xfrm>
          <a:prstGeom prst="line">
            <a:avLst/>
          </a:prstGeom>
          <a:ln w="79375">
            <a:solidFill>
              <a:srgbClr val="F37813">
                <a:alpha val="52000"/>
              </a:srgbClr>
            </a:solidFill>
          </a:ln>
          <a:effectLst>
            <a:outerShdw blurRad="546100" dist="50800" dir="5400000" algn="ctr" rotWithShape="0">
              <a:srgbClr val="000000">
                <a:alpha val="64000"/>
              </a:srgbClr>
            </a:outerShdw>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6200000" flipV="1">
            <a:off x="-419100" y="3771900"/>
            <a:ext cx="457200" cy="381000"/>
          </a:xfrm>
          <a:prstGeom prst="line">
            <a:avLst/>
          </a:prstGeom>
          <a:ln w="79375">
            <a:solidFill>
              <a:srgbClr val="F37813">
                <a:alpha val="52000"/>
              </a:srgbClr>
            </a:solidFill>
          </a:ln>
          <a:effectLst>
            <a:outerShdw blurRad="546100" dist="50800" dir="5400000" algn="ctr" rotWithShape="0">
              <a:srgbClr val="000000">
                <a:alpha val="64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dissolv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3600" dirty="0" smtClean="0">
                <a:solidFill>
                  <a:srgbClr val="C00000"/>
                </a:solidFill>
              </a:rPr>
              <a:t>Working at openings/leading edges – guardrails</a:t>
            </a:r>
            <a:endParaRPr lang="en-US" sz="3600" dirty="0"/>
          </a:p>
        </p:txBody>
      </p:sp>
      <p:pic>
        <p:nvPicPr>
          <p:cNvPr id="9" name="Picture 5"/>
          <p:cNvPicPr>
            <a:picLocks noChangeAspect="1" noChangeArrowheads="1"/>
          </p:cNvPicPr>
          <p:nvPr/>
        </p:nvPicPr>
        <p:blipFill>
          <a:blip r:embed="rId3" cstate="print"/>
          <a:srcRect l="18750" r="16667" b="2802"/>
          <a:stretch>
            <a:fillRect/>
          </a:stretch>
        </p:blipFill>
        <p:spPr bwMode="auto">
          <a:xfrm>
            <a:off x="2895600" y="990600"/>
            <a:ext cx="2362200" cy="2666999"/>
          </a:xfrm>
          <a:prstGeom prst="rect">
            <a:avLst/>
          </a:prstGeom>
          <a:noFill/>
          <a:ln w="9525">
            <a:noFill/>
            <a:miter lim="800000"/>
            <a:headEnd/>
            <a:tailEnd/>
          </a:ln>
          <a:effectLst/>
        </p:spPr>
      </p:pic>
      <p:pic>
        <p:nvPicPr>
          <p:cNvPr id="11" name="Picture 17"/>
          <p:cNvPicPr>
            <a:picLocks noChangeAspect="1" noChangeArrowheads="1"/>
          </p:cNvPicPr>
          <p:nvPr/>
        </p:nvPicPr>
        <p:blipFill>
          <a:blip r:embed="rId4" cstate="print"/>
          <a:srcRect/>
          <a:stretch>
            <a:fillRect/>
          </a:stretch>
        </p:blipFill>
        <p:spPr bwMode="auto">
          <a:xfrm>
            <a:off x="4649383" y="3733800"/>
            <a:ext cx="4494617" cy="3124200"/>
          </a:xfrm>
          <a:prstGeom prst="rect">
            <a:avLst/>
          </a:prstGeom>
          <a:noFill/>
          <a:ln w="9525">
            <a:noFill/>
            <a:miter lim="800000"/>
            <a:headEnd/>
            <a:tailEnd/>
          </a:ln>
          <a:effectLst/>
        </p:spPr>
      </p:pic>
      <p:pic>
        <p:nvPicPr>
          <p:cNvPr id="14" name="Picture 3" descr="Fall Pro Video - Phoenix 032"/>
          <p:cNvPicPr>
            <a:picLocks noChangeAspect="1" noChangeArrowheads="1"/>
          </p:cNvPicPr>
          <p:nvPr/>
        </p:nvPicPr>
        <p:blipFill>
          <a:blip r:embed="rId5" cstate="print"/>
          <a:srcRect/>
          <a:stretch>
            <a:fillRect/>
          </a:stretch>
        </p:blipFill>
        <p:spPr bwMode="auto">
          <a:xfrm>
            <a:off x="0" y="2286000"/>
            <a:ext cx="3200400" cy="4572000"/>
          </a:xfrm>
          <a:prstGeom prst="rect">
            <a:avLst/>
          </a:prstGeom>
          <a:noFill/>
          <a:ln w="9525">
            <a:noFill/>
            <a:miter lim="800000"/>
            <a:headEnd/>
            <a:tailEnd/>
          </a:ln>
        </p:spPr>
      </p:pic>
      <p:pic>
        <p:nvPicPr>
          <p:cNvPr id="5127" name="Picture 7"/>
          <p:cNvPicPr>
            <a:picLocks noChangeAspect="1" noChangeArrowheads="1"/>
          </p:cNvPicPr>
          <p:nvPr/>
        </p:nvPicPr>
        <p:blipFill>
          <a:blip r:embed="rId6" cstate="print"/>
          <a:srcRect/>
          <a:stretch>
            <a:fillRect/>
          </a:stretch>
        </p:blipFill>
        <p:spPr bwMode="auto">
          <a:xfrm>
            <a:off x="5712425" y="990600"/>
            <a:ext cx="3431575" cy="23622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3600" dirty="0" smtClean="0">
                <a:solidFill>
                  <a:srgbClr val="C00000"/>
                </a:solidFill>
              </a:rPr>
              <a:t>Working at openings/leading edges – guardrails</a:t>
            </a:r>
            <a:endParaRPr lang="en-US" sz="3600" dirty="0"/>
          </a:p>
        </p:txBody>
      </p:sp>
      <p:pic>
        <p:nvPicPr>
          <p:cNvPr id="4" name="Picture 2"/>
          <p:cNvPicPr>
            <a:picLocks noGrp="1" noChangeAspect="1" noChangeArrowheads="1"/>
          </p:cNvPicPr>
          <p:nvPr>
            <p:ph idx="1"/>
          </p:nvPr>
        </p:nvPicPr>
        <p:blipFill>
          <a:blip r:embed="rId3" cstate="print"/>
          <a:srcRect/>
          <a:stretch>
            <a:fillRect/>
          </a:stretch>
        </p:blipFill>
        <p:spPr bwMode="auto">
          <a:xfrm>
            <a:off x="0" y="990600"/>
            <a:ext cx="4220882" cy="2667000"/>
          </a:xfrm>
          <a:prstGeom prst="rect">
            <a:avLst/>
          </a:prstGeom>
          <a:noFill/>
          <a:ln w="9525">
            <a:noFill/>
            <a:miter lim="800000"/>
            <a:headEnd/>
            <a:tailEnd/>
          </a:ln>
          <a:effectLst/>
        </p:spPr>
      </p:pic>
      <p:pic>
        <p:nvPicPr>
          <p:cNvPr id="5126" name="Picture 6"/>
          <p:cNvPicPr>
            <a:picLocks noChangeAspect="1" noChangeArrowheads="1"/>
          </p:cNvPicPr>
          <p:nvPr/>
        </p:nvPicPr>
        <p:blipFill>
          <a:blip r:embed="rId4" cstate="print"/>
          <a:srcRect/>
          <a:stretch>
            <a:fillRect/>
          </a:stretch>
        </p:blipFill>
        <p:spPr bwMode="auto">
          <a:xfrm>
            <a:off x="0" y="3581400"/>
            <a:ext cx="2971800" cy="3538788"/>
          </a:xfrm>
          <a:prstGeom prst="rect">
            <a:avLst/>
          </a:prstGeom>
          <a:noFill/>
          <a:ln w="9525">
            <a:noFill/>
            <a:miter lim="800000"/>
            <a:headEnd/>
            <a:tailEnd/>
          </a:ln>
        </p:spPr>
      </p:pic>
      <p:pic>
        <p:nvPicPr>
          <p:cNvPr id="10" name="Picture 3"/>
          <p:cNvPicPr>
            <a:picLocks noChangeAspect="1" noChangeArrowheads="1"/>
          </p:cNvPicPr>
          <p:nvPr/>
        </p:nvPicPr>
        <p:blipFill>
          <a:blip r:embed="rId5" cstate="print"/>
          <a:srcRect l="8451" t="29694"/>
          <a:stretch>
            <a:fillRect/>
          </a:stretch>
        </p:blipFill>
        <p:spPr bwMode="auto">
          <a:xfrm>
            <a:off x="4191000" y="3790950"/>
            <a:ext cx="4953000" cy="306705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4000" dirty="0" smtClean="0">
                <a:solidFill>
                  <a:srgbClr val="C00000"/>
                </a:solidFill>
              </a:rPr>
              <a:t>Working at openings/leading edges – PFAS</a:t>
            </a:r>
            <a:endParaRPr lang="en-US" sz="4000" dirty="0"/>
          </a:p>
        </p:txBody>
      </p:sp>
      <p:pic>
        <p:nvPicPr>
          <p:cNvPr id="5122" name="Picture 2"/>
          <p:cNvPicPr>
            <a:picLocks noChangeAspect="1" noChangeArrowheads="1"/>
          </p:cNvPicPr>
          <p:nvPr/>
        </p:nvPicPr>
        <p:blipFill>
          <a:blip r:embed="rId3" cstate="print"/>
          <a:srcRect/>
          <a:stretch>
            <a:fillRect/>
          </a:stretch>
        </p:blipFill>
        <p:spPr bwMode="auto">
          <a:xfrm>
            <a:off x="0" y="962025"/>
            <a:ext cx="3781425" cy="5895975"/>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a:stretch>
            <a:fillRect/>
          </a:stretch>
        </p:blipFill>
        <p:spPr bwMode="auto">
          <a:xfrm>
            <a:off x="7239000" y="3048000"/>
            <a:ext cx="1617195" cy="3810000"/>
          </a:xfrm>
          <a:prstGeom prst="rect">
            <a:avLst/>
          </a:prstGeom>
          <a:noFill/>
          <a:ln w="9525">
            <a:noFill/>
            <a:miter lim="800000"/>
            <a:headEnd/>
            <a:tailEnd/>
          </a:ln>
        </p:spPr>
      </p:pic>
      <p:pic>
        <p:nvPicPr>
          <p:cNvPr id="5125" name="Picture 5"/>
          <p:cNvPicPr>
            <a:picLocks noChangeAspect="1" noChangeArrowheads="1"/>
          </p:cNvPicPr>
          <p:nvPr/>
        </p:nvPicPr>
        <p:blipFill>
          <a:blip r:embed="rId5" cstate="print"/>
          <a:srcRect/>
          <a:stretch>
            <a:fillRect/>
          </a:stretch>
        </p:blipFill>
        <p:spPr bwMode="auto">
          <a:xfrm>
            <a:off x="6079249" y="990600"/>
            <a:ext cx="3064751" cy="2066925"/>
          </a:xfrm>
          <a:prstGeom prst="rect">
            <a:avLst/>
          </a:prstGeom>
          <a:noFill/>
          <a:ln w="9525">
            <a:noFill/>
            <a:miter lim="800000"/>
            <a:headEnd/>
            <a:tailEnd/>
          </a:ln>
        </p:spPr>
      </p:pic>
      <p:sp>
        <p:nvSpPr>
          <p:cNvPr id="15" name="TextBox 14"/>
          <p:cNvSpPr txBox="1"/>
          <p:nvPr/>
        </p:nvSpPr>
        <p:spPr>
          <a:xfrm>
            <a:off x="4038600" y="5943600"/>
            <a:ext cx="2133600" cy="707886"/>
          </a:xfrm>
          <a:prstGeom prst="rect">
            <a:avLst/>
          </a:prstGeom>
          <a:noFill/>
        </p:spPr>
        <p:txBody>
          <a:bodyPr wrap="square" rtlCol="0">
            <a:spAutoFit/>
          </a:bodyPr>
          <a:lstStyle/>
          <a:p>
            <a:r>
              <a:rPr lang="en-US" sz="2000" dirty="0" smtClean="0"/>
              <a:t>Water anchor on ground</a:t>
            </a:r>
            <a:endParaRPr lang="en-US" sz="2000" dirty="0"/>
          </a:p>
        </p:txBody>
      </p:sp>
      <p:pic>
        <p:nvPicPr>
          <p:cNvPr id="16" name="Picture 2" descr="Harness3"/>
          <p:cNvPicPr>
            <a:picLocks noChangeAspect="1" noChangeArrowheads="1"/>
          </p:cNvPicPr>
          <p:nvPr/>
        </p:nvPicPr>
        <p:blipFill>
          <a:blip r:embed="rId6" cstate="print"/>
          <a:srcRect/>
          <a:stretch>
            <a:fillRect/>
          </a:stretch>
        </p:blipFill>
        <p:spPr bwMode="auto">
          <a:xfrm>
            <a:off x="3733800" y="990600"/>
            <a:ext cx="3258014" cy="434340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3400" dirty="0" smtClean="0">
                <a:solidFill>
                  <a:srgbClr val="C00000"/>
                </a:solidFill>
              </a:rPr>
              <a:t>Working at openings/leading edges – safety nets</a:t>
            </a:r>
            <a:endParaRPr lang="en-US" sz="3400" dirty="0"/>
          </a:p>
        </p:txBody>
      </p:sp>
      <p:pic>
        <p:nvPicPr>
          <p:cNvPr id="12" name="Picture 4"/>
          <p:cNvPicPr>
            <a:picLocks noChangeAspect="1" noChangeArrowheads="1"/>
          </p:cNvPicPr>
          <p:nvPr/>
        </p:nvPicPr>
        <p:blipFill>
          <a:blip r:embed="rId2" cstate="print"/>
          <a:srcRect/>
          <a:stretch>
            <a:fillRect/>
          </a:stretch>
        </p:blipFill>
        <p:spPr bwMode="auto">
          <a:xfrm>
            <a:off x="1600200" y="1066800"/>
            <a:ext cx="5562601" cy="4760477"/>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3600" dirty="0" smtClean="0">
                <a:solidFill>
                  <a:srgbClr val="C00000"/>
                </a:solidFill>
              </a:rPr>
              <a:t>Working at openings/leading edges – wall jack?</a:t>
            </a:r>
            <a:endParaRPr lang="en-US" sz="3600" dirty="0"/>
          </a:p>
        </p:txBody>
      </p:sp>
      <p:pic>
        <p:nvPicPr>
          <p:cNvPr id="5123" name="Picture 3"/>
          <p:cNvPicPr>
            <a:picLocks noChangeAspect="1" noChangeArrowheads="1"/>
          </p:cNvPicPr>
          <p:nvPr/>
        </p:nvPicPr>
        <p:blipFill>
          <a:blip r:embed="rId3" cstate="print"/>
          <a:srcRect/>
          <a:stretch>
            <a:fillRect/>
          </a:stretch>
        </p:blipFill>
        <p:spPr bwMode="auto">
          <a:xfrm>
            <a:off x="5181600" y="1905000"/>
            <a:ext cx="3626205" cy="3657600"/>
          </a:xfrm>
          <a:prstGeom prst="rect">
            <a:avLst/>
          </a:prstGeom>
          <a:noFill/>
          <a:ln w="9525">
            <a:noFill/>
            <a:miter lim="800000"/>
            <a:headEnd/>
            <a:tailEnd/>
          </a:ln>
        </p:spPr>
      </p:pic>
      <p:sp>
        <p:nvSpPr>
          <p:cNvPr id="13" name="Content Placeholder 12"/>
          <p:cNvSpPr>
            <a:spLocks noGrp="1"/>
          </p:cNvSpPr>
          <p:nvPr>
            <p:ph idx="1"/>
          </p:nvPr>
        </p:nvSpPr>
        <p:spPr>
          <a:xfrm>
            <a:off x="457200" y="1600200"/>
            <a:ext cx="4648200" cy="4525963"/>
          </a:xfrm>
        </p:spPr>
        <p:txBody>
          <a:bodyPr/>
          <a:lstStyle/>
          <a:p>
            <a:r>
              <a:rPr lang="en-US" dirty="0" smtClean="0"/>
              <a:t>Alternatives exist</a:t>
            </a:r>
          </a:p>
          <a:p>
            <a:r>
              <a:rPr lang="en-US" dirty="0" smtClean="0"/>
              <a:t>Would have to build wall in center of home and have workers restrained from reaching edge </a:t>
            </a:r>
          </a:p>
          <a:p>
            <a:r>
              <a:rPr lang="en-US" dirty="0" smtClean="0"/>
              <a:t>Approval is up to the OSHA inspector</a:t>
            </a:r>
          </a:p>
          <a:p>
            <a:r>
              <a:rPr lang="en-US" dirty="0" smtClean="0"/>
              <a:t>Remember need detailed FP plan!</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8229600" cy="1143000"/>
          </a:xfrm>
        </p:spPr>
        <p:txBody>
          <a:bodyPr/>
          <a:lstStyle/>
          <a:p>
            <a:r>
              <a:rPr lang="en-US" dirty="0" smtClean="0">
                <a:solidFill>
                  <a:srgbClr val="C00000"/>
                </a:solidFill>
              </a:rPr>
              <a:t>How do you currently lay out &amp; set roof trusses?</a:t>
            </a:r>
            <a:endParaRPr lang="en-US" dirty="0"/>
          </a:p>
        </p:txBody>
      </p:sp>
      <p:pic>
        <p:nvPicPr>
          <p:cNvPr id="5" name="Picture 3"/>
          <p:cNvPicPr>
            <a:picLocks noChangeAspect="1" noChangeArrowheads="1"/>
          </p:cNvPicPr>
          <p:nvPr/>
        </p:nvPicPr>
        <p:blipFill>
          <a:blip r:embed="rId2" cstate="print"/>
          <a:srcRect/>
          <a:stretch>
            <a:fillRect/>
          </a:stretch>
        </p:blipFill>
        <p:spPr>
          <a:xfrm>
            <a:off x="4648200" y="2724150"/>
            <a:ext cx="4495800" cy="3371850"/>
          </a:xfrm>
          <a:prstGeom prst="rect">
            <a:avLst/>
          </a:prstGeom>
        </p:spPr>
      </p:pic>
      <p:pic>
        <p:nvPicPr>
          <p:cNvPr id="6" name="Picture 3" descr="E:\possible photos\wash4.jpg"/>
          <p:cNvPicPr>
            <a:picLocks noChangeAspect="1" noChangeArrowheads="1"/>
          </p:cNvPicPr>
          <p:nvPr/>
        </p:nvPicPr>
        <p:blipFill>
          <a:blip r:embed="rId3" cstate="print"/>
          <a:srcRect/>
          <a:stretch>
            <a:fillRect/>
          </a:stretch>
        </p:blipFill>
        <p:spPr bwMode="auto">
          <a:xfrm>
            <a:off x="0" y="1219200"/>
            <a:ext cx="4121150" cy="2945234"/>
          </a:xfrm>
          <a:prstGeom prst="rect">
            <a:avLst/>
          </a:prstGeom>
          <a:noFill/>
        </p:spPr>
      </p:pic>
      <p:pic>
        <p:nvPicPr>
          <p:cNvPr id="9" name="Picture 2"/>
          <p:cNvPicPr>
            <a:picLocks noChangeAspect="1" noChangeArrowheads="1"/>
          </p:cNvPicPr>
          <p:nvPr/>
        </p:nvPicPr>
        <p:blipFill>
          <a:blip r:embed="rId4" cstate="print"/>
          <a:srcRect/>
          <a:stretch>
            <a:fillRect/>
          </a:stretch>
        </p:blipFill>
        <p:spPr bwMode="auto">
          <a:xfrm>
            <a:off x="0" y="3810000"/>
            <a:ext cx="4648200" cy="3262679"/>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52400" y="228600"/>
            <a:ext cx="5791200" cy="1143000"/>
          </a:xfrm>
        </p:spPr>
        <p:txBody>
          <a:bodyPr/>
          <a:lstStyle/>
          <a:p>
            <a:pPr eaLnBrk="1" hangingPunct="1"/>
            <a:r>
              <a:rPr lang="en-US" sz="3200" dirty="0" smtClean="0">
                <a:solidFill>
                  <a:srgbClr val="C00000"/>
                </a:solidFill>
              </a:rPr>
              <a:t>Fall Prevention Training Priorities</a:t>
            </a:r>
          </a:p>
        </p:txBody>
      </p:sp>
      <p:sp>
        <p:nvSpPr>
          <p:cNvPr id="7171" name="Content Placeholder 2"/>
          <p:cNvSpPr>
            <a:spLocks noGrp="1"/>
          </p:cNvSpPr>
          <p:nvPr>
            <p:ph idx="1"/>
          </p:nvPr>
        </p:nvSpPr>
        <p:spPr>
          <a:xfrm>
            <a:off x="381000" y="1371600"/>
            <a:ext cx="8229600" cy="3992563"/>
          </a:xfrm>
        </p:spPr>
        <p:txBody>
          <a:bodyPr/>
          <a:lstStyle/>
          <a:p>
            <a:pPr eaLnBrk="1" hangingPunct="1"/>
            <a:r>
              <a:rPr lang="en-US" dirty="0" smtClean="0"/>
              <a:t>Truss setting</a:t>
            </a:r>
          </a:p>
          <a:p>
            <a:pPr eaLnBrk="1" hangingPunct="1"/>
            <a:r>
              <a:rPr lang="en-US" dirty="0" smtClean="0"/>
              <a:t>Roof sheathing</a:t>
            </a:r>
          </a:p>
          <a:p>
            <a:pPr eaLnBrk="1" hangingPunct="1"/>
            <a:r>
              <a:rPr lang="en-US" dirty="0" smtClean="0"/>
              <a:t>Setting floor joists</a:t>
            </a:r>
          </a:p>
          <a:p>
            <a:pPr eaLnBrk="1" hangingPunct="1"/>
            <a:r>
              <a:rPr lang="en-US" dirty="0" smtClean="0"/>
              <a:t>Leading edge &amp; openings</a:t>
            </a:r>
          </a:p>
        </p:txBody>
      </p:sp>
      <p:pic>
        <p:nvPicPr>
          <p:cNvPr id="5" name="Picture 4" descr="Fall Pro Video - Phoenix 630"/>
          <p:cNvPicPr>
            <a:picLocks noChangeAspect="1" noChangeArrowheads="1"/>
          </p:cNvPicPr>
          <p:nvPr/>
        </p:nvPicPr>
        <p:blipFill>
          <a:blip r:embed="rId3" cstate="print"/>
          <a:srcRect/>
          <a:stretch>
            <a:fillRect/>
          </a:stretch>
        </p:blipFill>
        <p:spPr bwMode="auto">
          <a:xfrm>
            <a:off x="2590800" y="4172571"/>
            <a:ext cx="3581400" cy="2685429"/>
          </a:xfrm>
          <a:prstGeom prst="rect">
            <a:avLst/>
          </a:prstGeom>
          <a:noFill/>
          <a:ln w="9525">
            <a:noFill/>
            <a:miter lim="800000"/>
            <a:headEnd/>
            <a:tailEnd/>
          </a:ln>
        </p:spPr>
      </p:pic>
      <p:pic>
        <p:nvPicPr>
          <p:cNvPr id="6" name="Picture 4" descr="Fall Pro Video - Phoenix 494"/>
          <p:cNvPicPr>
            <a:picLocks noChangeAspect="1" noChangeArrowheads="1"/>
          </p:cNvPicPr>
          <p:nvPr/>
        </p:nvPicPr>
        <p:blipFill>
          <a:blip r:embed="rId4" cstate="print"/>
          <a:srcRect/>
          <a:stretch>
            <a:fillRect/>
          </a:stretch>
        </p:blipFill>
        <p:spPr bwMode="auto">
          <a:xfrm>
            <a:off x="5867400" y="4399532"/>
            <a:ext cx="3276600" cy="2456881"/>
          </a:xfrm>
          <a:prstGeom prst="rect">
            <a:avLst/>
          </a:prstGeom>
          <a:noFill/>
          <a:ln w="9525">
            <a:noFill/>
            <a:miter lim="800000"/>
            <a:headEnd/>
            <a:tailEnd/>
          </a:ln>
        </p:spPr>
      </p:pic>
      <p:pic>
        <p:nvPicPr>
          <p:cNvPr id="7" name="Picture 4" descr="Fall Pro Video - Phoenix 379"/>
          <p:cNvPicPr>
            <a:picLocks noChangeAspect="1" noChangeArrowheads="1"/>
          </p:cNvPicPr>
          <p:nvPr/>
        </p:nvPicPr>
        <p:blipFill>
          <a:blip r:embed="rId5" cstate="print"/>
          <a:srcRect/>
          <a:stretch>
            <a:fillRect/>
          </a:stretch>
        </p:blipFill>
        <p:spPr bwMode="auto">
          <a:xfrm>
            <a:off x="5638800" y="-457200"/>
            <a:ext cx="3505200" cy="2628292"/>
          </a:xfrm>
          <a:prstGeom prst="rect">
            <a:avLst/>
          </a:prstGeom>
          <a:noFill/>
          <a:ln w="9525">
            <a:noFill/>
            <a:miter lim="800000"/>
            <a:headEnd/>
            <a:tailEnd/>
          </a:ln>
        </p:spPr>
      </p:pic>
      <p:pic>
        <p:nvPicPr>
          <p:cNvPr id="8" name="Picture 4" descr="Fall Pro Video - Phoenix 708"/>
          <p:cNvPicPr>
            <a:picLocks noChangeAspect="1" noChangeArrowheads="1"/>
          </p:cNvPicPr>
          <p:nvPr/>
        </p:nvPicPr>
        <p:blipFill>
          <a:blip r:embed="rId6" cstate="print"/>
          <a:srcRect/>
          <a:stretch>
            <a:fillRect/>
          </a:stretch>
        </p:blipFill>
        <p:spPr bwMode="auto">
          <a:xfrm>
            <a:off x="6096000" y="2133600"/>
            <a:ext cx="3048000" cy="2285471"/>
          </a:xfrm>
          <a:prstGeom prst="rect">
            <a:avLst/>
          </a:prstGeom>
          <a:noFill/>
          <a:ln w="9525">
            <a:noFill/>
            <a:miter lim="800000"/>
            <a:headEnd/>
            <a:tailEnd/>
          </a:ln>
        </p:spPr>
      </p:pic>
      <p:pic>
        <p:nvPicPr>
          <p:cNvPr id="9" name="Content Placeholder 3" descr="DSCN0243.JPG"/>
          <p:cNvPicPr>
            <a:picLocks/>
          </p:cNvPicPr>
          <p:nvPr/>
        </p:nvPicPr>
        <p:blipFill>
          <a:blip r:embed="rId7" cstate="print"/>
          <a:stretch>
            <a:fillRect/>
          </a:stretch>
        </p:blipFill>
        <p:spPr bwMode="auto">
          <a:xfrm>
            <a:off x="-1524000" y="4114800"/>
            <a:ext cx="4114800" cy="2743200"/>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What is not allowed during truss installation?</a:t>
            </a:r>
            <a:endParaRPr lang="en-US" dirty="0">
              <a:solidFill>
                <a:srgbClr val="C00000"/>
              </a:solidFill>
            </a:endParaRPr>
          </a:p>
        </p:txBody>
      </p:sp>
      <p:pic>
        <p:nvPicPr>
          <p:cNvPr id="4" name="Picture 4" descr="E:\possible photos\wash3.jpg"/>
          <p:cNvPicPr>
            <a:picLocks noGrp="1" noChangeAspect="1" noChangeArrowheads="1"/>
          </p:cNvPicPr>
          <p:nvPr>
            <p:ph idx="1"/>
          </p:nvPr>
        </p:nvPicPr>
        <p:blipFill>
          <a:blip r:embed="rId2" cstate="print"/>
          <a:srcRect/>
          <a:stretch>
            <a:fillRect/>
          </a:stretch>
        </p:blipFill>
        <p:spPr bwMode="auto">
          <a:xfrm>
            <a:off x="4419600" y="3711124"/>
            <a:ext cx="4724400" cy="3146876"/>
          </a:xfrm>
          <a:prstGeom prst="rect">
            <a:avLst/>
          </a:prstGeom>
          <a:noFill/>
          <a:ln w="9525">
            <a:noFill/>
            <a:miter lim="800000"/>
            <a:headEnd/>
            <a:tailEnd/>
          </a:ln>
        </p:spPr>
      </p:pic>
      <p:pic>
        <p:nvPicPr>
          <p:cNvPr id="5" name="Picture 4" descr="Fall Pro Video - Phoenix 379"/>
          <p:cNvPicPr>
            <a:picLocks noChangeAspect="1" noChangeArrowheads="1"/>
          </p:cNvPicPr>
          <p:nvPr/>
        </p:nvPicPr>
        <p:blipFill>
          <a:blip r:embed="rId3" cstate="print"/>
          <a:srcRect/>
          <a:stretch>
            <a:fillRect/>
          </a:stretch>
        </p:blipFill>
        <p:spPr bwMode="auto">
          <a:xfrm>
            <a:off x="0" y="1676400"/>
            <a:ext cx="4476226" cy="3352799"/>
          </a:xfrm>
          <a:prstGeom prst="rect">
            <a:avLst/>
          </a:prstGeom>
          <a:noFill/>
          <a:ln w="9525">
            <a:noFill/>
            <a:miter lim="800000"/>
            <a:headEnd/>
            <a:tailEnd/>
          </a:ln>
        </p:spPr>
      </p:pic>
      <p:sp>
        <p:nvSpPr>
          <p:cNvPr id="6" name="AutoShape 5"/>
          <p:cNvSpPr>
            <a:spLocks noChangeArrowheads="1"/>
          </p:cNvSpPr>
          <p:nvPr/>
        </p:nvSpPr>
        <p:spPr bwMode="auto">
          <a:xfrm>
            <a:off x="5867400" y="4953000"/>
            <a:ext cx="1524000" cy="1371600"/>
          </a:xfrm>
          <a:custGeom>
            <a:avLst/>
            <a:gdLst>
              <a:gd name="T0" fmla="*/ 1181100 w 21600"/>
              <a:gd name="T1" fmla="*/ 0 h 21600"/>
              <a:gd name="T2" fmla="*/ 345909 w 21600"/>
              <a:gd name="T3" fmla="*/ 301276 h 21600"/>
              <a:gd name="T4" fmla="*/ 0 w 21600"/>
              <a:gd name="T5" fmla="*/ 1028700 h 21600"/>
              <a:gd name="T6" fmla="*/ 345909 w 21600"/>
              <a:gd name="T7" fmla="*/ 1756124 h 21600"/>
              <a:gd name="T8" fmla="*/ 1181100 w 21600"/>
              <a:gd name="T9" fmla="*/ 2057400 h 21600"/>
              <a:gd name="T10" fmla="*/ 2016291 w 21600"/>
              <a:gd name="T11" fmla="*/ 1756124 h 21600"/>
              <a:gd name="T12" fmla="*/ 2362200 w 21600"/>
              <a:gd name="T13" fmla="*/ 1028700 h 21600"/>
              <a:gd name="T14" fmla="*/ 2016291 w 21600"/>
              <a:gd name="T15" fmla="*/ 30127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dirty="0"/>
          </a:p>
        </p:txBody>
      </p:sp>
      <p:sp>
        <p:nvSpPr>
          <p:cNvPr id="7" name="AutoShape 5"/>
          <p:cNvSpPr>
            <a:spLocks noChangeArrowheads="1"/>
          </p:cNvSpPr>
          <p:nvPr/>
        </p:nvSpPr>
        <p:spPr bwMode="auto">
          <a:xfrm>
            <a:off x="990600" y="2971800"/>
            <a:ext cx="1524000" cy="1371600"/>
          </a:xfrm>
          <a:custGeom>
            <a:avLst/>
            <a:gdLst>
              <a:gd name="T0" fmla="*/ 1181100 w 21600"/>
              <a:gd name="T1" fmla="*/ 0 h 21600"/>
              <a:gd name="T2" fmla="*/ 345909 w 21600"/>
              <a:gd name="T3" fmla="*/ 301276 h 21600"/>
              <a:gd name="T4" fmla="*/ 0 w 21600"/>
              <a:gd name="T5" fmla="*/ 1028700 h 21600"/>
              <a:gd name="T6" fmla="*/ 345909 w 21600"/>
              <a:gd name="T7" fmla="*/ 1756124 h 21600"/>
              <a:gd name="T8" fmla="*/ 1181100 w 21600"/>
              <a:gd name="T9" fmla="*/ 2057400 h 21600"/>
              <a:gd name="T10" fmla="*/ 2016291 w 21600"/>
              <a:gd name="T11" fmla="*/ 1756124 h 21600"/>
              <a:gd name="T12" fmla="*/ 2362200 w 21600"/>
              <a:gd name="T13" fmla="*/ 1028700 h 21600"/>
              <a:gd name="T14" fmla="*/ 2016291 w 21600"/>
              <a:gd name="T15" fmla="*/ 30127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lstStyle/>
          <a:p>
            <a:r>
              <a:rPr lang="en-US" dirty="0" smtClean="0">
                <a:solidFill>
                  <a:srgbClr val="C00000"/>
                </a:solidFill>
              </a:rPr>
              <a:t>Roof truss installation – PFAS </a:t>
            </a:r>
            <a:endParaRPr lang="en-US" dirty="0">
              <a:solidFill>
                <a:srgbClr val="C00000"/>
              </a:solidFill>
            </a:endParaRPr>
          </a:p>
        </p:txBody>
      </p:sp>
      <p:pic>
        <p:nvPicPr>
          <p:cNvPr id="2051" name="Picture 3"/>
          <p:cNvPicPr>
            <a:picLocks noChangeAspect="1" noChangeArrowheads="1"/>
          </p:cNvPicPr>
          <p:nvPr/>
        </p:nvPicPr>
        <p:blipFill>
          <a:blip r:embed="rId2" cstate="print"/>
          <a:srcRect l="3125" t="34375" r="17708" b="3125"/>
          <a:stretch>
            <a:fillRect/>
          </a:stretch>
        </p:blipFill>
        <p:spPr bwMode="auto">
          <a:xfrm>
            <a:off x="0" y="3810000"/>
            <a:ext cx="5791200" cy="3048000"/>
          </a:xfrm>
          <a:prstGeom prst="rect">
            <a:avLst/>
          </a:prstGeom>
          <a:noFill/>
          <a:ln w="9525">
            <a:noFill/>
            <a:miter lim="800000"/>
            <a:headEnd/>
            <a:tailEnd/>
          </a:ln>
        </p:spPr>
      </p:pic>
      <p:pic>
        <p:nvPicPr>
          <p:cNvPr id="2052" name="Picture 4"/>
          <p:cNvPicPr>
            <a:picLocks noChangeAspect="1" noChangeArrowheads="1"/>
          </p:cNvPicPr>
          <p:nvPr/>
        </p:nvPicPr>
        <p:blipFill>
          <a:blip r:embed="rId3" cstate="print"/>
          <a:srcRect/>
          <a:stretch>
            <a:fillRect/>
          </a:stretch>
        </p:blipFill>
        <p:spPr bwMode="auto">
          <a:xfrm>
            <a:off x="0" y="1219200"/>
            <a:ext cx="5114088" cy="2590800"/>
          </a:xfrm>
          <a:prstGeom prst="rect">
            <a:avLst/>
          </a:prstGeom>
          <a:noFill/>
          <a:ln w="9525">
            <a:noFill/>
            <a:miter lim="800000"/>
            <a:headEnd/>
            <a:tailEnd/>
          </a:ln>
        </p:spPr>
      </p:pic>
      <p:pic>
        <p:nvPicPr>
          <p:cNvPr id="2053" name="Picture 5"/>
          <p:cNvPicPr>
            <a:picLocks noChangeAspect="1" noChangeArrowheads="1"/>
          </p:cNvPicPr>
          <p:nvPr/>
        </p:nvPicPr>
        <p:blipFill>
          <a:blip r:embed="rId4" cstate="print"/>
          <a:srcRect/>
          <a:stretch>
            <a:fillRect/>
          </a:stretch>
        </p:blipFill>
        <p:spPr bwMode="auto">
          <a:xfrm>
            <a:off x="5689846" y="1066800"/>
            <a:ext cx="3454154" cy="3505200"/>
          </a:xfrm>
          <a:prstGeom prst="rect">
            <a:avLst/>
          </a:prstGeom>
          <a:noFill/>
          <a:ln w="9525">
            <a:noFill/>
            <a:miter lim="800000"/>
            <a:headEnd/>
            <a:tailEnd/>
          </a:ln>
        </p:spPr>
      </p:pic>
      <p:pic>
        <p:nvPicPr>
          <p:cNvPr id="7" name="Picture 17" descr="Moveable Anchor on Rafter"/>
          <p:cNvPicPr>
            <a:picLocks noChangeAspect="1" noChangeArrowheads="1"/>
          </p:cNvPicPr>
          <p:nvPr/>
        </p:nvPicPr>
        <p:blipFill>
          <a:blip r:embed="rId5" cstate="print"/>
          <a:srcRect/>
          <a:stretch>
            <a:fillRect/>
          </a:stretch>
        </p:blipFill>
        <p:spPr bwMode="auto">
          <a:xfrm>
            <a:off x="6477000" y="4381500"/>
            <a:ext cx="2476500" cy="247650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0" y="304800"/>
            <a:ext cx="5486400" cy="1143000"/>
          </a:xfrm>
        </p:spPr>
        <p:txBody>
          <a:bodyPr/>
          <a:lstStyle/>
          <a:p>
            <a:r>
              <a:rPr lang="en-US" dirty="0" smtClean="0">
                <a:solidFill>
                  <a:srgbClr val="C00000"/>
                </a:solidFill>
              </a:rPr>
              <a:t>Roof truss installation – PFAS </a:t>
            </a:r>
            <a:endParaRPr lang="en-US" dirty="0">
              <a:solidFill>
                <a:srgbClr val="C00000"/>
              </a:solidFill>
            </a:endParaRPr>
          </a:p>
        </p:txBody>
      </p:sp>
      <p:pic>
        <p:nvPicPr>
          <p:cNvPr id="7" name="Picture 2"/>
          <p:cNvPicPr>
            <a:picLocks noChangeAspect="1" noChangeArrowheads="1"/>
          </p:cNvPicPr>
          <p:nvPr/>
        </p:nvPicPr>
        <p:blipFill>
          <a:blip r:embed="rId2" cstate="print"/>
          <a:srcRect/>
          <a:stretch>
            <a:fillRect/>
          </a:stretch>
        </p:blipFill>
        <p:spPr bwMode="auto">
          <a:xfrm>
            <a:off x="0" y="2819400"/>
            <a:ext cx="4860010" cy="4038600"/>
          </a:xfrm>
          <a:prstGeom prst="rect">
            <a:avLst/>
          </a:prstGeom>
          <a:noFill/>
          <a:ln w="9525">
            <a:noFill/>
            <a:miter lim="800000"/>
            <a:headEnd/>
            <a:tailEnd/>
          </a:ln>
        </p:spPr>
      </p:pic>
      <p:pic>
        <p:nvPicPr>
          <p:cNvPr id="8" name="Picture 3"/>
          <p:cNvPicPr>
            <a:picLocks noChangeAspect="1" noChangeArrowheads="1"/>
          </p:cNvPicPr>
          <p:nvPr/>
        </p:nvPicPr>
        <p:blipFill>
          <a:blip r:embed="rId3" cstate="print"/>
          <a:srcRect t="28897" r="8081"/>
          <a:stretch>
            <a:fillRect/>
          </a:stretch>
        </p:blipFill>
        <p:spPr bwMode="auto">
          <a:xfrm>
            <a:off x="4810125" y="3295650"/>
            <a:ext cx="4333875" cy="3562350"/>
          </a:xfrm>
          <a:prstGeom prst="rect">
            <a:avLst/>
          </a:prstGeom>
          <a:noFill/>
          <a:ln w="9525">
            <a:noFill/>
            <a:miter lim="800000"/>
            <a:headEnd/>
            <a:tailEnd/>
          </a:ln>
        </p:spPr>
      </p:pic>
      <p:pic>
        <p:nvPicPr>
          <p:cNvPr id="9" name="Picture 2"/>
          <p:cNvPicPr>
            <a:picLocks noChangeAspect="1" noChangeArrowheads="1"/>
          </p:cNvPicPr>
          <p:nvPr/>
        </p:nvPicPr>
        <p:blipFill>
          <a:blip r:embed="rId4" cstate="print"/>
          <a:srcRect/>
          <a:stretch>
            <a:fillRect/>
          </a:stretch>
        </p:blipFill>
        <p:spPr bwMode="auto">
          <a:xfrm>
            <a:off x="0" y="0"/>
            <a:ext cx="3114675" cy="3478384"/>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lstStyle/>
          <a:p>
            <a:r>
              <a:rPr lang="en-US" sz="4000" dirty="0" smtClean="0">
                <a:solidFill>
                  <a:srgbClr val="C00000"/>
                </a:solidFill>
              </a:rPr>
              <a:t>Trusses must be secure to anchor PFAS</a:t>
            </a:r>
            <a:endParaRPr lang="en-US" sz="4000" dirty="0">
              <a:solidFill>
                <a:srgbClr val="C00000"/>
              </a:solidFill>
            </a:endParaRPr>
          </a:p>
        </p:txBody>
      </p:sp>
      <p:pic>
        <p:nvPicPr>
          <p:cNvPr id="6146" name="Picture 2" descr="View Image">
            <a:hlinkClick r:id="rId2"/>
          </p:cNvPr>
          <p:cNvPicPr>
            <a:picLocks noGrp="1" noChangeAspect="1" noChangeArrowheads="1"/>
          </p:cNvPicPr>
          <p:nvPr>
            <p:ph sz="half" idx="1"/>
          </p:nvPr>
        </p:nvPicPr>
        <p:blipFill>
          <a:blip r:embed="rId3" cstate="print"/>
          <a:srcRect l="7547" r="9434"/>
          <a:stretch>
            <a:fillRect/>
          </a:stretch>
        </p:blipFill>
        <p:spPr bwMode="auto">
          <a:xfrm>
            <a:off x="4419600" y="3301279"/>
            <a:ext cx="4724400" cy="3556721"/>
          </a:xfrm>
          <a:prstGeom prst="rect">
            <a:avLst/>
          </a:prstGeom>
          <a:noFill/>
        </p:spPr>
      </p:pic>
      <p:sp>
        <p:nvSpPr>
          <p:cNvPr id="5" name="Content Placeholder 4"/>
          <p:cNvSpPr>
            <a:spLocks noGrp="1"/>
          </p:cNvSpPr>
          <p:nvPr>
            <p:ph sz="half" idx="2"/>
          </p:nvPr>
        </p:nvSpPr>
        <p:spPr>
          <a:xfrm>
            <a:off x="0" y="1295400"/>
            <a:ext cx="4038600" cy="4525963"/>
          </a:xfrm>
        </p:spPr>
        <p:txBody>
          <a:bodyPr/>
          <a:lstStyle/>
          <a:p>
            <a:r>
              <a:rPr lang="en-US" sz="2400" dirty="0" smtClean="0"/>
              <a:t>Drop testing proved if man anchored to  truss stabilized per BCSI temporary bracing guidelines, it will withstand the forces from the fall</a:t>
            </a:r>
            <a:endParaRPr lang="en-US" sz="2400" dirty="0"/>
          </a:p>
        </p:txBody>
      </p:sp>
      <p:pic>
        <p:nvPicPr>
          <p:cNvPr id="1026" name="Picture 2"/>
          <p:cNvPicPr>
            <a:picLocks noChangeAspect="1" noChangeArrowheads="1"/>
          </p:cNvPicPr>
          <p:nvPr/>
        </p:nvPicPr>
        <p:blipFill>
          <a:blip r:embed="rId4" cstate="print"/>
          <a:srcRect l="39844" t="31250" r="37500" b="30208"/>
          <a:stretch>
            <a:fillRect/>
          </a:stretch>
        </p:blipFill>
        <p:spPr bwMode="auto">
          <a:xfrm>
            <a:off x="609600" y="3163614"/>
            <a:ext cx="2895600" cy="3694386"/>
          </a:xfrm>
          <a:prstGeom prst="rect">
            <a:avLst/>
          </a:prstGeom>
          <a:noFill/>
          <a:ln w="9525">
            <a:noFill/>
            <a:miter lim="800000"/>
            <a:headEnd/>
            <a:tailEnd/>
          </a:ln>
        </p:spPr>
      </p:pic>
      <p:sp>
        <p:nvSpPr>
          <p:cNvPr id="7" name="Content Placeholder 4"/>
          <p:cNvSpPr txBox="1">
            <a:spLocks/>
          </p:cNvSpPr>
          <p:nvPr/>
        </p:nvSpPr>
        <p:spPr bwMode="auto">
          <a:xfrm>
            <a:off x="4495800" y="1371600"/>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If not…</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Picture 2"/>
          <p:cNvPicPr>
            <a:picLocks noChangeAspect="1" noChangeArrowheads="1"/>
          </p:cNvPicPr>
          <p:nvPr/>
        </p:nvPicPr>
        <p:blipFill>
          <a:blip r:embed="rId5" cstate="print"/>
          <a:srcRect/>
          <a:stretch>
            <a:fillRect/>
          </a:stretch>
        </p:blipFill>
        <p:spPr bwMode="auto">
          <a:xfrm>
            <a:off x="6424612" y="990600"/>
            <a:ext cx="2719388" cy="23250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5781675" y="-457200"/>
            <a:ext cx="3362325" cy="2987623"/>
          </a:xfrm>
          <a:prstGeom prst="rect">
            <a:avLst/>
          </a:prstGeom>
          <a:noFill/>
          <a:ln w="9525">
            <a:noFill/>
            <a:miter lim="800000"/>
            <a:headEnd/>
            <a:tailEnd/>
          </a:ln>
        </p:spPr>
      </p:pic>
      <p:pic>
        <p:nvPicPr>
          <p:cNvPr id="3" name="Picture 3"/>
          <p:cNvPicPr>
            <a:picLocks noChangeAspect="1" noChangeArrowheads="1"/>
          </p:cNvPicPr>
          <p:nvPr/>
        </p:nvPicPr>
        <p:blipFill>
          <a:blip r:embed="rId3" cstate="print"/>
          <a:srcRect/>
          <a:stretch>
            <a:fillRect/>
          </a:stretch>
        </p:blipFill>
        <p:spPr bwMode="auto">
          <a:xfrm>
            <a:off x="228600" y="2286000"/>
            <a:ext cx="4346067" cy="5181600"/>
          </a:xfrm>
          <a:prstGeom prst="rect">
            <a:avLst/>
          </a:prstGeom>
          <a:noFill/>
          <a:ln w="9525">
            <a:noFill/>
            <a:miter lim="800000"/>
            <a:headEnd/>
            <a:tailEnd/>
          </a:ln>
        </p:spPr>
      </p:pic>
      <p:pic>
        <p:nvPicPr>
          <p:cNvPr id="4" name="Picture 4"/>
          <p:cNvPicPr>
            <a:picLocks noChangeAspect="1" noChangeArrowheads="1"/>
          </p:cNvPicPr>
          <p:nvPr/>
        </p:nvPicPr>
        <p:blipFill>
          <a:blip r:embed="rId4" cstate="print"/>
          <a:srcRect/>
          <a:stretch>
            <a:fillRect/>
          </a:stretch>
        </p:blipFill>
        <p:spPr bwMode="auto">
          <a:xfrm>
            <a:off x="4738687" y="2438400"/>
            <a:ext cx="4405313" cy="4719529"/>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382000" cy="914400"/>
          </a:xfrm>
        </p:spPr>
        <p:txBody>
          <a:bodyPr/>
          <a:lstStyle/>
          <a:p>
            <a:r>
              <a:rPr lang="en-US" dirty="0" smtClean="0">
                <a:solidFill>
                  <a:srgbClr val="C00000"/>
                </a:solidFill>
              </a:rPr>
              <a:t/>
            </a:r>
            <a:br>
              <a:rPr lang="en-US" dirty="0" smtClean="0">
                <a:solidFill>
                  <a:srgbClr val="C00000"/>
                </a:solidFill>
              </a:rPr>
            </a:br>
            <a:r>
              <a:rPr lang="en-US" dirty="0" smtClean="0">
                <a:solidFill>
                  <a:srgbClr val="C00000"/>
                </a:solidFill>
              </a:rPr>
              <a:t>Roof truss installation – ladders</a:t>
            </a:r>
            <a:br>
              <a:rPr lang="en-US" dirty="0" smtClean="0">
                <a:solidFill>
                  <a:srgbClr val="C00000"/>
                </a:solidFill>
              </a:rPr>
            </a:br>
            <a:endParaRPr lang="en-US" dirty="0">
              <a:solidFill>
                <a:srgbClr val="C00000"/>
              </a:solidFill>
            </a:endParaRPr>
          </a:p>
        </p:txBody>
      </p:sp>
      <p:pic>
        <p:nvPicPr>
          <p:cNvPr id="7" name="Picture 4" descr="Fall Pro Video - Phoenix 481"/>
          <p:cNvPicPr>
            <a:picLocks noChangeAspect="1" noChangeArrowheads="1"/>
          </p:cNvPicPr>
          <p:nvPr/>
        </p:nvPicPr>
        <p:blipFill>
          <a:blip r:embed="rId2" cstate="print"/>
          <a:srcRect/>
          <a:stretch>
            <a:fillRect/>
          </a:stretch>
        </p:blipFill>
        <p:spPr bwMode="auto">
          <a:xfrm>
            <a:off x="1371600" y="1219200"/>
            <a:ext cx="6707153" cy="50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382000" cy="914400"/>
          </a:xfrm>
        </p:spPr>
        <p:txBody>
          <a:bodyPr/>
          <a:lstStyle/>
          <a:p>
            <a:r>
              <a:rPr lang="en-US" dirty="0" smtClean="0">
                <a:solidFill>
                  <a:srgbClr val="C00000"/>
                </a:solidFill>
              </a:rPr>
              <a:t>Roof truss installation – scaffolds</a:t>
            </a:r>
            <a:br>
              <a:rPr lang="en-US" dirty="0" smtClean="0">
                <a:solidFill>
                  <a:srgbClr val="C00000"/>
                </a:solidFill>
              </a:rPr>
            </a:br>
            <a:endParaRPr lang="en-US" dirty="0">
              <a:solidFill>
                <a:srgbClr val="C00000"/>
              </a:solidFill>
            </a:endParaRPr>
          </a:p>
        </p:txBody>
      </p:sp>
      <p:pic>
        <p:nvPicPr>
          <p:cNvPr id="4" name="Picture 4" descr="DCP_048701032003"/>
          <p:cNvPicPr>
            <a:picLocks noGrp="1" noChangeAspect="1" noChangeArrowheads="1"/>
          </p:cNvPicPr>
          <p:nvPr>
            <p:ph idx="1"/>
          </p:nvPr>
        </p:nvPicPr>
        <p:blipFill>
          <a:blip r:embed="rId2" cstate="print"/>
          <a:srcRect/>
          <a:stretch>
            <a:fillRect/>
          </a:stretch>
        </p:blipFill>
        <p:spPr bwMode="auto">
          <a:xfrm>
            <a:off x="-1905000" y="762000"/>
            <a:ext cx="4648200" cy="3486150"/>
          </a:xfrm>
          <a:prstGeom prst="rect">
            <a:avLst/>
          </a:prstGeom>
          <a:noFill/>
          <a:ln w="9525">
            <a:noFill/>
            <a:miter lim="800000"/>
            <a:headEnd/>
            <a:tailEnd/>
          </a:ln>
        </p:spPr>
      </p:pic>
      <p:pic>
        <p:nvPicPr>
          <p:cNvPr id="5" name="Content Placeholder 5"/>
          <p:cNvPicPr>
            <a:picLocks/>
          </p:cNvPicPr>
          <p:nvPr/>
        </p:nvPicPr>
        <p:blipFill>
          <a:blip r:embed="rId3" cstate="print"/>
          <a:srcRect/>
          <a:stretch>
            <a:fillRect/>
          </a:stretch>
        </p:blipFill>
        <p:spPr>
          <a:xfrm>
            <a:off x="1143000" y="4191000"/>
            <a:ext cx="4343400" cy="2971800"/>
          </a:xfrm>
          <a:prstGeom prst="rect">
            <a:avLst/>
          </a:prstGeom>
        </p:spPr>
      </p:pic>
      <p:pic>
        <p:nvPicPr>
          <p:cNvPr id="3074" name="Picture 2"/>
          <p:cNvPicPr>
            <a:picLocks noChangeAspect="1" noChangeArrowheads="1"/>
          </p:cNvPicPr>
          <p:nvPr/>
        </p:nvPicPr>
        <p:blipFill>
          <a:blip r:embed="rId4" cstate="print"/>
          <a:srcRect/>
          <a:stretch>
            <a:fillRect/>
          </a:stretch>
        </p:blipFill>
        <p:spPr bwMode="auto">
          <a:xfrm>
            <a:off x="5486400" y="1143000"/>
            <a:ext cx="2976849" cy="4117975"/>
          </a:xfrm>
          <a:prstGeom prst="rect">
            <a:avLst/>
          </a:prstGeom>
          <a:noFill/>
          <a:ln w="9525">
            <a:noFill/>
            <a:miter lim="800000"/>
            <a:headEnd/>
            <a:tailEnd/>
          </a:ln>
        </p:spPr>
      </p:pic>
      <p:pic>
        <p:nvPicPr>
          <p:cNvPr id="156676" name="Picture 4" descr="View Full Size Image"/>
          <p:cNvPicPr>
            <a:picLocks noChangeAspect="1" noChangeArrowheads="1"/>
          </p:cNvPicPr>
          <p:nvPr/>
        </p:nvPicPr>
        <p:blipFill>
          <a:blip r:embed="rId5" cstate="print"/>
          <a:srcRect/>
          <a:stretch>
            <a:fillRect/>
          </a:stretch>
        </p:blipFill>
        <p:spPr bwMode="auto">
          <a:xfrm>
            <a:off x="2743201" y="762001"/>
            <a:ext cx="2697476" cy="32004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b="15385"/>
          <a:stretch>
            <a:fillRect/>
          </a:stretch>
        </p:blipFill>
        <p:spPr bwMode="auto">
          <a:xfrm>
            <a:off x="0" y="2667000"/>
            <a:ext cx="3714750" cy="4191000"/>
          </a:xfrm>
          <a:prstGeom prst="rect">
            <a:avLst/>
          </a:prstGeom>
          <a:noFill/>
          <a:ln w="9525">
            <a:noFill/>
            <a:miter lim="800000"/>
            <a:headEnd/>
            <a:tailEnd/>
          </a:ln>
          <a:effectLst/>
        </p:spPr>
      </p:pic>
      <p:sp>
        <p:nvSpPr>
          <p:cNvPr id="2" name="Title 1"/>
          <p:cNvSpPr>
            <a:spLocks noGrp="1"/>
          </p:cNvSpPr>
          <p:nvPr>
            <p:ph type="title"/>
          </p:nvPr>
        </p:nvSpPr>
        <p:spPr>
          <a:xfrm>
            <a:off x="0" y="152400"/>
            <a:ext cx="9144000" cy="914400"/>
          </a:xfrm>
        </p:spPr>
        <p:txBody>
          <a:bodyPr/>
          <a:lstStyle/>
          <a:p>
            <a:r>
              <a:rPr lang="en-US" dirty="0" smtClean="0">
                <a:solidFill>
                  <a:srgbClr val="C00000"/>
                </a:solidFill>
              </a:rPr>
              <a:t/>
            </a:r>
            <a:br>
              <a:rPr lang="en-US" dirty="0" smtClean="0">
                <a:solidFill>
                  <a:srgbClr val="C00000"/>
                </a:solidFill>
              </a:rPr>
            </a:br>
            <a:r>
              <a:rPr lang="en-US" sz="3600" dirty="0" smtClean="0">
                <a:solidFill>
                  <a:srgbClr val="C00000"/>
                </a:solidFill>
              </a:rPr>
              <a:t>Roof truss installation – pre-build on ground</a:t>
            </a:r>
            <a:r>
              <a:rPr lang="en-US" dirty="0" smtClean="0">
                <a:solidFill>
                  <a:srgbClr val="C00000"/>
                </a:solidFill>
              </a:rPr>
              <a:t/>
            </a:r>
            <a:br>
              <a:rPr lang="en-US" dirty="0" smtClean="0">
                <a:solidFill>
                  <a:srgbClr val="C00000"/>
                </a:solidFill>
              </a:rPr>
            </a:br>
            <a:endParaRPr lang="en-US" dirty="0">
              <a:solidFill>
                <a:srgbClr val="C00000"/>
              </a:solidFill>
            </a:endParaRPr>
          </a:p>
        </p:txBody>
      </p:sp>
      <p:pic>
        <p:nvPicPr>
          <p:cNvPr id="5" name="Picture 3"/>
          <p:cNvPicPr>
            <a:picLocks noChangeAspect="1" noChangeArrowheads="1"/>
          </p:cNvPicPr>
          <p:nvPr/>
        </p:nvPicPr>
        <p:blipFill>
          <a:blip r:embed="rId3" cstate="print"/>
          <a:srcRect l="17045" t="2273"/>
          <a:stretch>
            <a:fillRect/>
          </a:stretch>
        </p:blipFill>
        <p:spPr bwMode="auto">
          <a:xfrm>
            <a:off x="3048000" y="990600"/>
            <a:ext cx="3708400" cy="3276600"/>
          </a:xfrm>
          <a:prstGeom prst="rect">
            <a:avLst/>
          </a:prstGeom>
          <a:noFill/>
          <a:ln w="9525">
            <a:noFill/>
            <a:miter lim="800000"/>
            <a:headEnd/>
            <a:tailEnd/>
          </a:ln>
          <a:effectLst/>
        </p:spPr>
      </p:pic>
      <p:pic>
        <p:nvPicPr>
          <p:cNvPr id="6" name="Picture 4"/>
          <p:cNvPicPr>
            <a:picLocks noChangeAspect="1" noChangeArrowheads="1"/>
          </p:cNvPicPr>
          <p:nvPr/>
        </p:nvPicPr>
        <p:blipFill>
          <a:blip r:embed="rId4" cstate="print"/>
          <a:srcRect t="12000"/>
          <a:stretch>
            <a:fillRect/>
          </a:stretch>
        </p:blipFill>
        <p:spPr bwMode="auto">
          <a:xfrm>
            <a:off x="5181600" y="4242816"/>
            <a:ext cx="3962400" cy="261518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p:spPr>
        <p:txBody>
          <a:bodyPr/>
          <a:lstStyle/>
          <a:p>
            <a:r>
              <a:rPr lang="en-US" dirty="0" smtClean="0">
                <a:solidFill>
                  <a:srgbClr val="C00000"/>
                </a:solidFill>
              </a:rPr>
              <a:t/>
            </a:r>
            <a:br>
              <a:rPr lang="en-US" dirty="0" smtClean="0">
                <a:solidFill>
                  <a:srgbClr val="C00000"/>
                </a:solidFill>
              </a:rPr>
            </a:br>
            <a:r>
              <a:rPr lang="en-US" sz="3600" dirty="0" smtClean="0">
                <a:solidFill>
                  <a:srgbClr val="C00000"/>
                </a:solidFill>
              </a:rPr>
              <a:t>Roof truss installation – pre-build on ground</a:t>
            </a:r>
            <a:r>
              <a:rPr lang="en-US" dirty="0" smtClean="0">
                <a:solidFill>
                  <a:srgbClr val="C00000"/>
                </a:solidFill>
              </a:rPr>
              <a:t/>
            </a:r>
            <a:br>
              <a:rPr lang="en-US" dirty="0" smtClean="0">
                <a:solidFill>
                  <a:srgbClr val="C00000"/>
                </a:solidFill>
              </a:rPr>
            </a:br>
            <a:endParaRPr lang="en-US" dirty="0">
              <a:solidFill>
                <a:srgbClr val="C00000"/>
              </a:solidFill>
            </a:endParaRPr>
          </a:p>
        </p:txBody>
      </p:sp>
      <p:pic>
        <p:nvPicPr>
          <p:cNvPr id="7" name="Picture 5"/>
          <p:cNvPicPr>
            <a:picLocks noChangeAspect="1" noChangeArrowheads="1"/>
          </p:cNvPicPr>
          <p:nvPr/>
        </p:nvPicPr>
        <p:blipFill>
          <a:blip r:embed="rId2" cstate="print"/>
          <a:srcRect/>
          <a:stretch>
            <a:fillRect/>
          </a:stretch>
        </p:blipFill>
        <p:spPr bwMode="auto">
          <a:xfrm>
            <a:off x="1371600" y="1219200"/>
            <a:ext cx="6349300" cy="510540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Roof truss installation – other? </a:t>
            </a:r>
            <a:endParaRPr lang="en-US" dirty="0"/>
          </a:p>
        </p:txBody>
      </p:sp>
      <p:sp>
        <p:nvSpPr>
          <p:cNvPr id="3" name="Content Placeholder 2"/>
          <p:cNvSpPr>
            <a:spLocks noGrp="1"/>
          </p:cNvSpPr>
          <p:nvPr>
            <p:ph idx="1"/>
          </p:nvPr>
        </p:nvSpPr>
        <p:spPr>
          <a:xfrm>
            <a:off x="457200" y="1600200"/>
            <a:ext cx="3733800" cy="4525963"/>
          </a:xfrm>
        </p:spPr>
        <p:txBody>
          <a:bodyPr/>
          <a:lstStyle/>
          <a:p>
            <a:r>
              <a:rPr lang="en-US" dirty="0" smtClean="0"/>
              <a:t>Ridge seat </a:t>
            </a:r>
          </a:p>
          <a:p>
            <a:pPr>
              <a:buNone/>
            </a:pPr>
            <a:r>
              <a:rPr lang="en-US" dirty="0" smtClean="0"/>
              <a:t>    – </a:t>
            </a:r>
            <a:r>
              <a:rPr lang="en-US" sz="2800" dirty="0" smtClean="0"/>
              <a:t>Still need PFAS</a:t>
            </a:r>
          </a:p>
          <a:p>
            <a:pPr>
              <a:buNone/>
            </a:pPr>
            <a:endParaRPr lang="en-US" dirty="0" smtClean="0"/>
          </a:p>
          <a:p>
            <a:r>
              <a:rPr lang="en-US" dirty="0" smtClean="0"/>
              <a:t>Board to stand on</a:t>
            </a:r>
          </a:p>
          <a:p>
            <a:pPr lvl="1"/>
            <a:r>
              <a:rPr lang="en-US" dirty="0" smtClean="0"/>
              <a:t>Still needs FP as working surface &gt;6’ from lower level</a:t>
            </a:r>
          </a:p>
          <a:p>
            <a:endParaRPr lang="en-US" dirty="0"/>
          </a:p>
        </p:txBody>
      </p:sp>
      <p:pic>
        <p:nvPicPr>
          <p:cNvPr id="4" name="Content Placeholder 3" descr="image_20120.jpg"/>
          <p:cNvPicPr>
            <a:picLocks noChangeAspect="1"/>
          </p:cNvPicPr>
          <p:nvPr/>
        </p:nvPicPr>
        <p:blipFill>
          <a:blip r:embed="rId2" cstate="print"/>
          <a:srcRect/>
          <a:stretch>
            <a:fillRect/>
          </a:stretch>
        </p:blipFill>
        <p:spPr bwMode="auto">
          <a:xfrm>
            <a:off x="4191000" y="2133600"/>
            <a:ext cx="4762500" cy="31623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0"/>
            <a:ext cx="8229600" cy="1143000"/>
          </a:xfrm>
        </p:spPr>
        <p:txBody>
          <a:bodyPr/>
          <a:lstStyle/>
          <a:p>
            <a:pPr eaLnBrk="1" hangingPunct="1">
              <a:defRPr/>
            </a:pPr>
            <a:r>
              <a:rPr lang="en-US" sz="3600" dirty="0" smtClean="0">
                <a:solidFill>
                  <a:srgbClr val="C00000"/>
                </a:solidFill>
              </a:rPr>
              <a:t>Why Is Fall Protection (FP) Important?</a:t>
            </a:r>
            <a:endParaRPr lang="en-US" dirty="0" smtClean="0">
              <a:solidFill>
                <a:srgbClr val="C00000"/>
              </a:solidFill>
            </a:endParaRPr>
          </a:p>
        </p:txBody>
      </p:sp>
      <p:sp>
        <p:nvSpPr>
          <p:cNvPr id="12291" name="Rectangle 3"/>
          <p:cNvSpPr>
            <a:spLocks noGrp="1" noChangeArrowheads="1"/>
          </p:cNvSpPr>
          <p:nvPr>
            <p:ph type="body" idx="1"/>
          </p:nvPr>
        </p:nvSpPr>
        <p:spPr>
          <a:xfrm>
            <a:off x="228600" y="990600"/>
            <a:ext cx="8915400" cy="4525963"/>
          </a:xfrm>
        </p:spPr>
        <p:txBody>
          <a:bodyPr/>
          <a:lstStyle/>
          <a:p>
            <a:pPr eaLnBrk="1" hangingPunct="1"/>
            <a:r>
              <a:rPr lang="en-US" sz="2800" dirty="0" smtClean="0">
                <a:solidFill>
                  <a:srgbClr val="FF0000"/>
                </a:solidFill>
              </a:rPr>
              <a:t>Falls</a:t>
            </a:r>
            <a:r>
              <a:rPr lang="en-US" sz="2800" dirty="0" smtClean="0"/>
              <a:t> are #1 cause of residential construction deaths</a:t>
            </a:r>
          </a:p>
          <a:p>
            <a:pPr eaLnBrk="1" hangingPunct="1"/>
            <a:r>
              <a:rPr lang="en-US" sz="2800" dirty="0" smtClean="0">
                <a:solidFill>
                  <a:srgbClr val="FF3300"/>
                </a:solidFill>
              </a:rPr>
              <a:t>49%</a:t>
            </a:r>
            <a:r>
              <a:rPr lang="en-US" sz="2800" dirty="0" smtClean="0"/>
              <a:t> - all construction, </a:t>
            </a:r>
            <a:r>
              <a:rPr lang="en-US" sz="2800" dirty="0" smtClean="0">
                <a:solidFill>
                  <a:srgbClr val="FF0000"/>
                </a:solidFill>
              </a:rPr>
              <a:t>64% </a:t>
            </a:r>
            <a:r>
              <a:rPr lang="en-US" sz="2800" dirty="0" smtClean="0"/>
              <a:t>- residential, </a:t>
            </a:r>
            <a:r>
              <a:rPr lang="en-US" sz="2800" dirty="0" smtClean="0">
                <a:solidFill>
                  <a:srgbClr val="FF0000"/>
                </a:solidFill>
              </a:rPr>
              <a:t>100% </a:t>
            </a:r>
            <a:r>
              <a:rPr lang="en-US" sz="2800" dirty="0" smtClean="0"/>
              <a:t>- framers</a:t>
            </a:r>
          </a:p>
          <a:p>
            <a:pPr eaLnBrk="1" hangingPunct="1"/>
            <a:r>
              <a:rPr lang="en-US" sz="2800" dirty="0" smtClean="0">
                <a:solidFill>
                  <a:srgbClr val="FF0000"/>
                </a:solidFill>
              </a:rPr>
              <a:t>42% </a:t>
            </a:r>
            <a:r>
              <a:rPr lang="en-US" sz="2800" dirty="0" smtClean="0"/>
              <a:t>(159) of fatalities in OSHA Region VII (KS, MO, NE) from 1995 to 2010 were due to falls</a:t>
            </a:r>
          </a:p>
          <a:p>
            <a:pPr eaLnBrk="1" hangingPunct="1"/>
            <a:endParaRPr lang="en-US" dirty="0" smtClean="0"/>
          </a:p>
          <a:p>
            <a:pPr eaLnBrk="1" hangingPunct="1">
              <a:buNone/>
            </a:pPr>
            <a:endParaRPr lang="en-US" dirty="0" smtClean="0"/>
          </a:p>
        </p:txBody>
      </p:sp>
      <p:pic>
        <p:nvPicPr>
          <p:cNvPr id="4" name="Picture 3"/>
          <p:cNvPicPr>
            <a:picLocks noChangeAspect="1" noChangeArrowheads="1"/>
          </p:cNvPicPr>
          <p:nvPr/>
        </p:nvPicPr>
        <p:blipFill>
          <a:blip r:embed="rId2" cstate="print"/>
          <a:srcRect/>
          <a:stretch>
            <a:fillRect/>
          </a:stretch>
        </p:blipFill>
        <p:spPr bwMode="auto">
          <a:xfrm>
            <a:off x="990600" y="3200400"/>
            <a:ext cx="6362700" cy="40455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143000"/>
          </a:xfrm>
        </p:spPr>
        <p:txBody>
          <a:bodyPr/>
          <a:lstStyle/>
          <a:p>
            <a:r>
              <a:rPr lang="en-US" sz="3600" dirty="0" smtClean="0">
                <a:solidFill>
                  <a:srgbClr val="C00000"/>
                </a:solidFill>
              </a:rPr>
              <a:t>How are you currently sheathing roofs?</a:t>
            </a:r>
            <a:endParaRPr lang="en-US" sz="3600" dirty="0"/>
          </a:p>
        </p:txBody>
      </p:sp>
      <p:pic>
        <p:nvPicPr>
          <p:cNvPr id="4" name="Picture 4" descr="Fall Pro Video - Phoenix 708"/>
          <p:cNvPicPr>
            <a:picLocks noChangeAspect="1" noChangeArrowheads="1"/>
          </p:cNvPicPr>
          <p:nvPr/>
        </p:nvPicPr>
        <p:blipFill>
          <a:blip r:embed="rId2" cstate="print"/>
          <a:srcRect/>
          <a:stretch>
            <a:fillRect/>
          </a:stretch>
        </p:blipFill>
        <p:spPr bwMode="auto">
          <a:xfrm>
            <a:off x="1447800" y="1524000"/>
            <a:ext cx="6477000" cy="4856626"/>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Sheathing roof items –</a:t>
            </a:r>
            <a:br>
              <a:rPr lang="en-US" dirty="0" smtClean="0">
                <a:solidFill>
                  <a:srgbClr val="C00000"/>
                </a:solidFill>
              </a:rPr>
            </a:br>
            <a:r>
              <a:rPr lang="en-US" dirty="0" smtClean="0">
                <a:solidFill>
                  <a:srgbClr val="C00000"/>
                </a:solidFill>
              </a:rPr>
              <a:t>worksite audit</a:t>
            </a:r>
            <a:endParaRPr lang="en-US" dirty="0"/>
          </a:p>
        </p:txBody>
      </p:sp>
      <p:sp>
        <p:nvSpPr>
          <p:cNvPr id="3" name="Content Placeholder 2"/>
          <p:cNvSpPr>
            <a:spLocks noGrp="1"/>
          </p:cNvSpPr>
          <p:nvPr>
            <p:ph idx="1"/>
          </p:nvPr>
        </p:nvSpPr>
        <p:spPr>
          <a:xfrm>
            <a:off x="457200" y="1600200"/>
            <a:ext cx="8686800" cy="4525963"/>
          </a:xfrm>
        </p:spPr>
        <p:txBody>
          <a:bodyPr/>
          <a:lstStyle/>
          <a:p>
            <a:r>
              <a:rPr lang="en-US" dirty="0" smtClean="0"/>
              <a:t>Conventional fall protection used – /1 (PFAS)</a:t>
            </a:r>
          </a:p>
          <a:p>
            <a:pPr>
              <a:buNone/>
            </a:pPr>
            <a:endParaRPr lang="en-US" dirty="0" smtClean="0"/>
          </a:p>
          <a:p>
            <a:r>
              <a:rPr lang="en-US" dirty="0" smtClean="0"/>
              <a:t>Didn’t see bottom row of sheathing installed to know if use ladder or scaffold –  do you? </a:t>
            </a:r>
          </a:p>
          <a:p>
            <a:pPr>
              <a:buNone/>
            </a:pPr>
            <a:endParaRPr lang="en-US" dirty="0" smtClean="0"/>
          </a:p>
          <a:p>
            <a:r>
              <a:rPr lang="en-US" dirty="0" smtClean="0"/>
              <a:t>Slide guards were also used correctly – /1 </a:t>
            </a:r>
          </a:p>
          <a:p>
            <a:pPr lvl="1"/>
            <a:r>
              <a:rPr lang="en-US" dirty="0" smtClean="0"/>
              <a:t>Used to protect workers from falling objects</a:t>
            </a:r>
          </a:p>
          <a:p>
            <a:pPr lvl="1"/>
            <a:r>
              <a:rPr lang="en-US" dirty="0" smtClean="0"/>
              <a:t>Additional means of fall protection</a:t>
            </a:r>
          </a:p>
          <a:p>
            <a:pPr lvl="1"/>
            <a:r>
              <a:rPr lang="en-US" dirty="0" smtClean="0"/>
              <a:t>Worker comfort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3600" dirty="0" smtClean="0">
                <a:solidFill>
                  <a:srgbClr val="C00000"/>
                </a:solidFill>
              </a:rPr>
              <a:t>What is not allowed during roof sheathing?</a:t>
            </a:r>
            <a:endParaRPr lang="en-US" sz="3600" dirty="0"/>
          </a:p>
        </p:txBody>
      </p:sp>
      <p:sp>
        <p:nvSpPr>
          <p:cNvPr id="3" name="Content Placeholder 2"/>
          <p:cNvSpPr>
            <a:spLocks noGrp="1"/>
          </p:cNvSpPr>
          <p:nvPr>
            <p:ph idx="1"/>
          </p:nvPr>
        </p:nvSpPr>
        <p:spPr>
          <a:xfrm>
            <a:off x="228600" y="1752600"/>
            <a:ext cx="2971800" cy="4525963"/>
          </a:xfrm>
        </p:spPr>
        <p:txBody>
          <a:bodyPr/>
          <a:lstStyle/>
          <a:p>
            <a:pPr>
              <a:buNone/>
            </a:pPr>
            <a:r>
              <a:rPr lang="en-US" sz="3000" dirty="0" smtClean="0"/>
              <a:t>Slide guards without PFAS</a:t>
            </a:r>
          </a:p>
          <a:p>
            <a:pPr>
              <a:buNone/>
            </a:pPr>
            <a:endParaRPr lang="en-US" sz="3000" dirty="0" smtClean="0"/>
          </a:p>
          <a:p>
            <a:pPr>
              <a:buNone/>
            </a:pPr>
            <a:r>
              <a:rPr lang="en-US" sz="3000" dirty="0" smtClean="0"/>
              <a:t>Risky edges:</a:t>
            </a:r>
          </a:p>
          <a:p>
            <a:r>
              <a:rPr lang="en-US" sz="3000" dirty="0" smtClean="0"/>
              <a:t>Fall off house</a:t>
            </a:r>
          </a:p>
          <a:p>
            <a:r>
              <a:rPr lang="en-US" sz="3000" dirty="0" smtClean="0"/>
              <a:t>Fall into house</a:t>
            </a:r>
          </a:p>
          <a:p>
            <a:endParaRPr lang="en-US" sz="3000" dirty="0" smtClean="0"/>
          </a:p>
        </p:txBody>
      </p:sp>
      <p:pic>
        <p:nvPicPr>
          <p:cNvPr id="4" name="Picture 4" descr="Fall Pro Video - Phoenix 708"/>
          <p:cNvPicPr>
            <a:picLocks noChangeAspect="1" noChangeArrowheads="1"/>
          </p:cNvPicPr>
          <p:nvPr/>
        </p:nvPicPr>
        <p:blipFill>
          <a:blip r:embed="rId2" cstate="print"/>
          <a:srcRect/>
          <a:stretch>
            <a:fillRect/>
          </a:stretch>
        </p:blipFill>
        <p:spPr bwMode="auto">
          <a:xfrm>
            <a:off x="3124200" y="2057400"/>
            <a:ext cx="5791200" cy="4342395"/>
          </a:xfrm>
          <a:prstGeom prst="rect">
            <a:avLst/>
          </a:prstGeom>
          <a:noFill/>
          <a:ln w="9525">
            <a:noFill/>
            <a:miter lim="800000"/>
            <a:headEnd/>
            <a:tailEnd/>
          </a:ln>
        </p:spPr>
      </p:pic>
      <p:sp>
        <p:nvSpPr>
          <p:cNvPr id="5" name="AutoShape 5"/>
          <p:cNvSpPr>
            <a:spLocks noChangeArrowheads="1"/>
          </p:cNvSpPr>
          <p:nvPr/>
        </p:nvSpPr>
        <p:spPr bwMode="auto">
          <a:xfrm>
            <a:off x="5334000" y="2819400"/>
            <a:ext cx="2438400" cy="2438400"/>
          </a:xfrm>
          <a:custGeom>
            <a:avLst/>
            <a:gdLst>
              <a:gd name="T0" fmla="*/ 1181100 w 21600"/>
              <a:gd name="T1" fmla="*/ 0 h 21600"/>
              <a:gd name="T2" fmla="*/ 345909 w 21600"/>
              <a:gd name="T3" fmla="*/ 301276 h 21600"/>
              <a:gd name="T4" fmla="*/ 0 w 21600"/>
              <a:gd name="T5" fmla="*/ 1028700 h 21600"/>
              <a:gd name="T6" fmla="*/ 345909 w 21600"/>
              <a:gd name="T7" fmla="*/ 1756124 h 21600"/>
              <a:gd name="T8" fmla="*/ 1181100 w 21600"/>
              <a:gd name="T9" fmla="*/ 2057400 h 21600"/>
              <a:gd name="T10" fmla="*/ 2016291 w 21600"/>
              <a:gd name="T11" fmla="*/ 1756124 h 21600"/>
              <a:gd name="T12" fmla="*/ 2362200 w 21600"/>
              <a:gd name="T13" fmla="*/ 1028700 h 21600"/>
              <a:gd name="T14" fmla="*/ 2016291 w 21600"/>
              <a:gd name="T15" fmla="*/ 30127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alpha val="39999"/>
            </a:srgbClr>
          </a:solidFill>
          <a:ln w="9525" cap="rnd" algn="ctr">
            <a:solidFill>
              <a:srgbClr val="000000"/>
            </a:solidFill>
            <a:prstDash val="sysDot"/>
            <a:miter lim="800000"/>
            <a:headEnd/>
            <a:tailEnd/>
          </a:ln>
        </p:spPr>
        <p:txBody>
          <a:bodyPr wrap="none" anchor="ct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Roof sheathing methods</a:t>
            </a:r>
            <a:endParaRPr lang="en-US" dirty="0">
              <a:solidFill>
                <a:srgbClr val="C00000"/>
              </a:solidFill>
            </a:endParaRPr>
          </a:p>
        </p:txBody>
      </p:sp>
      <p:sp>
        <p:nvSpPr>
          <p:cNvPr id="3" name="Content Placeholder 2"/>
          <p:cNvSpPr>
            <a:spLocks noGrp="1"/>
          </p:cNvSpPr>
          <p:nvPr>
            <p:ph idx="1"/>
          </p:nvPr>
        </p:nvSpPr>
        <p:spPr/>
        <p:txBody>
          <a:bodyPr/>
          <a:lstStyle/>
          <a:p>
            <a:r>
              <a:rPr lang="en-US" dirty="0" smtClean="0"/>
              <a:t>Ladders to install bottom row</a:t>
            </a:r>
          </a:p>
          <a:p>
            <a:r>
              <a:rPr lang="en-US" dirty="0" smtClean="0"/>
              <a:t>Scaffolds to install bottom row</a:t>
            </a:r>
          </a:p>
          <a:p>
            <a:r>
              <a:rPr lang="en-US" dirty="0" smtClean="0"/>
              <a:t>Guardrails</a:t>
            </a:r>
          </a:p>
          <a:p>
            <a:pPr lvl="1"/>
            <a:r>
              <a:rPr lang="en-US" dirty="0" smtClean="0"/>
              <a:t>Installed  on the roof after truss erection</a:t>
            </a:r>
          </a:p>
          <a:p>
            <a:pPr lvl="1"/>
            <a:r>
              <a:rPr lang="en-US" dirty="0" smtClean="0"/>
              <a:t>Built around the roof prior to or after truss setting</a:t>
            </a:r>
          </a:p>
          <a:p>
            <a:r>
              <a:rPr lang="en-US" dirty="0" smtClean="0"/>
              <a:t>PFAS </a:t>
            </a:r>
          </a:p>
          <a:p>
            <a:pPr>
              <a:buNone/>
            </a:pPr>
            <a:endParaRPr lang="en-US" dirty="0" smtClean="0"/>
          </a:p>
          <a:p>
            <a:r>
              <a:rPr lang="en-US" dirty="0" smtClean="0"/>
              <a:t>Slide guards are </a:t>
            </a:r>
            <a:r>
              <a:rPr lang="en-US" b="1" dirty="0" smtClean="0"/>
              <a:t>NOT </a:t>
            </a:r>
            <a:r>
              <a:rPr lang="en-US" dirty="0" smtClean="0"/>
              <a:t>acceptable method of fall protection, can use for workers’ comfort </a:t>
            </a: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143000"/>
          </a:xfrm>
        </p:spPr>
        <p:txBody>
          <a:bodyPr/>
          <a:lstStyle/>
          <a:p>
            <a:r>
              <a:rPr lang="en-US" sz="4000" dirty="0" smtClean="0">
                <a:solidFill>
                  <a:srgbClr val="C00000"/>
                </a:solidFill>
              </a:rPr>
              <a:t>Roof sheathing - guardrails</a:t>
            </a:r>
            <a:endParaRPr lang="en-US" sz="4000" dirty="0">
              <a:solidFill>
                <a:srgbClr val="C00000"/>
              </a:solidFill>
            </a:endParaRPr>
          </a:p>
        </p:txBody>
      </p:sp>
      <p:pic>
        <p:nvPicPr>
          <p:cNvPr id="6" name="Picture 2"/>
          <p:cNvPicPr>
            <a:picLocks noChangeAspect="1" noChangeArrowheads="1"/>
          </p:cNvPicPr>
          <p:nvPr/>
        </p:nvPicPr>
        <p:blipFill>
          <a:blip r:embed="rId3" cstate="print"/>
          <a:srcRect/>
          <a:stretch>
            <a:fillRect/>
          </a:stretch>
        </p:blipFill>
        <p:spPr bwMode="auto">
          <a:xfrm>
            <a:off x="4419600" y="3962400"/>
            <a:ext cx="4251325" cy="3189288"/>
          </a:xfrm>
          <a:prstGeom prst="rect">
            <a:avLst/>
          </a:prstGeom>
          <a:noFill/>
          <a:ln w="9525">
            <a:noFill/>
            <a:miter lim="800000"/>
            <a:headEnd/>
            <a:tailEnd/>
          </a:ln>
          <a:effectLst/>
        </p:spPr>
      </p:pic>
      <p:pic>
        <p:nvPicPr>
          <p:cNvPr id="7" name="Picture 2"/>
          <p:cNvPicPr>
            <a:picLocks noGrp="1" noChangeAspect="1" noChangeArrowheads="1"/>
          </p:cNvPicPr>
          <p:nvPr>
            <p:ph idx="1"/>
          </p:nvPr>
        </p:nvPicPr>
        <p:blipFill>
          <a:blip r:embed="rId4" cstate="print"/>
          <a:srcRect/>
          <a:stretch>
            <a:fillRect/>
          </a:stretch>
        </p:blipFill>
        <p:spPr bwMode="auto">
          <a:xfrm>
            <a:off x="4527176" y="990600"/>
            <a:ext cx="4616824" cy="2943225"/>
          </a:xfrm>
          <a:prstGeom prst="rect">
            <a:avLst/>
          </a:prstGeom>
          <a:noFill/>
          <a:ln w="9525">
            <a:noFill/>
            <a:miter lim="800000"/>
            <a:headEnd/>
            <a:tailEnd/>
          </a:ln>
          <a:effectLst/>
        </p:spPr>
      </p:pic>
      <p:pic>
        <p:nvPicPr>
          <p:cNvPr id="1026" name="Picture 74" descr="system_4[1]"/>
          <p:cNvPicPr>
            <a:picLocks noChangeAspect="1" noChangeArrowheads="1"/>
          </p:cNvPicPr>
          <p:nvPr/>
        </p:nvPicPr>
        <p:blipFill>
          <a:blip r:embed="rId5" cstate="print"/>
          <a:srcRect/>
          <a:stretch>
            <a:fillRect/>
          </a:stretch>
        </p:blipFill>
        <p:spPr bwMode="auto">
          <a:xfrm>
            <a:off x="0" y="914400"/>
            <a:ext cx="4149701" cy="3124200"/>
          </a:xfrm>
          <a:prstGeom prst="rect">
            <a:avLst/>
          </a:prstGeom>
          <a:noFill/>
          <a:ln w="9525">
            <a:noFill/>
            <a:miter lim="800000"/>
            <a:headEnd/>
            <a:tailEnd/>
          </a:ln>
        </p:spPr>
      </p:pic>
      <p:pic>
        <p:nvPicPr>
          <p:cNvPr id="1027" name="Picture 71"/>
          <p:cNvPicPr>
            <a:picLocks noChangeAspect="1" noChangeArrowheads="1"/>
          </p:cNvPicPr>
          <p:nvPr/>
        </p:nvPicPr>
        <p:blipFill>
          <a:blip r:embed="rId6" cstate="print"/>
          <a:srcRect/>
          <a:stretch>
            <a:fillRect/>
          </a:stretch>
        </p:blipFill>
        <p:spPr bwMode="auto">
          <a:xfrm>
            <a:off x="990600" y="4125310"/>
            <a:ext cx="2438400" cy="2732690"/>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143000"/>
          </a:xfrm>
        </p:spPr>
        <p:txBody>
          <a:bodyPr/>
          <a:lstStyle/>
          <a:p>
            <a:r>
              <a:rPr lang="en-US" sz="4000" dirty="0" smtClean="0">
                <a:solidFill>
                  <a:srgbClr val="C00000"/>
                </a:solidFill>
              </a:rPr>
              <a:t>Roof sheathing – safety nets</a:t>
            </a:r>
            <a:endParaRPr lang="en-US" sz="4000" dirty="0">
              <a:solidFill>
                <a:srgbClr val="C00000"/>
              </a:solidFill>
            </a:endParaRPr>
          </a:p>
        </p:txBody>
      </p:sp>
      <p:pic>
        <p:nvPicPr>
          <p:cNvPr id="4098" name="Picture 2"/>
          <p:cNvPicPr>
            <a:picLocks noChangeAspect="1" noChangeArrowheads="1"/>
          </p:cNvPicPr>
          <p:nvPr/>
        </p:nvPicPr>
        <p:blipFill>
          <a:blip r:embed="rId2" cstate="print"/>
          <a:srcRect/>
          <a:stretch>
            <a:fillRect/>
          </a:stretch>
        </p:blipFill>
        <p:spPr bwMode="auto">
          <a:xfrm>
            <a:off x="1295400" y="1524000"/>
            <a:ext cx="7005386" cy="4614862"/>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143000"/>
          </a:xfrm>
        </p:spPr>
        <p:txBody>
          <a:bodyPr/>
          <a:lstStyle/>
          <a:p>
            <a:r>
              <a:rPr lang="en-US" sz="4000" dirty="0" smtClean="0">
                <a:solidFill>
                  <a:srgbClr val="C00000"/>
                </a:solidFill>
              </a:rPr>
              <a:t>Roof sheathing – PFAS </a:t>
            </a:r>
            <a:endParaRPr lang="en-US" sz="4000" dirty="0">
              <a:solidFill>
                <a:srgbClr val="C00000"/>
              </a:solidFill>
            </a:endParaRPr>
          </a:p>
        </p:txBody>
      </p:sp>
      <p:pic>
        <p:nvPicPr>
          <p:cNvPr id="10" name="Picture 4" descr="Fall Pro Video - Phoenix 409"/>
          <p:cNvPicPr>
            <a:picLocks noChangeAspect="1" noChangeArrowheads="1"/>
          </p:cNvPicPr>
          <p:nvPr/>
        </p:nvPicPr>
        <p:blipFill>
          <a:blip r:embed="rId2" cstate="print"/>
          <a:srcRect/>
          <a:stretch>
            <a:fillRect/>
          </a:stretch>
        </p:blipFill>
        <p:spPr bwMode="auto">
          <a:xfrm>
            <a:off x="228600" y="914400"/>
            <a:ext cx="4573058" cy="3429000"/>
          </a:xfrm>
          <a:prstGeom prst="rect">
            <a:avLst/>
          </a:prstGeom>
          <a:noFill/>
          <a:ln w="9525">
            <a:noFill/>
            <a:miter lim="800000"/>
            <a:headEnd/>
            <a:tailEnd/>
          </a:ln>
        </p:spPr>
      </p:pic>
      <p:pic>
        <p:nvPicPr>
          <p:cNvPr id="12" name="Picture 17" descr="Moveable Anchor on Rafter"/>
          <p:cNvPicPr>
            <a:picLocks noChangeAspect="1" noChangeArrowheads="1"/>
          </p:cNvPicPr>
          <p:nvPr/>
        </p:nvPicPr>
        <p:blipFill>
          <a:blip r:embed="rId3" cstate="print"/>
          <a:srcRect/>
          <a:stretch>
            <a:fillRect/>
          </a:stretch>
        </p:blipFill>
        <p:spPr bwMode="auto">
          <a:xfrm>
            <a:off x="6248400" y="1143000"/>
            <a:ext cx="2705100" cy="2705100"/>
          </a:xfrm>
          <a:prstGeom prst="rect">
            <a:avLst/>
          </a:prstGeom>
          <a:noFill/>
          <a:ln w="9525">
            <a:noFill/>
            <a:miter lim="800000"/>
            <a:headEnd/>
            <a:tailEnd/>
          </a:ln>
        </p:spPr>
      </p:pic>
      <p:pic>
        <p:nvPicPr>
          <p:cNvPr id="13" name="Picture 186"/>
          <p:cNvPicPr>
            <a:picLocks noChangeAspect="1" noChangeArrowheads="1"/>
          </p:cNvPicPr>
          <p:nvPr/>
        </p:nvPicPr>
        <p:blipFill>
          <a:blip r:embed="rId4" cstate="print"/>
          <a:srcRect/>
          <a:stretch>
            <a:fillRect/>
          </a:stretch>
        </p:blipFill>
        <p:spPr bwMode="auto">
          <a:xfrm>
            <a:off x="5083866" y="3962400"/>
            <a:ext cx="4060134" cy="2895600"/>
          </a:xfrm>
          <a:prstGeom prst="rect">
            <a:avLst/>
          </a:prstGeom>
          <a:noFill/>
          <a:ln w="9525">
            <a:noFill/>
            <a:miter lim="800000"/>
            <a:headEnd/>
            <a:tailEnd/>
          </a:ln>
        </p:spPr>
      </p:pic>
      <p:pic>
        <p:nvPicPr>
          <p:cNvPr id="6" name="Picture 4"/>
          <p:cNvPicPr>
            <a:picLocks noChangeAspect="1" noChangeArrowheads="1"/>
          </p:cNvPicPr>
          <p:nvPr/>
        </p:nvPicPr>
        <p:blipFill>
          <a:blip r:embed="rId5" cstate="print"/>
          <a:srcRect l="16901" t="28873" r="7042" b="13380"/>
          <a:stretch>
            <a:fillRect/>
          </a:stretch>
        </p:blipFill>
        <p:spPr bwMode="auto">
          <a:xfrm>
            <a:off x="0" y="3733800"/>
            <a:ext cx="4114800" cy="312420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Roof Sheathing – Scaffolds </a:t>
            </a:r>
            <a:br>
              <a:rPr lang="en-US" dirty="0" smtClean="0">
                <a:solidFill>
                  <a:srgbClr val="C00000"/>
                </a:solidFill>
              </a:rPr>
            </a:br>
            <a:r>
              <a:rPr lang="en-US" dirty="0" smtClean="0">
                <a:solidFill>
                  <a:srgbClr val="C00000"/>
                </a:solidFill>
              </a:rPr>
              <a:t>Serve as work surface &amp; guard rails</a:t>
            </a:r>
            <a:endParaRPr lang="en-US" dirty="0">
              <a:solidFill>
                <a:srgbClr val="C00000"/>
              </a:solidFill>
            </a:endParaRPr>
          </a:p>
        </p:txBody>
      </p:sp>
      <p:sp>
        <p:nvSpPr>
          <p:cNvPr id="3" name="Content Placeholder 2"/>
          <p:cNvSpPr>
            <a:spLocks noGrp="1"/>
          </p:cNvSpPr>
          <p:nvPr>
            <p:ph idx="1"/>
          </p:nvPr>
        </p:nvSpPr>
        <p:spPr>
          <a:xfrm>
            <a:off x="533400" y="1905000"/>
            <a:ext cx="8229600" cy="4525963"/>
          </a:xfrm>
        </p:spPr>
        <p:txBody>
          <a:bodyPr/>
          <a:lstStyle/>
          <a:p>
            <a:pPr>
              <a:buNone/>
            </a:pPr>
            <a:r>
              <a:rPr lang="en-US" dirty="0" smtClean="0"/>
              <a:t>Wall walker                              Power pole</a:t>
            </a:r>
            <a:endParaRPr lang="en-US" dirty="0"/>
          </a:p>
        </p:txBody>
      </p:sp>
      <p:pic>
        <p:nvPicPr>
          <p:cNvPr id="4" name="Picture 4" descr="DCP_048701032003"/>
          <p:cNvPicPr>
            <a:picLocks noChangeAspect="1" noChangeArrowheads="1"/>
          </p:cNvPicPr>
          <p:nvPr/>
        </p:nvPicPr>
        <p:blipFill>
          <a:blip r:embed="rId2" cstate="print"/>
          <a:srcRect/>
          <a:stretch>
            <a:fillRect/>
          </a:stretch>
        </p:blipFill>
        <p:spPr bwMode="auto">
          <a:xfrm>
            <a:off x="0" y="2895600"/>
            <a:ext cx="4648200" cy="3486150"/>
          </a:xfrm>
          <a:prstGeom prst="rect">
            <a:avLst/>
          </a:prstGeom>
          <a:noFill/>
          <a:ln w="9525">
            <a:noFill/>
            <a:miter lim="800000"/>
            <a:headEnd/>
            <a:tailEnd/>
          </a:ln>
        </p:spPr>
      </p:pic>
      <p:pic>
        <p:nvPicPr>
          <p:cNvPr id="5" name="Picture 5" descr="Image"/>
          <p:cNvPicPr>
            <a:picLocks noChangeAspect="1" noChangeArrowheads="1"/>
          </p:cNvPicPr>
          <p:nvPr/>
        </p:nvPicPr>
        <p:blipFill>
          <a:blip r:embed="rId3" cstate="print"/>
          <a:srcRect/>
          <a:stretch>
            <a:fillRect/>
          </a:stretch>
        </p:blipFill>
        <p:spPr bwMode="auto">
          <a:xfrm>
            <a:off x="5105400" y="2819400"/>
            <a:ext cx="3836988" cy="3836988"/>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143000"/>
          </a:xfrm>
        </p:spPr>
        <p:txBody>
          <a:bodyPr/>
          <a:lstStyle/>
          <a:p>
            <a:r>
              <a:rPr lang="en-US" sz="4000" dirty="0" smtClean="0">
                <a:solidFill>
                  <a:srgbClr val="C00000"/>
                </a:solidFill>
              </a:rPr>
              <a:t>Roof sheathing – combined methods </a:t>
            </a:r>
            <a:endParaRPr lang="en-US" sz="4000" dirty="0">
              <a:solidFill>
                <a:srgbClr val="C00000"/>
              </a:solidFill>
            </a:endParaRPr>
          </a:p>
        </p:txBody>
      </p:sp>
      <p:pic>
        <p:nvPicPr>
          <p:cNvPr id="7" name="Picture 2"/>
          <p:cNvPicPr>
            <a:picLocks noGrp="1" noChangeAspect="1" noChangeArrowheads="1"/>
          </p:cNvPicPr>
          <p:nvPr>
            <p:ph idx="1"/>
          </p:nvPr>
        </p:nvPicPr>
        <p:blipFill>
          <a:blip r:embed="rId2" cstate="print"/>
          <a:srcRect/>
          <a:stretch>
            <a:fillRect/>
          </a:stretch>
        </p:blipFill>
        <p:spPr bwMode="auto">
          <a:xfrm>
            <a:off x="914400" y="914400"/>
            <a:ext cx="7620000" cy="4857750"/>
          </a:xfrm>
          <a:prstGeom prst="rect">
            <a:avLst/>
          </a:prstGeom>
          <a:noFill/>
          <a:ln w="9525">
            <a:noFill/>
            <a:miter lim="800000"/>
            <a:headEnd/>
            <a:tailEnd/>
          </a:ln>
          <a:effectLst/>
        </p:spPr>
      </p:pic>
      <p:sp>
        <p:nvSpPr>
          <p:cNvPr id="6" name="TextBox 5"/>
          <p:cNvSpPr txBox="1"/>
          <p:nvPr/>
        </p:nvSpPr>
        <p:spPr>
          <a:xfrm>
            <a:off x="381000" y="6096000"/>
            <a:ext cx="8533105" cy="369332"/>
          </a:xfrm>
          <a:prstGeom prst="rect">
            <a:avLst/>
          </a:prstGeom>
          <a:noFill/>
        </p:spPr>
        <p:txBody>
          <a:bodyPr wrap="none" rtlCol="0">
            <a:spAutoFit/>
          </a:bodyPr>
          <a:lstStyle/>
          <a:p>
            <a:r>
              <a:rPr lang="en-US" dirty="0" smtClean="0"/>
              <a:t>Guardrails only protect bottom edge, and side if in place. What protects top edge?</a:t>
            </a: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US" dirty="0" smtClean="0">
                <a:solidFill>
                  <a:srgbClr val="C00000"/>
                </a:solidFill>
              </a:rPr>
              <a:t>Guardrails</a:t>
            </a:r>
            <a:endParaRPr lang="en-US" sz="1800" dirty="0" smtClean="0">
              <a:solidFill>
                <a:srgbClr val="C00000"/>
              </a:solidFill>
            </a:endParaRPr>
          </a:p>
        </p:txBody>
      </p:sp>
      <p:sp>
        <p:nvSpPr>
          <p:cNvPr id="13315" name="Content Placeholder 2"/>
          <p:cNvSpPr>
            <a:spLocks noGrp="1"/>
          </p:cNvSpPr>
          <p:nvPr>
            <p:ph idx="1"/>
          </p:nvPr>
        </p:nvSpPr>
        <p:spPr/>
        <p:txBody>
          <a:bodyPr/>
          <a:lstStyle/>
          <a:p>
            <a:pPr eaLnBrk="1" hangingPunct="1">
              <a:buFont typeface="Wingdings" pitchFamily="2" charset="2"/>
              <a:buChar char="q"/>
            </a:pPr>
            <a:r>
              <a:rPr lang="en-US" sz="2800" dirty="0" smtClean="0"/>
              <a:t> Floor openings &gt; 6’ from lower level</a:t>
            </a:r>
          </a:p>
          <a:p>
            <a:pPr lvl="1" eaLnBrk="1" hangingPunct="1">
              <a:buFont typeface="Wingdings" pitchFamily="2" charset="2"/>
              <a:buChar char="q"/>
            </a:pPr>
            <a:r>
              <a:rPr lang="en-US" sz="2400" dirty="0" smtClean="0"/>
              <a:t>42” top rail height (39” – 45”)</a:t>
            </a:r>
          </a:p>
          <a:p>
            <a:pPr lvl="1" eaLnBrk="1" hangingPunct="1">
              <a:buFont typeface="Wingdings" pitchFamily="2" charset="2"/>
              <a:buChar char="q"/>
            </a:pPr>
            <a:r>
              <a:rPr lang="en-US" sz="2400" dirty="0" smtClean="0"/>
              <a:t>200 lbs strength requirement</a:t>
            </a:r>
          </a:p>
          <a:p>
            <a:pPr lvl="1" eaLnBrk="1" hangingPunct="1">
              <a:buFont typeface="Wingdings" pitchFamily="2" charset="2"/>
              <a:buChar char="q"/>
            </a:pPr>
            <a:r>
              <a:rPr lang="en-US" sz="2400" dirty="0" smtClean="0"/>
              <a:t>Mid-rail</a:t>
            </a:r>
          </a:p>
          <a:p>
            <a:pPr lvl="1" eaLnBrk="1" hangingPunct="1">
              <a:buFont typeface="Wingdings" pitchFamily="2" charset="2"/>
              <a:buChar char="q"/>
            </a:pPr>
            <a:r>
              <a:rPr lang="en-US" sz="2400" dirty="0" smtClean="0"/>
              <a:t>No lacerations</a:t>
            </a:r>
          </a:p>
          <a:p>
            <a:pPr eaLnBrk="1" hangingPunct="1">
              <a:buFont typeface="Wingdings" pitchFamily="2" charset="2"/>
              <a:buChar char="q"/>
            </a:pPr>
            <a:r>
              <a:rPr lang="en-US" sz="2800" dirty="0" smtClean="0"/>
              <a:t>Wall openings &lt; 39” tall that are &gt; 6’ from lower level</a:t>
            </a:r>
          </a:p>
          <a:p>
            <a:pPr lvl="1" eaLnBrk="1" hangingPunct="1">
              <a:buFont typeface="Wingdings" pitchFamily="2" charset="2"/>
              <a:buChar char="q"/>
            </a:pPr>
            <a:r>
              <a:rPr lang="en-US" sz="2400" dirty="0" smtClean="0"/>
              <a:t>42” top</a:t>
            </a:r>
          </a:p>
          <a:p>
            <a:pPr lvl="1" eaLnBrk="1" hangingPunct="1">
              <a:buFont typeface="Wingdings" pitchFamily="2" charset="2"/>
              <a:buChar char="q"/>
            </a:pPr>
            <a:r>
              <a:rPr lang="en-US" sz="2400" dirty="0" smtClean="0"/>
              <a:t>200 lbs strength requirement</a:t>
            </a:r>
            <a:endParaRPr lang="en-US" dirty="0" smtClean="0"/>
          </a:p>
          <a:p>
            <a:pPr eaLnBrk="1" hangingPunct="1">
              <a:buFont typeface="Wingdings" pitchFamily="2" charset="2"/>
              <a:buChar char="q"/>
            </a:pPr>
            <a:r>
              <a:rPr lang="en-US" sz="2800" dirty="0" smtClean="0"/>
              <a:t>New applications for guardrails</a:t>
            </a:r>
          </a:p>
          <a:p>
            <a:pPr lvl="1" eaLnBrk="1" hangingPunct="1">
              <a:buFont typeface="Wingdings" pitchFamily="2" charset="2"/>
              <a:buChar char="q"/>
            </a:pPr>
            <a:r>
              <a:rPr lang="en-US" sz="2400" dirty="0" smtClean="0"/>
              <a:t>Roof sheathing</a:t>
            </a:r>
          </a:p>
          <a:p>
            <a:pPr lvl="1" eaLnBrk="1" hangingPunct="1">
              <a:buFont typeface="Wingdings" pitchFamily="2" charset="2"/>
              <a:buChar char="q"/>
            </a:pPr>
            <a:r>
              <a:rPr lang="en-US" sz="2400" dirty="0" smtClean="0"/>
              <a:t>Prior to exterior wall erection</a:t>
            </a:r>
          </a:p>
          <a:p>
            <a:pPr eaLnBrk="1" hangingPunct="1"/>
            <a:endParaRPr lang="en-US"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533400" y="685800"/>
            <a:ext cx="8229600" cy="1143000"/>
          </a:xfrm>
        </p:spPr>
        <p:txBody>
          <a:bodyPr/>
          <a:lstStyle/>
          <a:p>
            <a:pPr eaLnBrk="1" hangingPunct="1">
              <a:defRPr/>
            </a:pPr>
            <a:r>
              <a:rPr lang="en-US" sz="4000" dirty="0" smtClean="0">
                <a:solidFill>
                  <a:srgbClr val="C00000"/>
                </a:solidFill>
              </a:rPr>
              <a:t>Despite Residential Guidelines, fall protection was top OSHA violation </a:t>
            </a:r>
          </a:p>
        </p:txBody>
      </p:sp>
      <p:pic>
        <p:nvPicPr>
          <p:cNvPr id="15363" name="Picture 4"/>
          <p:cNvPicPr>
            <a:picLocks noChangeArrowheads="1"/>
          </p:cNvPicPr>
          <p:nvPr/>
        </p:nvPicPr>
        <p:blipFill>
          <a:blip r:embed="rId2" cstate="print"/>
          <a:srcRect/>
          <a:stretch>
            <a:fillRect/>
          </a:stretch>
        </p:blipFill>
        <p:spPr bwMode="auto">
          <a:xfrm>
            <a:off x="592138" y="2635250"/>
            <a:ext cx="8278812" cy="4891088"/>
          </a:xfrm>
          <a:prstGeom prst="rect">
            <a:avLst/>
          </a:prstGeom>
          <a:noFill/>
          <a:ln w="9525">
            <a:noFill/>
            <a:miter lim="800000"/>
            <a:headEnd/>
            <a:tailEnd/>
          </a:ln>
        </p:spPr>
      </p:pic>
      <p:sp>
        <p:nvSpPr>
          <p:cNvPr id="15364" name="Rectangle 5"/>
          <p:cNvSpPr>
            <a:spLocks noChangeArrowheads="1"/>
          </p:cNvSpPr>
          <p:nvPr/>
        </p:nvSpPr>
        <p:spPr bwMode="auto">
          <a:xfrm>
            <a:off x="1858963" y="5103813"/>
            <a:ext cx="2609850" cy="203200"/>
          </a:xfrm>
          <a:prstGeom prst="rect">
            <a:avLst/>
          </a:prstGeom>
          <a:noFill/>
          <a:ln w="9525">
            <a:noFill/>
            <a:miter lim="800000"/>
            <a:headEnd/>
            <a:tailEnd/>
          </a:ln>
        </p:spPr>
        <p:txBody>
          <a:bodyPr lIns="0" tIns="0" rIns="0" bIns="0"/>
          <a:lstStyle/>
          <a:p>
            <a:pPr defTabSz="409575" eaLnBrk="0" hangingPunct="0"/>
            <a:r>
              <a:rPr lang="en-US" sz="1300" b="1" dirty="0">
                <a:solidFill>
                  <a:srgbClr val="000000"/>
                </a:solidFill>
                <a:latin typeface="AvantGarde Bk BT" pitchFamily="34" charset="0"/>
              </a:rPr>
              <a:t>Fall hazards training program</a:t>
            </a:r>
          </a:p>
        </p:txBody>
      </p:sp>
      <p:sp>
        <p:nvSpPr>
          <p:cNvPr id="15365" name="Rectangle 6"/>
          <p:cNvSpPr>
            <a:spLocks noChangeArrowheads="1"/>
          </p:cNvSpPr>
          <p:nvPr/>
        </p:nvSpPr>
        <p:spPr bwMode="auto">
          <a:xfrm>
            <a:off x="1858963" y="3217863"/>
            <a:ext cx="1589087" cy="207962"/>
          </a:xfrm>
          <a:prstGeom prst="rect">
            <a:avLst/>
          </a:prstGeom>
          <a:noFill/>
          <a:ln w="9525">
            <a:noFill/>
            <a:miter lim="800000"/>
            <a:headEnd/>
            <a:tailEnd/>
          </a:ln>
        </p:spPr>
        <p:txBody>
          <a:bodyPr lIns="0" tIns="0" rIns="0" bIns="0"/>
          <a:lstStyle/>
          <a:p>
            <a:pPr defTabSz="409575" eaLnBrk="0" hangingPunct="0"/>
            <a:r>
              <a:rPr lang="en-US" sz="1300" b="1" dirty="0">
                <a:solidFill>
                  <a:srgbClr val="000000"/>
                </a:solidFill>
                <a:latin typeface="AvantGarde Bk BT" pitchFamily="34" charset="0"/>
              </a:rPr>
              <a:t>Head protection</a:t>
            </a:r>
          </a:p>
        </p:txBody>
      </p:sp>
      <p:sp>
        <p:nvSpPr>
          <p:cNvPr id="15366" name="Rectangle 7"/>
          <p:cNvSpPr>
            <a:spLocks noChangeArrowheads="1"/>
          </p:cNvSpPr>
          <p:nvPr/>
        </p:nvSpPr>
        <p:spPr bwMode="auto">
          <a:xfrm>
            <a:off x="1857375" y="4805363"/>
            <a:ext cx="4211638" cy="247650"/>
          </a:xfrm>
          <a:prstGeom prst="rect">
            <a:avLst/>
          </a:prstGeom>
          <a:noFill/>
          <a:ln w="9525">
            <a:noFill/>
            <a:miter lim="800000"/>
            <a:headEnd/>
            <a:tailEnd/>
          </a:ln>
        </p:spPr>
        <p:txBody>
          <a:bodyPr lIns="0" tIns="0" rIns="0" bIns="0"/>
          <a:lstStyle/>
          <a:p>
            <a:pPr defTabSz="409575" eaLnBrk="0" hangingPunct="0"/>
            <a:r>
              <a:rPr lang="en-US" sz="1300" b="1" dirty="0">
                <a:solidFill>
                  <a:srgbClr val="000000"/>
                </a:solidFill>
                <a:latin typeface="AvantGarde Bk BT" pitchFamily="34" charset="0"/>
              </a:rPr>
              <a:t>Scaffolds - Platform construction </a:t>
            </a:r>
          </a:p>
        </p:txBody>
      </p:sp>
      <p:sp>
        <p:nvSpPr>
          <p:cNvPr id="15367" name="Rectangle 8"/>
          <p:cNvSpPr>
            <a:spLocks noChangeArrowheads="1"/>
          </p:cNvSpPr>
          <p:nvPr/>
        </p:nvSpPr>
        <p:spPr bwMode="auto">
          <a:xfrm>
            <a:off x="1843088" y="4492625"/>
            <a:ext cx="3544887" cy="201613"/>
          </a:xfrm>
          <a:prstGeom prst="rect">
            <a:avLst/>
          </a:prstGeom>
          <a:noFill/>
          <a:ln w="9525">
            <a:noFill/>
            <a:miter lim="800000"/>
            <a:headEnd/>
            <a:tailEnd/>
          </a:ln>
        </p:spPr>
        <p:txBody>
          <a:bodyPr lIns="0" tIns="0" rIns="0" bIns="0"/>
          <a:lstStyle/>
          <a:p>
            <a:pPr defTabSz="409575" eaLnBrk="0" hangingPunct="0"/>
            <a:r>
              <a:rPr lang="en-US" sz="1300" b="1" dirty="0">
                <a:solidFill>
                  <a:srgbClr val="000000"/>
                </a:solidFill>
                <a:latin typeface="AvantGarde Bk BT" pitchFamily="34" charset="0"/>
              </a:rPr>
              <a:t>Excavations - Protection of employees</a:t>
            </a:r>
          </a:p>
        </p:txBody>
      </p:sp>
      <p:sp>
        <p:nvSpPr>
          <p:cNvPr id="15368" name="Rectangle 9"/>
          <p:cNvSpPr>
            <a:spLocks noChangeArrowheads="1"/>
          </p:cNvSpPr>
          <p:nvPr/>
        </p:nvSpPr>
        <p:spPr bwMode="auto">
          <a:xfrm>
            <a:off x="1858963" y="4178300"/>
            <a:ext cx="2689225" cy="152400"/>
          </a:xfrm>
          <a:prstGeom prst="rect">
            <a:avLst/>
          </a:prstGeom>
          <a:noFill/>
          <a:ln w="9525">
            <a:noFill/>
            <a:miter lim="800000"/>
            <a:headEnd/>
            <a:tailEnd/>
          </a:ln>
        </p:spPr>
        <p:txBody>
          <a:bodyPr lIns="0" tIns="0" rIns="0" bIns="0"/>
          <a:lstStyle/>
          <a:p>
            <a:pPr defTabSz="409575" eaLnBrk="0" hangingPunct="0"/>
            <a:r>
              <a:rPr lang="en-US" sz="1300" b="1" dirty="0">
                <a:solidFill>
                  <a:srgbClr val="000000"/>
                </a:solidFill>
                <a:latin typeface="AvantGarde Bk BT" pitchFamily="34" charset="0"/>
              </a:rPr>
              <a:t>Aerial lifts – Body belt &amp; lanyard</a:t>
            </a:r>
          </a:p>
        </p:txBody>
      </p:sp>
      <p:sp>
        <p:nvSpPr>
          <p:cNvPr id="15369" name="Rectangle 10"/>
          <p:cNvSpPr>
            <a:spLocks noChangeArrowheads="1"/>
          </p:cNvSpPr>
          <p:nvPr/>
        </p:nvSpPr>
        <p:spPr bwMode="auto">
          <a:xfrm>
            <a:off x="1844675" y="3530600"/>
            <a:ext cx="2500313" cy="252413"/>
          </a:xfrm>
          <a:prstGeom prst="rect">
            <a:avLst/>
          </a:prstGeom>
          <a:noFill/>
          <a:ln w="9525">
            <a:noFill/>
            <a:miter lim="800000"/>
            <a:headEnd/>
            <a:tailEnd/>
          </a:ln>
        </p:spPr>
        <p:txBody>
          <a:bodyPr lIns="0" tIns="0" rIns="0" bIns="0"/>
          <a:lstStyle/>
          <a:p>
            <a:pPr defTabSz="409575" eaLnBrk="0" hangingPunct="0"/>
            <a:r>
              <a:rPr lang="en-US" sz="1300" b="1" dirty="0">
                <a:solidFill>
                  <a:srgbClr val="000000"/>
                </a:solidFill>
                <a:latin typeface="AvantGarde Bk BT" pitchFamily="34" charset="0"/>
              </a:rPr>
              <a:t>Scaffolds - Fall protection</a:t>
            </a:r>
          </a:p>
        </p:txBody>
      </p:sp>
      <p:sp>
        <p:nvSpPr>
          <p:cNvPr id="15370" name="Rectangle 11"/>
          <p:cNvSpPr>
            <a:spLocks noChangeArrowheads="1"/>
          </p:cNvSpPr>
          <p:nvPr/>
        </p:nvSpPr>
        <p:spPr bwMode="auto">
          <a:xfrm>
            <a:off x="1858963" y="2568575"/>
            <a:ext cx="3952875" cy="177800"/>
          </a:xfrm>
          <a:prstGeom prst="rect">
            <a:avLst/>
          </a:prstGeom>
          <a:noFill/>
          <a:ln w="9525">
            <a:noFill/>
            <a:miter lim="800000"/>
            <a:headEnd/>
            <a:tailEnd/>
          </a:ln>
        </p:spPr>
        <p:txBody>
          <a:bodyPr lIns="0" tIns="0" rIns="0" bIns="0"/>
          <a:lstStyle/>
          <a:p>
            <a:pPr defTabSz="409575" eaLnBrk="0" hangingPunct="0"/>
            <a:r>
              <a:rPr lang="en-US" sz="1300" b="1" dirty="0">
                <a:solidFill>
                  <a:srgbClr val="000000"/>
                </a:solidFill>
                <a:latin typeface="AvantGarde Bk BT" pitchFamily="34" charset="0"/>
              </a:rPr>
              <a:t>Fall Protection- Unprotected sides &amp; edges</a:t>
            </a:r>
          </a:p>
        </p:txBody>
      </p:sp>
      <p:sp>
        <p:nvSpPr>
          <p:cNvPr id="15371" name="Rectangle 12"/>
          <p:cNvSpPr>
            <a:spLocks noChangeArrowheads="1"/>
          </p:cNvSpPr>
          <p:nvPr/>
        </p:nvSpPr>
        <p:spPr bwMode="auto">
          <a:xfrm>
            <a:off x="1858963" y="2876550"/>
            <a:ext cx="4478337" cy="152400"/>
          </a:xfrm>
          <a:prstGeom prst="rect">
            <a:avLst/>
          </a:prstGeom>
          <a:noFill/>
          <a:ln w="9525">
            <a:noFill/>
            <a:miter lim="800000"/>
            <a:headEnd/>
            <a:tailEnd/>
          </a:ln>
        </p:spPr>
        <p:txBody>
          <a:bodyPr lIns="0" tIns="0" rIns="0" bIns="0"/>
          <a:lstStyle/>
          <a:p>
            <a:pPr defTabSz="409575" eaLnBrk="0" hangingPunct="0"/>
            <a:r>
              <a:rPr lang="en-US" sz="1300" b="1" dirty="0">
                <a:latin typeface="AvantGarde Bk BT" pitchFamily="34" charset="0"/>
              </a:rPr>
              <a:t>Fall protection – Residential construction 6’ or more</a:t>
            </a:r>
          </a:p>
        </p:txBody>
      </p:sp>
      <p:sp>
        <p:nvSpPr>
          <p:cNvPr id="15372" name="Rectangle 13"/>
          <p:cNvSpPr>
            <a:spLocks noChangeArrowheads="1"/>
          </p:cNvSpPr>
          <p:nvPr/>
        </p:nvSpPr>
        <p:spPr bwMode="auto">
          <a:xfrm>
            <a:off x="1858963" y="5449888"/>
            <a:ext cx="3781425" cy="177800"/>
          </a:xfrm>
          <a:prstGeom prst="rect">
            <a:avLst/>
          </a:prstGeom>
          <a:noFill/>
          <a:ln w="9525">
            <a:noFill/>
            <a:miter lim="800000"/>
            <a:headEnd/>
            <a:tailEnd/>
          </a:ln>
        </p:spPr>
        <p:txBody>
          <a:bodyPr lIns="0" tIns="0" rIns="0" bIns="0"/>
          <a:lstStyle/>
          <a:p>
            <a:pPr defTabSz="409575" eaLnBrk="0" hangingPunct="0"/>
            <a:r>
              <a:rPr lang="en-US" sz="1300" b="1" dirty="0">
                <a:solidFill>
                  <a:srgbClr val="000000"/>
                </a:solidFill>
                <a:latin typeface="AvantGarde Bk BT" pitchFamily="34" charset="0"/>
              </a:rPr>
              <a:t>Portable ladders 3 feet above landing surface</a:t>
            </a:r>
          </a:p>
        </p:txBody>
      </p:sp>
      <p:sp>
        <p:nvSpPr>
          <p:cNvPr id="15373" name="Rectangle 14"/>
          <p:cNvSpPr>
            <a:spLocks noChangeArrowheads="1"/>
          </p:cNvSpPr>
          <p:nvPr/>
        </p:nvSpPr>
        <p:spPr bwMode="auto">
          <a:xfrm>
            <a:off x="1858963" y="3854450"/>
            <a:ext cx="2498725" cy="254000"/>
          </a:xfrm>
          <a:prstGeom prst="rect">
            <a:avLst/>
          </a:prstGeom>
          <a:noFill/>
          <a:ln w="9525">
            <a:noFill/>
            <a:miter lim="800000"/>
            <a:headEnd/>
            <a:tailEnd/>
          </a:ln>
        </p:spPr>
        <p:txBody>
          <a:bodyPr lIns="0" tIns="0" rIns="0" bIns="0"/>
          <a:lstStyle/>
          <a:p>
            <a:pPr defTabSz="409575" eaLnBrk="0" hangingPunct="0"/>
            <a:r>
              <a:rPr lang="en-US" sz="1300" b="1" dirty="0">
                <a:solidFill>
                  <a:srgbClr val="000000"/>
                </a:solidFill>
                <a:latin typeface="AvantGarde Bk BT" pitchFamily="34" charset="0"/>
              </a:rPr>
              <a:t>Scaffolds - Access</a:t>
            </a:r>
          </a:p>
        </p:txBody>
      </p:sp>
      <p:sp>
        <p:nvSpPr>
          <p:cNvPr id="15374" name="Rectangle 15"/>
          <p:cNvSpPr>
            <a:spLocks noChangeArrowheads="1"/>
          </p:cNvSpPr>
          <p:nvPr/>
        </p:nvSpPr>
        <p:spPr bwMode="auto">
          <a:xfrm rot="16200000" flipH="1">
            <a:off x="-814387" y="4186237"/>
            <a:ext cx="2381250" cy="295275"/>
          </a:xfrm>
          <a:prstGeom prst="rect">
            <a:avLst/>
          </a:prstGeom>
          <a:noFill/>
          <a:ln w="9525">
            <a:noFill/>
            <a:miter lim="800000"/>
            <a:headEnd/>
            <a:tailEnd/>
          </a:ln>
        </p:spPr>
        <p:txBody>
          <a:bodyPr wrap="none" lIns="82628" tIns="41315" rIns="82628" bIns="41315">
            <a:spAutoFit/>
          </a:bodyPr>
          <a:lstStyle/>
          <a:p>
            <a:pPr defTabSz="820738" eaLnBrk="0" hangingPunct="0"/>
            <a:r>
              <a:rPr lang="en-US" sz="1400" b="1" dirty="0">
                <a:solidFill>
                  <a:srgbClr val="000000"/>
                </a:solidFill>
              </a:rPr>
              <a:t>Standard &amp; Subpart - 1926</a:t>
            </a:r>
          </a:p>
        </p:txBody>
      </p:sp>
      <p:sp>
        <p:nvSpPr>
          <p:cNvPr id="15375" name="Text Box 16"/>
          <p:cNvSpPr txBox="1">
            <a:spLocks noChangeArrowheads="1"/>
          </p:cNvSpPr>
          <p:nvPr/>
        </p:nvSpPr>
        <p:spPr bwMode="auto">
          <a:xfrm>
            <a:off x="1449388" y="4645025"/>
            <a:ext cx="168275" cy="309563"/>
          </a:xfrm>
          <a:prstGeom prst="rect">
            <a:avLst/>
          </a:prstGeom>
          <a:noFill/>
          <a:ln w="12700">
            <a:noFill/>
            <a:miter lim="800000"/>
            <a:headEnd type="none" w="sm" len="sm"/>
            <a:tailEnd type="none" w="sm" len="sm"/>
          </a:ln>
        </p:spPr>
        <p:txBody>
          <a:bodyPr lIns="82058" tIns="41029" rIns="82058" bIns="41029">
            <a:spAutoFit/>
          </a:bodyPr>
          <a:lstStyle/>
          <a:p>
            <a:pPr defTabSz="820738" eaLnBrk="0" hangingPunct="0">
              <a:spcBef>
                <a:spcPct val="50000"/>
              </a:spcBef>
            </a:pPr>
            <a:r>
              <a:rPr lang="en-US" sz="1500" dirty="0">
                <a:solidFill>
                  <a:schemeClr val="bg2"/>
                </a:solidFill>
                <a:latin typeface="AvantGarde Bk BT" pitchFamily="34" charset="0"/>
              </a:rPr>
              <a:t>-</a:t>
            </a:r>
          </a:p>
        </p:txBody>
      </p:sp>
      <p:sp>
        <p:nvSpPr>
          <p:cNvPr id="15376" name="Text Box 17"/>
          <p:cNvSpPr txBox="1">
            <a:spLocks noChangeArrowheads="1"/>
          </p:cNvSpPr>
          <p:nvPr/>
        </p:nvSpPr>
        <p:spPr bwMode="auto">
          <a:xfrm>
            <a:off x="1435100" y="4645025"/>
            <a:ext cx="231775" cy="309563"/>
          </a:xfrm>
          <a:prstGeom prst="rect">
            <a:avLst/>
          </a:prstGeom>
          <a:noFill/>
          <a:ln w="12700">
            <a:noFill/>
            <a:miter lim="800000"/>
            <a:headEnd type="none" w="sm" len="sm"/>
            <a:tailEnd type="none" w="sm" len="sm"/>
          </a:ln>
        </p:spPr>
        <p:txBody>
          <a:bodyPr lIns="82058" tIns="41029" rIns="82058" bIns="41029">
            <a:spAutoFit/>
          </a:bodyPr>
          <a:lstStyle/>
          <a:p>
            <a:pPr defTabSz="820738" eaLnBrk="0" hangingPunct="0">
              <a:spcBef>
                <a:spcPct val="50000"/>
              </a:spcBef>
            </a:pPr>
            <a:r>
              <a:rPr lang="en-US" sz="1500" dirty="0">
                <a:solidFill>
                  <a:schemeClr val="bg2"/>
                </a:solidFill>
                <a:latin typeface="AvantGarde Bk BT" pitchFamily="34" charset="0"/>
              </a:rPr>
              <a:t>-</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Safety net items – worksite audit</a:t>
            </a:r>
            <a:endParaRPr lang="en-US" dirty="0"/>
          </a:p>
        </p:txBody>
      </p:sp>
      <p:sp>
        <p:nvSpPr>
          <p:cNvPr id="3" name="Content Placeholder 2"/>
          <p:cNvSpPr>
            <a:spLocks noGrp="1"/>
          </p:cNvSpPr>
          <p:nvPr>
            <p:ph idx="1"/>
          </p:nvPr>
        </p:nvSpPr>
        <p:spPr>
          <a:xfrm>
            <a:off x="457200" y="1600200"/>
            <a:ext cx="8229600" cy="4525963"/>
          </a:xfrm>
        </p:spPr>
        <p:txBody>
          <a:bodyPr/>
          <a:lstStyle/>
          <a:p>
            <a:r>
              <a:rPr lang="en-US" sz="2800" dirty="0" smtClean="0"/>
              <a:t>Used at worksite – </a:t>
            </a:r>
          </a:p>
          <a:p>
            <a:pPr>
              <a:buNone/>
            </a:pPr>
            <a:endParaRPr lang="en-US" sz="2800" dirty="0" smtClean="0"/>
          </a:p>
          <a:p>
            <a:r>
              <a:rPr lang="en-US" sz="2800" dirty="0" smtClean="0"/>
              <a:t>Nets are installed as close as possible under walking/working surface with sufficient clearance to prevent worker from hitting lower level –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sz="4800" dirty="0" smtClean="0">
                <a:solidFill>
                  <a:srgbClr val="C00000"/>
                </a:solidFill>
              </a:rPr>
              <a:t>Safety Nets</a:t>
            </a:r>
            <a:endParaRPr lang="en-US" sz="4800" dirty="0" smtClean="0"/>
          </a:p>
        </p:txBody>
      </p:sp>
      <p:sp>
        <p:nvSpPr>
          <p:cNvPr id="15363" name="Content Placeholder 2"/>
          <p:cNvSpPr>
            <a:spLocks noGrp="1"/>
          </p:cNvSpPr>
          <p:nvPr>
            <p:ph idx="1"/>
          </p:nvPr>
        </p:nvSpPr>
        <p:spPr/>
        <p:txBody>
          <a:bodyPr/>
          <a:lstStyle/>
          <a:p>
            <a:pPr eaLnBrk="1" hangingPunct="1">
              <a:buFont typeface="Wingdings" pitchFamily="2" charset="2"/>
              <a:buChar char="q"/>
            </a:pPr>
            <a:r>
              <a:rPr lang="en-US" dirty="0" smtClean="0"/>
              <a:t>Installed as close as possible to work surface</a:t>
            </a:r>
          </a:p>
          <a:p>
            <a:pPr eaLnBrk="1" hangingPunct="1">
              <a:buFont typeface="Wingdings" pitchFamily="2" charset="2"/>
              <a:buChar char="q"/>
            </a:pPr>
            <a:r>
              <a:rPr lang="en-US" dirty="0" smtClean="0"/>
              <a:t>30 foot maximum width</a:t>
            </a:r>
          </a:p>
          <a:p>
            <a:pPr eaLnBrk="1" hangingPunct="1">
              <a:buFont typeface="Wingdings" pitchFamily="2" charset="2"/>
              <a:buChar char="q"/>
            </a:pPr>
            <a:r>
              <a:rPr lang="en-US" dirty="0" smtClean="0"/>
              <a:t>6” X 6” maximum net hole opening size</a:t>
            </a:r>
          </a:p>
          <a:p>
            <a:pPr eaLnBrk="1" hangingPunct="1">
              <a:buFont typeface="Wingdings" pitchFamily="2" charset="2"/>
              <a:buChar char="q"/>
            </a:pPr>
            <a:r>
              <a:rPr lang="en-US" dirty="0" smtClean="0"/>
              <a:t>Inspected each shift</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dirty="0" smtClean="0">
                <a:solidFill>
                  <a:srgbClr val="C00000"/>
                </a:solidFill>
              </a:rPr>
              <a:t>Personal Fall Arrest Systems</a:t>
            </a:r>
            <a:endParaRPr lang="en-US" dirty="0" smtClean="0"/>
          </a:p>
        </p:txBody>
      </p:sp>
      <p:sp>
        <p:nvSpPr>
          <p:cNvPr id="14339" name="Content Placeholder 2"/>
          <p:cNvSpPr>
            <a:spLocks noGrp="1"/>
          </p:cNvSpPr>
          <p:nvPr>
            <p:ph idx="1"/>
          </p:nvPr>
        </p:nvSpPr>
        <p:spPr>
          <a:xfrm>
            <a:off x="457200" y="1600200"/>
            <a:ext cx="8458200" cy="4525963"/>
          </a:xfrm>
        </p:spPr>
        <p:txBody>
          <a:bodyPr/>
          <a:lstStyle/>
          <a:p>
            <a:pPr eaLnBrk="1" hangingPunct="1">
              <a:buFont typeface="Wingdings" pitchFamily="2" charset="2"/>
              <a:buChar char="q"/>
            </a:pPr>
            <a:r>
              <a:rPr lang="en-US" dirty="0" smtClean="0"/>
              <a:t>Keeps worker from hitting lower level after fall</a:t>
            </a:r>
          </a:p>
          <a:p>
            <a:pPr lvl="1" eaLnBrk="1" hangingPunct="1">
              <a:buFont typeface="Wingdings" pitchFamily="2" charset="2"/>
              <a:buChar char="q"/>
            </a:pPr>
            <a:r>
              <a:rPr lang="en-US" dirty="0" smtClean="0"/>
              <a:t>Body harness that distributes fall arrest forces to the thighs, pelvis. waist, chest and shoulders </a:t>
            </a:r>
          </a:p>
          <a:p>
            <a:pPr lvl="1" eaLnBrk="1" hangingPunct="1">
              <a:buFont typeface="Wingdings" pitchFamily="2" charset="2"/>
              <a:buChar char="q"/>
            </a:pPr>
            <a:r>
              <a:rPr lang="en-US" dirty="0" smtClean="0"/>
              <a:t>Secure anchorage point independent of means supporting worker; used to attach lanyard</a:t>
            </a:r>
          </a:p>
          <a:p>
            <a:pPr lvl="1" eaLnBrk="1" hangingPunct="1">
              <a:buFont typeface="Wingdings" pitchFamily="2" charset="2"/>
              <a:buChar char="q"/>
            </a:pPr>
            <a:r>
              <a:rPr lang="en-US" dirty="0" smtClean="0"/>
              <a:t>6 foot free fall</a:t>
            </a:r>
          </a:p>
          <a:p>
            <a:pPr lvl="1" eaLnBrk="1" hangingPunct="1">
              <a:buFont typeface="Wingdings" pitchFamily="2" charset="2"/>
              <a:buChar char="q"/>
            </a:pPr>
            <a:r>
              <a:rPr lang="en-US" dirty="0" smtClean="0"/>
              <a:t>Must be able to withstand 5,000 pounds of force</a:t>
            </a:r>
          </a:p>
          <a:p>
            <a:pPr lvl="1" eaLnBrk="1" hangingPunct="1">
              <a:buFont typeface="Wingdings" pitchFamily="2" charset="2"/>
              <a:buChar char="q"/>
            </a:pPr>
            <a:r>
              <a:rPr lang="en-US" dirty="0" smtClean="0"/>
              <a:t>Locking snap hooks</a:t>
            </a:r>
          </a:p>
          <a:p>
            <a:pPr lvl="1" eaLnBrk="1" hangingPunct="1">
              <a:buFont typeface="Wingdings" pitchFamily="2" charset="2"/>
              <a:buChar char="q"/>
            </a:pPr>
            <a:r>
              <a:rPr lang="en-US" dirty="0" smtClean="0"/>
              <a:t>No body belts for PFAS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Anchorage Requirements for PFAS</a:t>
            </a:r>
            <a:endParaRPr lang="en-US" dirty="0">
              <a:solidFill>
                <a:srgbClr val="C00000"/>
              </a:solidFill>
            </a:endParaRPr>
          </a:p>
        </p:txBody>
      </p:sp>
      <p:sp>
        <p:nvSpPr>
          <p:cNvPr id="3" name="Content Placeholder 2"/>
          <p:cNvSpPr>
            <a:spLocks noGrp="1"/>
          </p:cNvSpPr>
          <p:nvPr>
            <p:ph idx="1"/>
          </p:nvPr>
        </p:nvSpPr>
        <p:spPr/>
        <p:txBody>
          <a:bodyPr/>
          <a:lstStyle/>
          <a:p>
            <a:r>
              <a:rPr lang="en-US" dirty="0" smtClean="0"/>
              <a:t>All components of a PFAS do not have to support 5000 pounds.</a:t>
            </a:r>
          </a:p>
          <a:p>
            <a:r>
              <a:rPr lang="en-US" dirty="0" smtClean="0"/>
              <a:t>Anchorages used for attachment of PFAS shall be independent of any anchorage being used to support or suspend platforms and capable of supporting at least 5,000 # per employee attached, </a:t>
            </a:r>
            <a:r>
              <a:rPr lang="en-US" b="1" dirty="0" smtClean="0"/>
              <a:t>or shall be designed, installed, and used as follows:</a:t>
            </a:r>
          </a:p>
          <a:p>
            <a:endParaRPr lang="en-US" dirty="0" smtClean="0"/>
          </a:p>
          <a:p>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0"/>
            <a:ext cx="8686800" cy="5943600"/>
          </a:xfrm>
        </p:spPr>
        <p:txBody>
          <a:bodyPr/>
          <a:lstStyle/>
          <a:p>
            <a:r>
              <a:rPr lang="en-US" sz="2800" dirty="0" smtClean="0"/>
              <a:t>As part of a complete PFAS which maintains a safety factor of at least 2;  &amp; under the supervision of a qualified person.</a:t>
            </a:r>
          </a:p>
          <a:p>
            <a:r>
              <a:rPr lang="en-US" sz="2800" dirty="0" smtClean="0"/>
              <a:t>PFAS, when stopping a fall, shall:</a:t>
            </a:r>
          </a:p>
          <a:p>
            <a:pPr lvl="1"/>
            <a:r>
              <a:rPr lang="en-US" sz="2200" dirty="0" smtClean="0"/>
              <a:t>Limit maximum arresting force to 1800# when used with body harness</a:t>
            </a:r>
          </a:p>
          <a:p>
            <a:pPr lvl="1"/>
            <a:r>
              <a:rPr lang="en-US" sz="2200" dirty="0" smtClean="0"/>
              <a:t>Be rigged such that an employee can neither free fall more than 6 feet, nor contact any lower level</a:t>
            </a:r>
          </a:p>
          <a:p>
            <a:pPr lvl="1"/>
            <a:r>
              <a:rPr lang="en-US" sz="2200" dirty="0" smtClean="0"/>
              <a:t>Bring an employee to a complete stop and limit maximum deceleration distance an employee travels to 3.5 feet</a:t>
            </a:r>
          </a:p>
          <a:p>
            <a:pPr lvl="1"/>
            <a:r>
              <a:rPr lang="en-US" sz="2200" dirty="0" smtClean="0"/>
              <a:t>Have sufficient strength to withstand twice the potential impact energy of an employee free falling a distance of 6 feet ,or the free fall distance permitted by the system, whichever is less.</a:t>
            </a:r>
          </a:p>
          <a:p>
            <a:endParaRPr lang="en-US" dirty="0"/>
          </a:p>
        </p:txBody>
      </p:sp>
      <p:sp>
        <p:nvSpPr>
          <p:cNvPr id="4" name="Title 1"/>
          <p:cNvSpPr txBox="1">
            <a:spLocks/>
          </p:cNvSpPr>
          <p:nvPr/>
        </p:nvSpPr>
        <p:spPr bwMode="auto">
          <a:xfrm>
            <a:off x="609600" y="2286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smtClean="0">
                <a:ln>
                  <a:noFill/>
                </a:ln>
                <a:solidFill>
                  <a:srgbClr val="C00000"/>
                </a:solidFill>
                <a:effectLst/>
                <a:uLnTx/>
                <a:uFillTx/>
                <a:latin typeface="+mj-lt"/>
                <a:ea typeface="+mj-ea"/>
                <a:cs typeface="+mj-cs"/>
              </a:rPr>
              <a:t>Anchorage Requirements for PFAS</a:t>
            </a:r>
            <a:endParaRPr kumimoji="0" lang="en-US" sz="4400" b="0" i="0" u="none" strike="noStrike" kern="1200" cap="none" spc="0" normalizeH="0" baseline="0" noProof="0" dirty="0">
              <a:ln>
                <a:noFill/>
              </a:ln>
              <a:solidFill>
                <a:srgbClr val="C00000"/>
              </a:solidFill>
              <a:effectLst/>
              <a:uLnTx/>
              <a:uFillTx/>
              <a:latin typeface="+mj-lt"/>
              <a:ea typeface="+mj-ea"/>
              <a:cs typeface="+mj-c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If the personal fall arrest system meets the criteria and protocols contained in Appendix C to subpart M, and if the system is being used by an employee having a combined person and tool weight of less than 310 pounds (140 kg), the system will be considered to be in compliance with the provisions of paragraph (d)(16) of this section.</a:t>
            </a:r>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C00000"/>
                </a:solidFill>
              </a:rPr>
              <a:t>PFAS – Components </a:t>
            </a:r>
            <a:endParaRPr lang="en-US" dirty="0">
              <a:solidFill>
                <a:srgbClr val="C00000"/>
              </a:solidFill>
            </a:endParaRPr>
          </a:p>
        </p:txBody>
      </p:sp>
      <p:sp>
        <p:nvSpPr>
          <p:cNvPr id="3" name="Content Placeholder 2"/>
          <p:cNvSpPr>
            <a:spLocks noGrp="1"/>
          </p:cNvSpPr>
          <p:nvPr>
            <p:ph idx="1"/>
          </p:nvPr>
        </p:nvSpPr>
        <p:spPr/>
        <p:txBody>
          <a:bodyPr/>
          <a:lstStyle/>
          <a:p>
            <a:endParaRPr lang="en-US" dirty="0"/>
          </a:p>
        </p:txBody>
      </p:sp>
      <p:pic>
        <p:nvPicPr>
          <p:cNvPr id="4" name="Picture 2" descr="Fall Pro Video - Phoenix 561"/>
          <p:cNvPicPr>
            <a:picLocks noChangeAspect="1" noChangeArrowheads="1"/>
          </p:cNvPicPr>
          <p:nvPr/>
        </p:nvPicPr>
        <p:blipFill>
          <a:blip r:embed="rId2" cstate="print"/>
          <a:srcRect/>
          <a:stretch>
            <a:fillRect/>
          </a:stretch>
        </p:blipFill>
        <p:spPr bwMode="auto">
          <a:xfrm>
            <a:off x="685800" y="858639"/>
            <a:ext cx="8001000" cy="5999361"/>
          </a:xfrm>
          <a:prstGeom prst="rect">
            <a:avLst/>
          </a:prstGeom>
          <a:noFill/>
          <a:ln w="9525">
            <a:noFill/>
            <a:miter lim="800000"/>
            <a:headEnd/>
            <a:tailEnd/>
          </a:ln>
        </p:spPr>
      </p:pic>
      <p:grpSp>
        <p:nvGrpSpPr>
          <p:cNvPr id="6" name="Group 9"/>
          <p:cNvGrpSpPr>
            <a:grpSpLocks/>
          </p:cNvGrpSpPr>
          <p:nvPr/>
        </p:nvGrpSpPr>
        <p:grpSpPr bwMode="auto">
          <a:xfrm>
            <a:off x="3048000" y="3886200"/>
            <a:ext cx="1606550" cy="1357313"/>
            <a:chOff x="1749" y="2160"/>
            <a:chExt cx="1012" cy="855"/>
          </a:xfrm>
        </p:grpSpPr>
        <p:sp>
          <p:nvSpPr>
            <p:cNvPr id="7" name="Text Box 10"/>
            <p:cNvSpPr txBox="1">
              <a:spLocks noChangeArrowheads="1"/>
            </p:cNvSpPr>
            <p:nvPr/>
          </p:nvSpPr>
          <p:spPr bwMode="auto">
            <a:xfrm>
              <a:off x="1749" y="2784"/>
              <a:ext cx="1012" cy="231"/>
            </a:xfrm>
            <a:prstGeom prst="rect">
              <a:avLst/>
            </a:prstGeom>
            <a:solidFill>
              <a:srgbClr val="FF0000"/>
            </a:solidFill>
            <a:ln w="9525">
              <a:noFill/>
              <a:miter lim="800000"/>
              <a:headEnd/>
              <a:tailEnd/>
            </a:ln>
          </p:spPr>
          <p:txBody>
            <a:bodyPr wrap="none">
              <a:spAutoFit/>
            </a:bodyPr>
            <a:lstStyle/>
            <a:p>
              <a:r>
                <a:rPr lang="en-US" b="1" dirty="0">
                  <a:solidFill>
                    <a:schemeClr val="bg1"/>
                  </a:solidFill>
                </a:rPr>
                <a:t>3. Rope Grab</a:t>
              </a:r>
            </a:p>
          </p:txBody>
        </p:sp>
        <p:sp>
          <p:nvSpPr>
            <p:cNvPr id="8" name="Line 11"/>
            <p:cNvSpPr>
              <a:spLocks noChangeShapeType="1"/>
            </p:cNvSpPr>
            <p:nvPr/>
          </p:nvSpPr>
          <p:spPr bwMode="auto">
            <a:xfrm>
              <a:off x="2256" y="2160"/>
              <a:ext cx="0" cy="672"/>
            </a:xfrm>
            <a:prstGeom prst="line">
              <a:avLst/>
            </a:prstGeom>
            <a:noFill/>
            <a:ln w="38100">
              <a:solidFill>
                <a:srgbClr val="FF0000"/>
              </a:solidFill>
              <a:round/>
              <a:headEnd type="triangle" w="med" len="med"/>
              <a:tailEnd/>
            </a:ln>
          </p:spPr>
          <p:txBody>
            <a:bodyPr/>
            <a:lstStyle/>
            <a:p>
              <a:endParaRPr lang="en-US" dirty="0"/>
            </a:p>
          </p:txBody>
        </p:sp>
      </p:grpSp>
      <p:grpSp>
        <p:nvGrpSpPr>
          <p:cNvPr id="9" name="Group 15"/>
          <p:cNvGrpSpPr>
            <a:grpSpLocks/>
          </p:cNvGrpSpPr>
          <p:nvPr/>
        </p:nvGrpSpPr>
        <p:grpSpPr bwMode="auto">
          <a:xfrm>
            <a:off x="762000" y="2743200"/>
            <a:ext cx="2444750" cy="976313"/>
            <a:chOff x="249" y="1296"/>
            <a:chExt cx="1540" cy="615"/>
          </a:xfrm>
        </p:grpSpPr>
        <p:sp>
          <p:nvSpPr>
            <p:cNvPr id="10" name="Text Box 16"/>
            <p:cNvSpPr txBox="1">
              <a:spLocks noChangeArrowheads="1"/>
            </p:cNvSpPr>
            <p:nvPr/>
          </p:nvSpPr>
          <p:spPr bwMode="auto">
            <a:xfrm>
              <a:off x="249" y="1680"/>
              <a:ext cx="1540" cy="231"/>
            </a:xfrm>
            <a:prstGeom prst="rect">
              <a:avLst/>
            </a:prstGeom>
            <a:solidFill>
              <a:srgbClr val="FF0000"/>
            </a:solidFill>
            <a:ln w="9525">
              <a:noFill/>
              <a:miter lim="800000"/>
              <a:headEnd/>
              <a:tailEnd/>
            </a:ln>
          </p:spPr>
          <p:txBody>
            <a:bodyPr wrap="none">
              <a:spAutoFit/>
            </a:bodyPr>
            <a:lstStyle/>
            <a:p>
              <a:r>
                <a:rPr lang="en-US" b="1" dirty="0">
                  <a:solidFill>
                    <a:schemeClr val="bg1"/>
                  </a:solidFill>
                </a:rPr>
                <a:t>5. Full Body Harness</a:t>
              </a:r>
            </a:p>
          </p:txBody>
        </p:sp>
        <p:sp>
          <p:nvSpPr>
            <p:cNvPr id="11" name="Line 17"/>
            <p:cNvSpPr>
              <a:spLocks noChangeShapeType="1"/>
            </p:cNvSpPr>
            <p:nvPr/>
          </p:nvSpPr>
          <p:spPr bwMode="auto">
            <a:xfrm>
              <a:off x="1017" y="1296"/>
              <a:ext cx="0" cy="432"/>
            </a:xfrm>
            <a:prstGeom prst="line">
              <a:avLst/>
            </a:prstGeom>
            <a:noFill/>
            <a:ln w="38100">
              <a:solidFill>
                <a:srgbClr val="FF0000"/>
              </a:solidFill>
              <a:round/>
              <a:headEnd type="triangle" w="med" len="med"/>
              <a:tailEnd/>
            </a:ln>
          </p:spPr>
          <p:txBody>
            <a:bodyPr/>
            <a:lstStyle/>
            <a:p>
              <a:endParaRPr lang="en-US" dirty="0"/>
            </a:p>
          </p:txBody>
        </p:sp>
      </p:grpSp>
      <p:grpSp>
        <p:nvGrpSpPr>
          <p:cNvPr id="12" name="Group 12"/>
          <p:cNvGrpSpPr>
            <a:grpSpLocks/>
          </p:cNvGrpSpPr>
          <p:nvPr/>
        </p:nvGrpSpPr>
        <p:grpSpPr bwMode="auto">
          <a:xfrm>
            <a:off x="2667000" y="1981200"/>
            <a:ext cx="2800350" cy="915988"/>
            <a:chOff x="3624" y="1668"/>
            <a:chExt cx="1764" cy="577"/>
          </a:xfrm>
        </p:grpSpPr>
        <p:sp>
          <p:nvSpPr>
            <p:cNvPr id="13" name="Text Box 13"/>
            <p:cNvSpPr txBox="1">
              <a:spLocks noChangeArrowheads="1"/>
            </p:cNvSpPr>
            <p:nvPr/>
          </p:nvSpPr>
          <p:spPr bwMode="auto">
            <a:xfrm>
              <a:off x="4488" y="1668"/>
              <a:ext cx="900" cy="577"/>
            </a:xfrm>
            <a:prstGeom prst="rect">
              <a:avLst/>
            </a:prstGeom>
            <a:solidFill>
              <a:srgbClr val="FF0000"/>
            </a:solidFill>
            <a:ln w="9525">
              <a:noFill/>
              <a:miter lim="800000"/>
              <a:headEnd/>
              <a:tailEnd/>
            </a:ln>
          </p:spPr>
          <p:txBody>
            <a:bodyPr>
              <a:spAutoFit/>
            </a:bodyPr>
            <a:lstStyle/>
            <a:p>
              <a:r>
                <a:rPr lang="en-US" b="1" dirty="0">
                  <a:solidFill>
                    <a:schemeClr val="bg1"/>
                  </a:solidFill>
                </a:rPr>
                <a:t>4. Shock Absorbing Lanyard</a:t>
              </a:r>
            </a:p>
          </p:txBody>
        </p:sp>
        <p:sp>
          <p:nvSpPr>
            <p:cNvPr id="14" name="Line 14"/>
            <p:cNvSpPr>
              <a:spLocks noChangeShapeType="1"/>
            </p:cNvSpPr>
            <p:nvPr/>
          </p:nvSpPr>
          <p:spPr bwMode="auto">
            <a:xfrm>
              <a:off x="3624" y="1956"/>
              <a:ext cx="864" cy="0"/>
            </a:xfrm>
            <a:prstGeom prst="line">
              <a:avLst/>
            </a:prstGeom>
            <a:noFill/>
            <a:ln w="38100">
              <a:solidFill>
                <a:srgbClr val="FF0000"/>
              </a:solidFill>
              <a:round/>
              <a:headEnd type="triangle" w="med" len="med"/>
              <a:tailEnd/>
            </a:ln>
          </p:spPr>
          <p:txBody>
            <a:bodyPr/>
            <a:lstStyle/>
            <a:p>
              <a:endParaRPr lang="en-US" dirty="0"/>
            </a:p>
          </p:txBody>
        </p:sp>
      </p:grpSp>
      <p:grpSp>
        <p:nvGrpSpPr>
          <p:cNvPr id="16" name="Group 6"/>
          <p:cNvGrpSpPr>
            <a:grpSpLocks/>
          </p:cNvGrpSpPr>
          <p:nvPr/>
        </p:nvGrpSpPr>
        <p:grpSpPr bwMode="auto">
          <a:xfrm>
            <a:off x="5105400" y="3048000"/>
            <a:ext cx="1377950" cy="1716088"/>
            <a:chOff x="1622" y="1463"/>
            <a:chExt cx="868" cy="1081"/>
          </a:xfrm>
        </p:grpSpPr>
        <p:sp>
          <p:nvSpPr>
            <p:cNvPr id="17" name="Text Box 7"/>
            <p:cNvSpPr txBox="1">
              <a:spLocks noChangeArrowheads="1"/>
            </p:cNvSpPr>
            <p:nvPr/>
          </p:nvSpPr>
          <p:spPr bwMode="auto">
            <a:xfrm>
              <a:off x="1622" y="1463"/>
              <a:ext cx="868" cy="231"/>
            </a:xfrm>
            <a:prstGeom prst="rect">
              <a:avLst/>
            </a:prstGeom>
            <a:solidFill>
              <a:srgbClr val="FF0000"/>
            </a:solidFill>
            <a:ln w="9525">
              <a:noFill/>
              <a:miter lim="800000"/>
              <a:headEnd/>
              <a:tailEnd/>
            </a:ln>
          </p:spPr>
          <p:txBody>
            <a:bodyPr wrap="none">
              <a:spAutoFit/>
            </a:bodyPr>
            <a:lstStyle/>
            <a:p>
              <a:r>
                <a:rPr lang="en-US" b="1" dirty="0">
                  <a:solidFill>
                    <a:schemeClr val="bg1"/>
                  </a:solidFill>
                </a:rPr>
                <a:t>2. Life Line</a:t>
              </a:r>
            </a:p>
          </p:txBody>
        </p:sp>
        <p:sp>
          <p:nvSpPr>
            <p:cNvPr id="18" name="Line 8"/>
            <p:cNvSpPr>
              <a:spLocks noChangeShapeType="1"/>
            </p:cNvSpPr>
            <p:nvPr/>
          </p:nvSpPr>
          <p:spPr bwMode="auto">
            <a:xfrm>
              <a:off x="2056" y="1632"/>
              <a:ext cx="0" cy="912"/>
            </a:xfrm>
            <a:prstGeom prst="line">
              <a:avLst/>
            </a:prstGeom>
            <a:noFill/>
            <a:ln w="38100">
              <a:solidFill>
                <a:srgbClr val="FF0000"/>
              </a:solidFill>
              <a:round/>
              <a:headEnd/>
              <a:tailEnd type="triangle" w="med" len="med"/>
            </a:ln>
          </p:spPr>
          <p:txBody>
            <a:bodyPr/>
            <a:lstStyle/>
            <a:p>
              <a:endParaRPr lang="en-US" dirty="0"/>
            </a:p>
          </p:txBody>
        </p:sp>
      </p:grpSp>
      <p:grpSp>
        <p:nvGrpSpPr>
          <p:cNvPr id="19" name="Group 3"/>
          <p:cNvGrpSpPr>
            <a:grpSpLocks/>
          </p:cNvGrpSpPr>
          <p:nvPr/>
        </p:nvGrpSpPr>
        <p:grpSpPr bwMode="auto">
          <a:xfrm>
            <a:off x="6781800" y="3962400"/>
            <a:ext cx="1873250" cy="1790700"/>
            <a:chOff x="308" y="1668"/>
            <a:chExt cx="1180" cy="1128"/>
          </a:xfrm>
        </p:grpSpPr>
        <p:sp>
          <p:nvSpPr>
            <p:cNvPr id="20" name="Text Box 4"/>
            <p:cNvSpPr txBox="1">
              <a:spLocks noChangeArrowheads="1"/>
            </p:cNvSpPr>
            <p:nvPr/>
          </p:nvSpPr>
          <p:spPr bwMode="auto">
            <a:xfrm>
              <a:off x="308" y="1668"/>
              <a:ext cx="1180" cy="231"/>
            </a:xfrm>
            <a:prstGeom prst="rect">
              <a:avLst/>
            </a:prstGeom>
            <a:solidFill>
              <a:srgbClr val="FF0000"/>
            </a:solidFill>
            <a:ln w="9525">
              <a:noFill/>
              <a:miter lim="800000"/>
              <a:headEnd/>
              <a:tailEnd/>
            </a:ln>
          </p:spPr>
          <p:txBody>
            <a:bodyPr wrap="none">
              <a:spAutoFit/>
            </a:bodyPr>
            <a:lstStyle/>
            <a:p>
              <a:r>
                <a:rPr lang="en-US" b="1" dirty="0">
                  <a:solidFill>
                    <a:schemeClr val="bg1"/>
                  </a:solidFill>
                </a:rPr>
                <a:t>1. Anchor Point</a:t>
              </a:r>
            </a:p>
          </p:txBody>
        </p:sp>
        <p:sp>
          <p:nvSpPr>
            <p:cNvPr id="21" name="Line 5"/>
            <p:cNvSpPr>
              <a:spLocks noChangeShapeType="1"/>
            </p:cNvSpPr>
            <p:nvPr/>
          </p:nvSpPr>
          <p:spPr bwMode="auto">
            <a:xfrm>
              <a:off x="898" y="1884"/>
              <a:ext cx="0" cy="912"/>
            </a:xfrm>
            <a:prstGeom prst="line">
              <a:avLst/>
            </a:prstGeom>
            <a:noFill/>
            <a:ln w="38100">
              <a:solidFill>
                <a:srgbClr val="FF0000"/>
              </a:solidFill>
              <a:round/>
              <a:headEnd/>
              <a:tailEnd type="triangle" w="med" len="med"/>
            </a:ln>
          </p:spPr>
          <p:txBody>
            <a:bodyPr/>
            <a:lstStyle/>
            <a:p>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righ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600200" y="0"/>
            <a:ext cx="5943600" cy="1143000"/>
          </a:xfrm>
        </p:spPr>
        <p:txBody>
          <a:bodyPr/>
          <a:lstStyle/>
          <a:p>
            <a:pPr eaLnBrk="1" hangingPunct="1"/>
            <a:r>
              <a:rPr lang="en-US" sz="4000" dirty="0" smtClean="0">
                <a:solidFill>
                  <a:srgbClr val="C00000"/>
                </a:solidFill>
              </a:rPr>
              <a:t>PFAS – anchor for truss</a:t>
            </a:r>
            <a:endParaRPr lang="en-US" sz="4000" dirty="0" smtClean="0"/>
          </a:p>
        </p:txBody>
      </p:sp>
      <p:pic>
        <p:nvPicPr>
          <p:cNvPr id="3074" name="Picture 17" descr="Moveable Anchor on Rafter"/>
          <p:cNvPicPr>
            <a:picLocks noChangeAspect="1" noChangeArrowheads="1"/>
          </p:cNvPicPr>
          <p:nvPr/>
        </p:nvPicPr>
        <p:blipFill>
          <a:blip r:embed="rId3" cstate="print"/>
          <a:srcRect/>
          <a:stretch>
            <a:fillRect/>
          </a:stretch>
        </p:blipFill>
        <p:spPr bwMode="auto">
          <a:xfrm>
            <a:off x="3886200" y="4305300"/>
            <a:ext cx="2552700" cy="2552700"/>
          </a:xfrm>
          <a:prstGeom prst="rect">
            <a:avLst/>
          </a:prstGeom>
          <a:noFill/>
          <a:ln w="9525">
            <a:noFill/>
            <a:miter lim="800000"/>
            <a:headEnd/>
            <a:tailEnd/>
          </a:ln>
        </p:spPr>
      </p:pic>
      <p:pic>
        <p:nvPicPr>
          <p:cNvPr id="3075" name="Picture 160"/>
          <p:cNvPicPr>
            <a:picLocks noChangeAspect="1" noChangeArrowheads="1"/>
          </p:cNvPicPr>
          <p:nvPr/>
        </p:nvPicPr>
        <p:blipFill>
          <a:blip r:embed="rId4" cstate="print"/>
          <a:srcRect/>
          <a:stretch>
            <a:fillRect/>
          </a:stretch>
        </p:blipFill>
        <p:spPr bwMode="auto">
          <a:xfrm>
            <a:off x="7010400" y="0"/>
            <a:ext cx="2133600" cy="2466975"/>
          </a:xfrm>
          <a:prstGeom prst="rect">
            <a:avLst/>
          </a:prstGeom>
          <a:noFill/>
          <a:ln w="9525">
            <a:noFill/>
            <a:miter lim="800000"/>
            <a:headEnd/>
            <a:tailEnd/>
          </a:ln>
        </p:spPr>
      </p:pic>
      <p:pic>
        <p:nvPicPr>
          <p:cNvPr id="3076" name="Picture 186"/>
          <p:cNvPicPr>
            <a:picLocks noChangeAspect="1" noChangeArrowheads="1"/>
          </p:cNvPicPr>
          <p:nvPr/>
        </p:nvPicPr>
        <p:blipFill>
          <a:blip r:embed="rId5" cstate="print"/>
          <a:srcRect/>
          <a:stretch>
            <a:fillRect/>
          </a:stretch>
        </p:blipFill>
        <p:spPr bwMode="auto">
          <a:xfrm>
            <a:off x="2743200" y="914400"/>
            <a:ext cx="2030067" cy="1447800"/>
          </a:xfrm>
          <a:prstGeom prst="rect">
            <a:avLst/>
          </a:prstGeom>
          <a:noFill/>
          <a:ln w="9525">
            <a:noFill/>
            <a:miter lim="800000"/>
            <a:headEnd/>
            <a:tailEnd/>
          </a:ln>
        </p:spPr>
      </p:pic>
      <p:pic>
        <p:nvPicPr>
          <p:cNvPr id="3077" name="Picture 94" descr="framing_pics8"/>
          <p:cNvPicPr>
            <a:picLocks noChangeAspect="1" noChangeArrowheads="1"/>
          </p:cNvPicPr>
          <p:nvPr/>
        </p:nvPicPr>
        <p:blipFill>
          <a:blip r:embed="rId6" cstate="print"/>
          <a:srcRect/>
          <a:stretch>
            <a:fillRect/>
          </a:stretch>
        </p:blipFill>
        <p:spPr bwMode="auto">
          <a:xfrm>
            <a:off x="-1" y="4419600"/>
            <a:ext cx="3699069" cy="2438400"/>
          </a:xfrm>
          <a:prstGeom prst="rect">
            <a:avLst/>
          </a:prstGeom>
          <a:noFill/>
          <a:ln w="9525">
            <a:noFill/>
            <a:miter lim="800000"/>
            <a:headEnd/>
            <a:tailEnd/>
          </a:ln>
        </p:spPr>
      </p:pic>
      <p:pic>
        <p:nvPicPr>
          <p:cNvPr id="17" name="Picture 6" descr="http://global.haja.com/content_images/4_safety_v2/items/559_l.jpg"/>
          <p:cNvPicPr>
            <a:picLocks noChangeAspect="1" noChangeArrowheads="1"/>
          </p:cNvPicPr>
          <p:nvPr/>
        </p:nvPicPr>
        <p:blipFill>
          <a:blip r:embed="rId7" cstate="print"/>
          <a:srcRect/>
          <a:stretch>
            <a:fillRect/>
          </a:stretch>
        </p:blipFill>
        <p:spPr bwMode="auto">
          <a:xfrm>
            <a:off x="2895600" y="2358052"/>
            <a:ext cx="2590800" cy="1909148"/>
          </a:xfrm>
          <a:prstGeom prst="rect">
            <a:avLst/>
          </a:prstGeom>
          <a:noFill/>
          <a:ln w="9525">
            <a:noFill/>
            <a:miter lim="800000"/>
            <a:headEnd/>
            <a:tailEnd/>
          </a:ln>
        </p:spPr>
      </p:pic>
      <p:pic>
        <p:nvPicPr>
          <p:cNvPr id="18" name="Picture 3"/>
          <p:cNvPicPr>
            <a:picLocks noChangeAspect="1" noChangeArrowheads="1"/>
          </p:cNvPicPr>
          <p:nvPr/>
        </p:nvPicPr>
        <p:blipFill>
          <a:blip r:embed="rId8" cstate="print"/>
          <a:srcRect/>
          <a:stretch>
            <a:fillRect/>
          </a:stretch>
        </p:blipFill>
        <p:spPr bwMode="auto">
          <a:xfrm>
            <a:off x="0" y="1981200"/>
            <a:ext cx="2133600" cy="2453378"/>
          </a:xfrm>
          <a:prstGeom prst="rect">
            <a:avLst/>
          </a:prstGeom>
          <a:noFill/>
          <a:ln w="9525">
            <a:noFill/>
            <a:miter lim="800000"/>
            <a:headEnd/>
            <a:tailEnd/>
          </a:ln>
        </p:spPr>
      </p:pic>
      <p:pic>
        <p:nvPicPr>
          <p:cNvPr id="19" name="imgLarge" descr="b115e6b5983a0aae_m"/>
          <p:cNvPicPr>
            <a:picLocks noChangeAspect="1" noChangeArrowheads="1"/>
          </p:cNvPicPr>
          <p:nvPr/>
        </p:nvPicPr>
        <p:blipFill>
          <a:blip r:embed="rId9" cstate="print"/>
          <a:srcRect/>
          <a:stretch>
            <a:fillRect/>
          </a:stretch>
        </p:blipFill>
        <p:spPr bwMode="auto">
          <a:xfrm>
            <a:off x="6324600" y="2438400"/>
            <a:ext cx="2819400" cy="2382451"/>
          </a:xfrm>
          <a:prstGeom prst="rect">
            <a:avLst/>
          </a:prstGeom>
          <a:noFill/>
          <a:ln w="9525">
            <a:noFill/>
            <a:miter lim="800000"/>
            <a:headEnd/>
            <a:tailEnd/>
          </a:ln>
        </p:spPr>
      </p:pic>
      <p:pic>
        <p:nvPicPr>
          <p:cNvPr id="20" name="Picture 15" descr="Sala detachable roof anchor"/>
          <p:cNvPicPr>
            <a:picLocks noChangeAspect="1" noChangeArrowheads="1"/>
          </p:cNvPicPr>
          <p:nvPr/>
        </p:nvPicPr>
        <p:blipFill>
          <a:blip r:embed="rId10" cstate="print"/>
          <a:srcRect/>
          <a:stretch>
            <a:fillRect/>
          </a:stretch>
        </p:blipFill>
        <p:spPr bwMode="auto">
          <a:xfrm>
            <a:off x="5105400" y="838200"/>
            <a:ext cx="1784350" cy="2160588"/>
          </a:xfrm>
          <a:prstGeom prst="rect">
            <a:avLst/>
          </a:prstGeom>
          <a:noFill/>
        </p:spPr>
      </p:pic>
      <p:pic>
        <p:nvPicPr>
          <p:cNvPr id="16" name="Picture48" descr="Residential photograph 12"/>
          <p:cNvPicPr>
            <a:picLocks noChangeAspect="1" noChangeArrowheads="1"/>
          </p:cNvPicPr>
          <p:nvPr/>
        </p:nvPicPr>
        <p:blipFill>
          <a:blip r:embed="rId11" cstate="print"/>
          <a:srcRect/>
          <a:stretch>
            <a:fillRect/>
          </a:stretch>
        </p:blipFill>
        <p:spPr bwMode="auto">
          <a:xfrm>
            <a:off x="6400800" y="4800601"/>
            <a:ext cx="2748558" cy="2057400"/>
          </a:xfrm>
          <a:prstGeom prst="rect">
            <a:avLst/>
          </a:prstGeom>
          <a:noFill/>
          <a:ln w="9525">
            <a:noFill/>
            <a:miter lim="800000"/>
            <a:headEnd/>
            <a:tailEnd/>
          </a:ln>
        </p:spPr>
      </p:pic>
      <p:pic>
        <p:nvPicPr>
          <p:cNvPr id="21" name="Picture 4"/>
          <p:cNvPicPr>
            <a:picLocks noChangeAspect="1" noChangeArrowheads="1"/>
          </p:cNvPicPr>
          <p:nvPr/>
        </p:nvPicPr>
        <p:blipFill>
          <a:blip r:embed="rId12" cstate="print"/>
          <a:srcRect/>
          <a:stretch>
            <a:fillRect/>
          </a:stretch>
        </p:blipFill>
        <p:spPr bwMode="auto">
          <a:xfrm>
            <a:off x="0" y="0"/>
            <a:ext cx="1764781" cy="2068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3" descr="RS-20 Anchor"/>
          <p:cNvPicPr>
            <a:picLocks noChangeAspect="1" noChangeArrowheads="1"/>
          </p:cNvPicPr>
          <p:nvPr/>
        </p:nvPicPr>
        <p:blipFill>
          <a:blip r:embed="rId3" cstate="print"/>
          <a:srcRect/>
          <a:stretch>
            <a:fillRect/>
          </a:stretch>
        </p:blipFill>
        <p:spPr bwMode="auto">
          <a:xfrm>
            <a:off x="3581400" y="2979737"/>
            <a:ext cx="3878263" cy="3878263"/>
          </a:xfrm>
          <a:prstGeom prst="rect">
            <a:avLst/>
          </a:prstGeom>
          <a:noFill/>
          <a:ln w="9525">
            <a:noFill/>
            <a:miter lim="800000"/>
            <a:headEnd/>
            <a:tailEnd/>
          </a:ln>
        </p:spPr>
      </p:pic>
      <p:pic>
        <p:nvPicPr>
          <p:cNvPr id="18" name="Picture 3" descr="RetroFit Anchor"/>
          <p:cNvPicPr>
            <a:picLocks noChangeAspect="1" noChangeArrowheads="1"/>
          </p:cNvPicPr>
          <p:nvPr/>
        </p:nvPicPr>
        <p:blipFill>
          <a:blip r:embed="rId4" cstate="print"/>
          <a:srcRect/>
          <a:stretch>
            <a:fillRect/>
          </a:stretch>
        </p:blipFill>
        <p:spPr bwMode="auto">
          <a:xfrm>
            <a:off x="1676400" y="1219200"/>
            <a:ext cx="3429000" cy="3429000"/>
          </a:xfrm>
          <a:prstGeom prst="rect">
            <a:avLst/>
          </a:prstGeom>
          <a:noFill/>
          <a:ln w="9525">
            <a:noFill/>
            <a:miter lim="800000"/>
            <a:headEnd/>
            <a:tailEnd/>
          </a:ln>
        </p:spPr>
      </p:pic>
      <p:sp>
        <p:nvSpPr>
          <p:cNvPr id="14338" name="Title 1"/>
          <p:cNvSpPr>
            <a:spLocks noGrp="1"/>
          </p:cNvSpPr>
          <p:nvPr>
            <p:ph type="title"/>
          </p:nvPr>
        </p:nvSpPr>
        <p:spPr>
          <a:xfrm>
            <a:off x="0" y="0"/>
            <a:ext cx="9448800" cy="1143000"/>
          </a:xfrm>
        </p:spPr>
        <p:txBody>
          <a:bodyPr/>
          <a:lstStyle/>
          <a:p>
            <a:pPr eaLnBrk="1" hangingPunct="1"/>
            <a:r>
              <a:rPr lang="en-US" sz="4000" dirty="0" smtClean="0">
                <a:solidFill>
                  <a:srgbClr val="C00000"/>
                </a:solidFill>
              </a:rPr>
              <a:t>PFAS – these type of anchors must be installed thru </a:t>
            </a:r>
            <a:r>
              <a:rPr lang="en-US" sz="4000" u="sng" dirty="0" smtClean="0">
                <a:solidFill>
                  <a:srgbClr val="C00000"/>
                </a:solidFill>
              </a:rPr>
              <a:t>sheathing</a:t>
            </a:r>
            <a:r>
              <a:rPr lang="en-US" sz="4000" dirty="0" smtClean="0">
                <a:solidFill>
                  <a:srgbClr val="C00000"/>
                </a:solidFill>
              </a:rPr>
              <a:t> and truss</a:t>
            </a:r>
            <a:endParaRPr lang="en-US" sz="4000" dirty="0" smtClean="0"/>
          </a:p>
        </p:txBody>
      </p:sp>
      <p:pic>
        <p:nvPicPr>
          <p:cNvPr id="13" name="Picture 8"/>
          <p:cNvPicPr>
            <a:picLocks noChangeAspect="1" noChangeArrowheads="1"/>
          </p:cNvPicPr>
          <p:nvPr/>
        </p:nvPicPr>
        <p:blipFill>
          <a:blip r:embed="rId5" cstate="print"/>
          <a:srcRect/>
          <a:stretch>
            <a:fillRect/>
          </a:stretch>
        </p:blipFill>
        <p:spPr bwMode="auto">
          <a:xfrm>
            <a:off x="6400800" y="1371600"/>
            <a:ext cx="2743200" cy="2576512"/>
          </a:xfrm>
          <a:prstGeom prst="rect">
            <a:avLst/>
          </a:prstGeom>
          <a:noFill/>
          <a:ln w="9525">
            <a:noFill/>
            <a:miter lim="800000"/>
            <a:headEnd/>
            <a:tailEnd/>
          </a:ln>
          <a:effectLst/>
        </p:spPr>
      </p:pic>
      <p:pic>
        <p:nvPicPr>
          <p:cNvPr id="19" name="Picture 4"/>
          <p:cNvPicPr>
            <a:picLocks noChangeAspect="1" noChangeArrowheads="1"/>
          </p:cNvPicPr>
          <p:nvPr/>
        </p:nvPicPr>
        <p:blipFill>
          <a:blip r:embed="rId6" cstate="print"/>
          <a:srcRect/>
          <a:stretch>
            <a:fillRect/>
          </a:stretch>
        </p:blipFill>
        <p:spPr bwMode="auto">
          <a:xfrm>
            <a:off x="0" y="1143000"/>
            <a:ext cx="2424113" cy="2781676"/>
          </a:xfrm>
          <a:prstGeom prst="rect">
            <a:avLst/>
          </a:prstGeom>
          <a:noFill/>
          <a:ln w="9525">
            <a:noFill/>
            <a:miter lim="800000"/>
            <a:headEnd/>
            <a:tailEnd/>
          </a:ln>
        </p:spPr>
      </p:pic>
      <p:pic>
        <p:nvPicPr>
          <p:cNvPr id="20" name="Picture 2" descr="superanchorpg6top"/>
          <p:cNvPicPr>
            <a:picLocks noChangeAspect="1" noChangeArrowheads="1"/>
          </p:cNvPicPr>
          <p:nvPr/>
        </p:nvPicPr>
        <p:blipFill>
          <a:blip r:embed="rId7" cstate="print"/>
          <a:srcRect/>
          <a:stretch>
            <a:fillRect/>
          </a:stretch>
        </p:blipFill>
        <p:spPr bwMode="auto">
          <a:xfrm>
            <a:off x="-228600" y="3733800"/>
            <a:ext cx="3124200" cy="312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PFAS – Anchor Placement</a:t>
            </a:r>
            <a:endParaRPr lang="en-US" dirty="0">
              <a:solidFill>
                <a:srgbClr val="C00000"/>
              </a:solidFill>
            </a:endParaRPr>
          </a:p>
        </p:txBody>
      </p:sp>
      <p:pic>
        <p:nvPicPr>
          <p:cNvPr id="4" name="Content Placeholder 3" descr="DBI_Figure_5 6b"/>
          <p:cNvPicPr>
            <a:picLocks noGrp="1" noChangeAspect="1" noChangeArrowheads="1"/>
          </p:cNvPicPr>
          <p:nvPr>
            <p:ph idx="1"/>
          </p:nvPr>
        </p:nvPicPr>
        <p:blipFill>
          <a:blip r:embed="rId2" cstate="print"/>
          <a:srcRect/>
          <a:stretch>
            <a:fillRect/>
          </a:stretch>
        </p:blipFill>
        <p:spPr>
          <a:xfrm>
            <a:off x="1554691" y="1600200"/>
            <a:ext cx="6034617" cy="4525963"/>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solidFill>
                  <a:srgbClr val="C00000"/>
                </a:solidFill>
              </a:rPr>
              <a:t>Local Fall Protection Violations</a:t>
            </a:r>
            <a:endParaRPr lang="en-US" dirty="0">
              <a:solidFill>
                <a:srgbClr val="C00000"/>
              </a:solidFill>
            </a:endParaRPr>
          </a:p>
        </p:txBody>
      </p:sp>
      <p:sp>
        <p:nvSpPr>
          <p:cNvPr id="3" name="Content Placeholder 2"/>
          <p:cNvSpPr>
            <a:spLocks noGrp="1"/>
          </p:cNvSpPr>
          <p:nvPr>
            <p:ph idx="1"/>
          </p:nvPr>
        </p:nvSpPr>
        <p:spPr>
          <a:xfrm>
            <a:off x="381000" y="1295400"/>
            <a:ext cx="8229600" cy="4525963"/>
          </a:xfrm>
        </p:spPr>
        <p:txBody>
          <a:bodyPr/>
          <a:lstStyle/>
          <a:p>
            <a:r>
              <a:rPr lang="en-US" sz="2000" dirty="0" smtClean="0"/>
              <a:t>2/20/11: 6 serious and 5repeat safety violations for exposing workers to fall and other hazards, proposed penalties totaling </a:t>
            </a:r>
            <a:r>
              <a:rPr lang="en-US" sz="2000" dirty="0" smtClean="0">
                <a:solidFill>
                  <a:srgbClr val="C00000"/>
                </a:solidFill>
              </a:rPr>
              <a:t>$68,720.</a:t>
            </a:r>
          </a:p>
          <a:p>
            <a:r>
              <a:rPr lang="en-US" sz="2000" dirty="0" smtClean="0"/>
              <a:t>2/17/11: 9 safety violations for repeatedly exposing workers to fall hazards during roofing operations, proposed penalties total </a:t>
            </a:r>
            <a:r>
              <a:rPr lang="en-US" sz="2000" dirty="0" smtClean="0">
                <a:solidFill>
                  <a:srgbClr val="C00000"/>
                </a:solidFill>
              </a:rPr>
              <a:t>$56,210.</a:t>
            </a:r>
          </a:p>
          <a:p>
            <a:r>
              <a:rPr lang="en-US" sz="2000" dirty="0" smtClean="0"/>
              <a:t>8/17/11: 13 serious and 1 repeat fall protection violation while employees were performing work from ladders, scaffolding and rooftops up to 20 feet high, no fall protection when working on rooftops and in front of wall openings, failing to have a qualified, competent person conduct frequent and regular inspections, proposed penalties total </a:t>
            </a:r>
            <a:r>
              <a:rPr lang="en-US" sz="2000" dirty="0" smtClean="0">
                <a:solidFill>
                  <a:srgbClr val="C00000"/>
                </a:solidFill>
              </a:rPr>
              <a:t>$58,100.</a:t>
            </a:r>
          </a:p>
          <a:p>
            <a:r>
              <a:rPr lang="en-US" sz="2000" dirty="0" smtClean="0"/>
              <a:t>7/14/10: 2 serious and 5 repeat safety violations for repeatedly exposing workers to fall hazards while working on scaffolding, misuse of portable ladders, lack of worksite inspections, unsafe scaffold access, lack of fall protection on a scaffold and a lack of or deficient scaffold training, proposed penalties total </a:t>
            </a:r>
            <a:r>
              <a:rPr lang="en-US" sz="2000" dirty="0" smtClean="0">
                <a:solidFill>
                  <a:srgbClr val="C00000"/>
                </a:solidFill>
              </a:rPr>
              <a:t>$221,600. </a:t>
            </a:r>
          </a:p>
          <a:p>
            <a:r>
              <a:rPr lang="en-US" sz="2000" dirty="0" smtClean="0"/>
              <a:t>6/7/11: 7 violations for fall protection, residential union contractor, proposed penalties </a:t>
            </a:r>
            <a:r>
              <a:rPr lang="en-US" sz="2000" dirty="0" smtClean="0">
                <a:solidFill>
                  <a:srgbClr val="C00000"/>
                </a:solidFill>
              </a:rPr>
              <a:t>$29,000.</a:t>
            </a:r>
            <a:endParaRPr lang="en-US" sz="2000" dirty="0">
              <a:solidFill>
                <a:srgbClr val="C00000"/>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0"/>
            <a:ext cx="8229600" cy="1143000"/>
          </a:xfrm>
        </p:spPr>
        <p:txBody>
          <a:bodyPr/>
          <a:lstStyle/>
          <a:p>
            <a:pPr eaLnBrk="1" hangingPunct="1"/>
            <a:r>
              <a:rPr lang="en-US" dirty="0" smtClean="0">
                <a:solidFill>
                  <a:srgbClr val="C00000"/>
                </a:solidFill>
              </a:rPr>
              <a:t>PFAS – Lanyards</a:t>
            </a:r>
            <a:endParaRPr lang="en-US" dirty="0" smtClean="0"/>
          </a:p>
        </p:txBody>
      </p:sp>
      <p:pic>
        <p:nvPicPr>
          <p:cNvPr id="18" name="Picture 13"/>
          <p:cNvPicPr>
            <a:picLocks noChangeAspect="1" noChangeArrowheads="1"/>
          </p:cNvPicPr>
          <p:nvPr/>
        </p:nvPicPr>
        <p:blipFill>
          <a:blip r:embed="rId3" cstate="print"/>
          <a:srcRect/>
          <a:stretch>
            <a:fillRect/>
          </a:stretch>
        </p:blipFill>
        <p:spPr bwMode="auto">
          <a:xfrm>
            <a:off x="228600" y="1219200"/>
            <a:ext cx="8667543" cy="504880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0"/>
            <a:ext cx="8229600" cy="1143000"/>
          </a:xfrm>
        </p:spPr>
        <p:txBody>
          <a:bodyPr/>
          <a:lstStyle/>
          <a:p>
            <a:pPr eaLnBrk="1" hangingPunct="1"/>
            <a:r>
              <a:rPr lang="en-US" dirty="0" smtClean="0">
                <a:solidFill>
                  <a:srgbClr val="C00000"/>
                </a:solidFill>
              </a:rPr>
              <a:t>PFAS – SLR’s</a:t>
            </a:r>
            <a:endParaRPr lang="en-US" dirty="0" smtClean="0"/>
          </a:p>
        </p:txBody>
      </p:sp>
      <p:pic>
        <p:nvPicPr>
          <p:cNvPr id="5" name="Picture 2"/>
          <p:cNvPicPr>
            <a:picLocks noChangeAspect="1" noChangeArrowheads="1"/>
          </p:cNvPicPr>
          <p:nvPr/>
        </p:nvPicPr>
        <p:blipFill>
          <a:blip r:embed="rId3" cstate="print"/>
          <a:srcRect l="35211" t="27119" r="42254" b="22034"/>
          <a:stretch>
            <a:fillRect/>
          </a:stretch>
        </p:blipFill>
        <p:spPr bwMode="auto">
          <a:xfrm>
            <a:off x="0" y="0"/>
            <a:ext cx="2057400" cy="3857625"/>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l="37860" t="-1010" r="19342" b="21818"/>
          <a:stretch>
            <a:fillRect/>
          </a:stretch>
        </p:blipFill>
        <p:spPr bwMode="auto">
          <a:xfrm>
            <a:off x="3657600" y="1981200"/>
            <a:ext cx="2789853" cy="5257800"/>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l="19703" r="4300"/>
          <a:stretch>
            <a:fillRect/>
          </a:stretch>
        </p:blipFill>
        <p:spPr bwMode="auto">
          <a:xfrm>
            <a:off x="6328274" y="2667000"/>
            <a:ext cx="2815726" cy="4191000"/>
          </a:xfrm>
          <a:prstGeom prst="rect">
            <a:avLst/>
          </a:prstGeom>
          <a:noFill/>
          <a:ln w="9525">
            <a:noFill/>
            <a:miter lim="800000"/>
            <a:headEnd/>
            <a:tailEnd/>
          </a:ln>
        </p:spPr>
      </p:pic>
      <p:pic>
        <p:nvPicPr>
          <p:cNvPr id="1028" name="Picture 4"/>
          <p:cNvPicPr>
            <a:picLocks noChangeAspect="1" noChangeArrowheads="1"/>
          </p:cNvPicPr>
          <p:nvPr/>
        </p:nvPicPr>
        <p:blipFill>
          <a:blip r:embed="rId6" cstate="print"/>
          <a:srcRect r="-697"/>
          <a:stretch>
            <a:fillRect/>
          </a:stretch>
        </p:blipFill>
        <p:spPr bwMode="auto">
          <a:xfrm>
            <a:off x="0" y="4308576"/>
            <a:ext cx="3871918" cy="25494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PFAS – SLR’s</a:t>
            </a:r>
            <a:endParaRPr lang="en-US" dirty="0"/>
          </a:p>
        </p:txBody>
      </p:sp>
      <p:sp>
        <p:nvSpPr>
          <p:cNvPr id="3" name="Content Placeholder 2"/>
          <p:cNvSpPr>
            <a:spLocks noGrp="1"/>
          </p:cNvSpPr>
          <p:nvPr>
            <p:ph idx="1"/>
          </p:nvPr>
        </p:nvSpPr>
        <p:spPr>
          <a:xfrm>
            <a:off x="457200" y="914400"/>
            <a:ext cx="8229600" cy="5105400"/>
          </a:xfrm>
        </p:spPr>
        <p:txBody>
          <a:bodyPr/>
          <a:lstStyle/>
          <a:p>
            <a:r>
              <a:rPr lang="en-US" sz="2400" dirty="0" smtClean="0"/>
              <a:t>SRL’s are available that can be used on flat roofs &amp; leading edges despite the angle radius from worker to anchor point</a:t>
            </a:r>
          </a:p>
          <a:p>
            <a:pPr>
              <a:buNone/>
            </a:pPr>
            <a:endParaRPr lang="en-US" sz="2400" dirty="0" smtClean="0"/>
          </a:p>
          <a:p>
            <a:r>
              <a:rPr lang="en-US" sz="2400" dirty="0" smtClean="0"/>
              <a:t>Must install inline energy absorbing device between the end of the lifeline and the harness to reduce the arresting forces which may occur from an over the edge fall</a:t>
            </a:r>
          </a:p>
          <a:p>
            <a:pPr>
              <a:buNone/>
            </a:pPr>
            <a:endParaRPr lang="en-US" sz="2400" dirty="0" smtClean="0"/>
          </a:p>
          <a:p>
            <a:r>
              <a:rPr lang="en-US" sz="2400" dirty="0" smtClean="0"/>
              <a:t>Pay particular attention to areas where sharp edges may compromise the cable.</a:t>
            </a:r>
          </a:p>
          <a:p>
            <a:pPr lvl="1"/>
            <a:r>
              <a:rPr lang="en-US" sz="2000" dirty="0" smtClean="0"/>
              <a:t>Some manufacturers have specialty SRL’s for use at hard surface or sharp edge leading edges.</a:t>
            </a:r>
          </a:p>
          <a:p>
            <a:pPr lvl="1">
              <a:buNone/>
            </a:pPr>
            <a:endParaRPr lang="en-US" sz="2000" dirty="0" smtClean="0"/>
          </a:p>
          <a:p>
            <a:r>
              <a:rPr lang="en-US" sz="2400" dirty="0" smtClean="0"/>
              <a:t>Equipment has different capabilities &amp;limitations, so must understand limits and compatibility of the equipment used</a:t>
            </a:r>
            <a:endParaRPr lang="en-US" sz="240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0"/>
            <a:ext cx="8229600" cy="1143000"/>
          </a:xfrm>
        </p:spPr>
        <p:txBody>
          <a:bodyPr/>
          <a:lstStyle/>
          <a:p>
            <a:pPr eaLnBrk="1" hangingPunct="1"/>
            <a:r>
              <a:rPr lang="en-US" dirty="0" smtClean="0">
                <a:solidFill>
                  <a:srgbClr val="C00000"/>
                </a:solidFill>
              </a:rPr>
              <a:t>PFAS – Harness</a:t>
            </a:r>
            <a:endParaRPr lang="en-US" dirty="0" smtClean="0"/>
          </a:p>
        </p:txBody>
      </p:sp>
      <p:grpSp>
        <p:nvGrpSpPr>
          <p:cNvPr id="3" name="Group 10"/>
          <p:cNvGrpSpPr>
            <a:grpSpLocks noGrp="1"/>
          </p:cNvGrpSpPr>
          <p:nvPr/>
        </p:nvGrpSpPr>
        <p:grpSpPr bwMode="auto">
          <a:xfrm>
            <a:off x="1981200" y="1371600"/>
            <a:ext cx="4876800" cy="4648200"/>
            <a:chOff x="1026" y="966"/>
            <a:chExt cx="3678" cy="2694"/>
          </a:xfrm>
        </p:grpSpPr>
        <p:pic>
          <p:nvPicPr>
            <p:cNvPr id="13" name="Picture 2"/>
            <p:cNvPicPr preferRelativeResize="0">
              <a:picLocks noChangeArrowheads="1"/>
            </p:cNvPicPr>
            <p:nvPr/>
          </p:nvPicPr>
          <p:blipFill>
            <a:blip r:embed="rId3" cstate="print"/>
            <a:srcRect/>
            <a:stretch>
              <a:fillRect/>
            </a:stretch>
          </p:blipFill>
          <p:spPr bwMode="auto">
            <a:xfrm>
              <a:off x="1026" y="966"/>
              <a:ext cx="3678" cy="2694"/>
            </a:xfrm>
            <a:prstGeom prst="rect">
              <a:avLst/>
            </a:prstGeom>
            <a:noFill/>
            <a:ln w="9525">
              <a:noFill/>
              <a:miter lim="800000"/>
              <a:headEnd/>
              <a:tailEnd/>
            </a:ln>
            <a:effectLst/>
          </p:spPr>
        </p:pic>
        <p:grpSp>
          <p:nvGrpSpPr>
            <p:cNvPr id="4" name="Group 6"/>
            <p:cNvGrpSpPr>
              <a:grpSpLocks/>
            </p:cNvGrpSpPr>
            <p:nvPr/>
          </p:nvGrpSpPr>
          <p:grpSpPr bwMode="auto">
            <a:xfrm>
              <a:off x="1440" y="2016"/>
              <a:ext cx="1152" cy="1200"/>
              <a:chOff x="1296" y="1584"/>
              <a:chExt cx="1152" cy="1200"/>
            </a:xfrm>
          </p:grpSpPr>
          <p:sp>
            <p:nvSpPr>
              <p:cNvPr id="15" name="Oval 7"/>
              <p:cNvSpPr>
                <a:spLocks noChangeArrowheads="1"/>
              </p:cNvSpPr>
              <p:nvPr/>
            </p:nvSpPr>
            <p:spPr bwMode="auto">
              <a:xfrm>
                <a:off x="1296" y="1584"/>
                <a:ext cx="1152" cy="1200"/>
              </a:xfrm>
              <a:prstGeom prst="ellipse">
                <a:avLst/>
              </a:prstGeom>
              <a:noFill/>
              <a:ln w="76200">
                <a:solidFill>
                  <a:srgbClr val="FF3300"/>
                </a:solidFill>
                <a:round/>
                <a:headEnd/>
                <a:tailEnd/>
              </a:ln>
              <a:effectLst/>
            </p:spPr>
            <p:txBody>
              <a:bodyPr wrap="none" anchor="ctr"/>
              <a:lstStyle/>
              <a:p>
                <a:endParaRPr lang="en-US" dirty="0"/>
              </a:p>
            </p:txBody>
          </p:sp>
          <p:sp>
            <p:nvSpPr>
              <p:cNvPr id="16" name="Line 8"/>
              <p:cNvSpPr>
                <a:spLocks noChangeShapeType="1"/>
              </p:cNvSpPr>
              <p:nvPr/>
            </p:nvSpPr>
            <p:spPr bwMode="auto">
              <a:xfrm flipH="1">
                <a:off x="1488" y="1776"/>
                <a:ext cx="816" cy="816"/>
              </a:xfrm>
              <a:prstGeom prst="line">
                <a:avLst/>
              </a:prstGeom>
              <a:noFill/>
              <a:ln w="76200">
                <a:solidFill>
                  <a:srgbClr val="FF3300"/>
                </a:solidFill>
                <a:round/>
                <a:headEnd/>
                <a:tailEnd/>
              </a:ln>
              <a:effectLst/>
            </p:spPr>
            <p:txBody>
              <a:bodyPr/>
              <a:lstStyle/>
              <a:p>
                <a:endParaRPr lang="en-US" dirty="0"/>
              </a:p>
            </p:txBody>
          </p:sp>
          <p:sp>
            <p:nvSpPr>
              <p:cNvPr id="17" name="Line 9"/>
              <p:cNvSpPr>
                <a:spLocks noChangeShapeType="1"/>
              </p:cNvSpPr>
              <p:nvPr/>
            </p:nvSpPr>
            <p:spPr bwMode="auto">
              <a:xfrm>
                <a:off x="1488" y="1728"/>
                <a:ext cx="816" cy="864"/>
              </a:xfrm>
              <a:prstGeom prst="line">
                <a:avLst/>
              </a:prstGeom>
              <a:noFill/>
              <a:ln w="76200">
                <a:solidFill>
                  <a:srgbClr val="FF3300"/>
                </a:solidFill>
                <a:round/>
                <a:headEnd/>
                <a:tailEnd/>
              </a:ln>
              <a:effectLst/>
            </p:spPr>
            <p:txBody>
              <a:bodyPr/>
              <a:lstStyle/>
              <a:p>
                <a:endParaRPr lang="en-US" dirty="0"/>
              </a:p>
            </p:txBody>
          </p:sp>
        </p:grpSp>
      </p:gr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C00000"/>
                </a:solidFill>
              </a:rPr>
              <a:t>Personal Fall Restraint System</a:t>
            </a:r>
            <a:endParaRPr lang="en-US" sz="4000" dirty="0">
              <a:solidFill>
                <a:srgbClr val="C00000"/>
              </a:solidFill>
            </a:endParaRPr>
          </a:p>
        </p:txBody>
      </p:sp>
      <p:sp>
        <p:nvSpPr>
          <p:cNvPr id="3" name="Content Placeholder 2"/>
          <p:cNvSpPr>
            <a:spLocks noGrp="1"/>
          </p:cNvSpPr>
          <p:nvPr>
            <p:ph idx="1"/>
          </p:nvPr>
        </p:nvSpPr>
        <p:spPr>
          <a:xfrm>
            <a:off x="228600" y="1600200"/>
            <a:ext cx="6248400" cy="4525963"/>
          </a:xfrm>
        </p:spPr>
        <p:txBody>
          <a:bodyPr/>
          <a:lstStyle/>
          <a:p>
            <a:r>
              <a:rPr lang="en-US" sz="2800" dirty="0" smtClean="0"/>
              <a:t>OSHA accepts fall restraint system that is rigged to prevent worker from being exposed to the fall hazard</a:t>
            </a:r>
          </a:p>
          <a:p>
            <a:r>
              <a:rPr lang="en-US" sz="2800" dirty="0" smtClean="0"/>
              <a:t>Work cannot reach the hazard, so it prevents fall, doesn’t break fall</a:t>
            </a:r>
          </a:p>
          <a:p>
            <a:r>
              <a:rPr lang="en-US" sz="2800" dirty="0" smtClean="0"/>
              <a:t>Lanyard must be of correct length to prevent reaching leading edge, so it must be adjusted continually</a:t>
            </a:r>
          </a:p>
          <a:p>
            <a:r>
              <a:rPr lang="en-US" sz="2800" dirty="0" smtClean="0"/>
              <a:t>Anchor must withstand twice the worker weight</a:t>
            </a:r>
          </a:p>
          <a:p>
            <a:r>
              <a:rPr lang="en-US" sz="2800" dirty="0" smtClean="0"/>
              <a:t>Can use a belt or harness</a:t>
            </a:r>
            <a:endParaRPr lang="en-US" sz="2800" dirty="0"/>
          </a:p>
        </p:txBody>
      </p:sp>
      <p:pic>
        <p:nvPicPr>
          <p:cNvPr id="4" name="Picture 9"/>
          <p:cNvPicPr>
            <a:picLocks noChangeAspect="1" noChangeArrowheads="1"/>
          </p:cNvPicPr>
          <p:nvPr/>
        </p:nvPicPr>
        <p:blipFill>
          <a:blip r:embed="rId2" cstate="print"/>
          <a:srcRect/>
          <a:stretch>
            <a:fillRect/>
          </a:stretch>
        </p:blipFill>
        <p:spPr bwMode="auto">
          <a:xfrm>
            <a:off x="6491287" y="1828800"/>
            <a:ext cx="2652713" cy="1784350"/>
          </a:xfrm>
          <a:prstGeom prst="rect">
            <a:avLst/>
          </a:prstGeom>
          <a:noFill/>
          <a:ln w="9525">
            <a:noFill/>
            <a:miter lim="800000"/>
            <a:headEnd/>
            <a:tailEnd/>
          </a:ln>
          <a:effectLst/>
        </p:spPr>
      </p:pic>
      <p:pic>
        <p:nvPicPr>
          <p:cNvPr id="5" name="Picture 4" descr="Full body harness"/>
          <p:cNvPicPr>
            <a:picLocks noChangeAspect="1" noChangeArrowheads="1"/>
          </p:cNvPicPr>
          <p:nvPr/>
        </p:nvPicPr>
        <p:blipFill>
          <a:blip r:embed="rId3" cstate="print"/>
          <a:srcRect/>
          <a:stretch>
            <a:fillRect/>
          </a:stretch>
        </p:blipFill>
        <p:spPr bwMode="auto">
          <a:xfrm>
            <a:off x="7010400" y="3810000"/>
            <a:ext cx="1827213" cy="2781300"/>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Restricting Access</a:t>
            </a:r>
            <a:endParaRPr lang="en-US" dirty="0">
              <a:solidFill>
                <a:srgbClr val="C00000"/>
              </a:solidFill>
            </a:endParaRPr>
          </a:p>
        </p:txBody>
      </p:sp>
      <p:pic>
        <p:nvPicPr>
          <p:cNvPr id="4" name="Picture 4" descr="Fall Pro Video - Phoenix 426"/>
          <p:cNvPicPr>
            <a:picLocks noGrp="1" noChangeAspect="1" noChangeArrowheads="1"/>
          </p:cNvPicPr>
          <p:nvPr>
            <p:ph idx="1"/>
          </p:nvPr>
        </p:nvPicPr>
        <p:blipFill>
          <a:blip r:embed="rId3" cstate="print"/>
          <a:srcRect/>
          <a:stretch>
            <a:fillRect/>
          </a:stretch>
        </p:blipFill>
        <p:spPr bwMode="auto">
          <a:xfrm>
            <a:off x="1371601" y="1459757"/>
            <a:ext cx="6213784" cy="4666406"/>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Step ladders</a:t>
            </a:r>
            <a:endParaRPr lang="en-US" dirty="0">
              <a:solidFill>
                <a:srgbClr val="C00000"/>
              </a:solidFill>
            </a:endParaRPr>
          </a:p>
        </p:txBody>
      </p:sp>
      <p:pic>
        <p:nvPicPr>
          <p:cNvPr id="4" name="Picture 7"/>
          <p:cNvPicPr>
            <a:picLocks noGrp="1" noChangeAspect="1" noChangeArrowheads="1"/>
          </p:cNvPicPr>
          <p:nvPr>
            <p:ph idx="1"/>
          </p:nvPr>
        </p:nvPicPr>
        <p:blipFill>
          <a:blip r:embed="rId2" cstate="print"/>
          <a:srcRect/>
          <a:stretch>
            <a:fillRect/>
          </a:stretch>
        </p:blipFill>
        <p:spPr bwMode="auto">
          <a:xfrm>
            <a:off x="3048000" y="2133600"/>
            <a:ext cx="2333625" cy="3114675"/>
          </a:xfrm>
          <a:prstGeom prst="rect">
            <a:avLst/>
          </a:prstGeom>
          <a:noFill/>
          <a:ln w="28575">
            <a:solidFill>
              <a:schemeClr val="bg2"/>
            </a:solidFill>
            <a:miter lim="800000"/>
            <a:headEnd/>
            <a:tailEnd/>
          </a:ln>
        </p:spPr>
      </p:pic>
      <p:pic>
        <p:nvPicPr>
          <p:cNvPr id="5" name="Picture 24" descr="Land Truss StepLddr-2"/>
          <p:cNvPicPr>
            <a:picLocks noChangeAspect="1" noChangeArrowheads="1"/>
          </p:cNvPicPr>
          <p:nvPr/>
        </p:nvPicPr>
        <p:blipFill>
          <a:blip r:embed="rId3" cstate="print"/>
          <a:srcRect/>
          <a:stretch>
            <a:fillRect/>
          </a:stretch>
        </p:blipFill>
        <p:spPr bwMode="auto">
          <a:xfrm>
            <a:off x="6019800" y="2057400"/>
            <a:ext cx="2741613" cy="3400425"/>
          </a:xfrm>
          <a:prstGeom prst="rect">
            <a:avLst/>
          </a:prstGeom>
          <a:noFill/>
          <a:ln w="9525">
            <a:noFill/>
            <a:miter lim="800000"/>
            <a:headEnd/>
            <a:tailEnd/>
          </a:ln>
        </p:spPr>
      </p:pic>
      <p:pic>
        <p:nvPicPr>
          <p:cNvPr id="6" name="Picture 22"/>
          <p:cNvPicPr>
            <a:picLocks noChangeAspect="1" noChangeArrowheads="1"/>
          </p:cNvPicPr>
          <p:nvPr/>
        </p:nvPicPr>
        <p:blipFill>
          <a:blip r:embed="rId4" cstate="print"/>
          <a:srcRect/>
          <a:stretch>
            <a:fillRect/>
          </a:stretch>
        </p:blipFill>
        <p:spPr bwMode="auto">
          <a:xfrm>
            <a:off x="609600" y="1752600"/>
            <a:ext cx="2036762" cy="3833813"/>
          </a:xfrm>
          <a:prstGeom prst="rect">
            <a:avLst/>
          </a:prstGeom>
          <a:noFill/>
          <a:ln w="9525">
            <a:noFill/>
            <a:miter lim="800000"/>
            <a:headEnd/>
            <a:tailEnd/>
          </a:ln>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943600" cy="1143000"/>
          </a:xfrm>
        </p:spPr>
        <p:txBody>
          <a:bodyPr/>
          <a:lstStyle/>
          <a:p>
            <a:r>
              <a:rPr lang="en-US" dirty="0" smtClean="0">
                <a:solidFill>
                  <a:srgbClr val="C00000"/>
                </a:solidFill>
              </a:rPr>
              <a:t>Extension Ladders</a:t>
            </a:r>
            <a:endParaRPr lang="en-US" dirty="0">
              <a:solidFill>
                <a:srgbClr val="C00000"/>
              </a:solidFill>
            </a:endParaRPr>
          </a:p>
        </p:txBody>
      </p:sp>
      <p:pic>
        <p:nvPicPr>
          <p:cNvPr id="4" name="Content Placeholder 3" descr="Fall Protection Handbook; Video Shoot (Phoenix) 105"/>
          <p:cNvPicPr>
            <a:picLocks noGrp="1" noChangeAspect="1" noChangeArrowheads="1"/>
          </p:cNvPicPr>
          <p:nvPr>
            <p:ph idx="1"/>
          </p:nvPr>
        </p:nvPicPr>
        <p:blipFill>
          <a:blip r:embed="rId2" cstate="print"/>
          <a:srcRect/>
          <a:stretch>
            <a:fillRect/>
          </a:stretch>
        </p:blipFill>
        <p:spPr bwMode="auto">
          <a:xfrm>
            <a:off x="0" y="1219200"/>
            <a:ext cx="6472038" cy="4525963"/>
          </a:xfrm>
          <a:prstGeom prst="rect">
            <a:avLst/>
          </a:prstGeom>
          <a:noFill/>
          <a:ln w="9525">
            <a:noFill/>
            <a:miter lim="800000"/>
            <a:headEnd/>
            <a:tailEnd/>
          </a:ln>
        </p:spPr>
      </p:pic>
      <p:pic>
        <p:nvPicPr>
          <p:cNvPr id="6" name="Picture 4"/>
          <p:cNvPicPr>
            <a:picLocks noChangeAspect="1" noChangeArrowheads="1"/>
          </p:cNvPicPr>
          <p:nvPr/>
        </p:nvPicPr>
        <p:blipFill>
          <a:blip r:embed="rId3" cstate="print"/>
          <a:srcRect/>
          <a:stretch>
            <a:fillRect/>
          </a:stretch>
        </p:blipFill>
        <p:spPr>
          <a:xfrm>
            <a:off x="4114800" y="2286000"/>
            <a:ext cx="3940175" cy="4786313"/>
          </a:xfrm>
          <a:prstGeom prst="rect">
            <a:avLst/>
          </a:prstGeom>
          <a:noFill/>
          <a:ln w="12700">
            <a:solidFill>
              <a:schemeClr val="bg2"/>
            </a:solidFill>
          </a:ln>
        </p:spPr>
      </p:pic>
      <p:pic>
        <p:nvPicPr>
          <p:cNvPr id="7" name="Picture 4" descr="Extenda-Leg ® ladder leveler"/>
          <p:cNvPicPr>
            <a:picLocks noChangeAspect="1" noChangeArrowheads="1"/>
          </p:cNvPicPr>
          <p:nvPr/>
        </p:nvPicPr>
        <p:blipFill>
          <a:blip r:embed="rId4" cstate="print"/>
          <a:srcRect/>
          <a:stretch>
            <a:fillRect/>
          </a:stretch>
        </p:blipFill>
        <p:spPr bwMode="auto">
          <a:xfrm>
            <a:off x="6362700" y="0"/>
            <a:ext cx="2781300" cy="4229100"/>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Scaffolds</a:t>
            </a:r>
            <a:endParaRPr lang="en-US" dirty="0">
              <a:solidFill>
                <a:srgbClr val="C00000"/>
              </a:solidFill>
            </a:endParaRPr>
          </a:p>
        </p:txBody>
      </p:sp>
      <p:sp>
        <p:nvSpPr>
          <p:cNvPr id="3" name="Content Placeholder 2"/>
          <p:cNvSpPr>
            <a:spLocks noGrp="1"/>
          </p:cNvSpPr>
          <p:nvPr>
            <p:ph idx="1"/>
          </p:nvPr>
        </p:nvSpPr>
        <p:spPr>
          <a:xfrm>
            <a:off x="457200" y="1447800"/>
            <a:ext cx="8229600" cy="4525963"/>
          </a:xfrm>
        </p:spPr>
        <p:txBody>
          <a:bodyPr/>
          <a:lstStyle/>
          <a:p>
            <a:r>
              <a:rPr lang="en-US" dirty="0" smtClean="0"/>
              <a:t>Conventional fall arrest required if scaffold 10 foot or higher </a:t>
            </a:r>
          </a:p>
          <a:p>
            <a:r>
              <a:rPr lang="en-US" dirty="0" smtClean="0"/>
              <a:t>Bakers</a:t>
            </a:r>
          </a:p>
          <a:p>
            <a:r>
              <a:rPr lang="en-US" dirty="0" smtClean="0"/>
              <a:t>Pump jacks</a:t>
            </a:r>
          </a:p>
          <a:p>
            <a:pPr lvl="1"/>
            <a:r>
              <a:rPr lang="en-US" dirty="0" smtClean="0"/>
              <a:t>Alum-a-pole</a:t>
            </a:r>
          </a:p>
          <a:p>
            <a:pPr lvl="1"/>
            <a:r>
              <a:rPr lang="en-US" dirty="0" smtClean="0"/>
              <a:t>Power pole</a:t>
            </a:r>
          </a:p>
          <a:p>
            <a:r>
              <a:rPr lang="en-US" dirty="0" smtClean="0"/>
              <a:t>Ladder jacks</a:t>
            </a:r>
          </a:p>
          <a:p>
            <a:r>
              <a:rPr lang="en-US" dirty="0" smtClean="0"/>
              <a:t>Hanging scaffolds</a:t>
            </a:r>
          </a:p>
          <a:p>
            <a:r>
              <a:rPr lang="en-US" dirty="0" smtClean="0"/>
              <a:t>Bracket scaffold</a:t>
            </a:r>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Wall walker hanging scaffold</a:t>
            </a:r>
            <a:endParaRPr lang="en-US" dirty="0">
              <a:solidFill>
                <a:srgbClr val="C00000"/>
              </a:solidFill>
            </a:endParaRPr>
          </a:p>
        </p:txBody>
      </p:sp>
      <p:pic>
        <p:nvPicPr>
          <p:cNvPr id="5" name="Content Placeholder 5"/>
          <p:cNvPicPr>
            <a:picLocks/>
          </p:cNvPicPr>
          <p:nvPr/>
        </p:nvPicPr>
        <p:blipFill>
          <a:blip r:embed="rId2" cstate="print"/>
          <a:srcRect/>
          <a:stretch>
            <a:fillRect/>
          </a:stretch>
        </p:blipFill>
        <p:spPr>
          <a:xfrm>
            <a:off x="4800600" y="3886200"/>
            <a:ext cx="4114800" cy="2971800"/>
          </a:xfrm>
          <a:prstGeom prst="rect">
            <a:avLst/>
          </a:prstGeom>
        </p:spPr>
      </p:pic>
      <p:pic>
        <p:nvPicPr>
          <p:cNvPr id="6" name="Picture 4" descr="DCP_048701032003"/>
          <p:cNvPicPr>
            <a:picLocks noChangeAspect="1" noChangeArrowheads="1"/>
          </p:cNvPicPr>
          <p:nvPr/>
        </p:nvPicPr>
        <p:blipFill>
          <a:blip r:embed="rId3" cstate="print"/>
          <a:srcRect/>
          <a:stretch>
            <a:fillRect/>
          </a:stretch>
        </p:blipFill>
        <p:spPr bwMode="auto">
          <a:xfrm>
            <a:off x="0" y="2286000"/>
            <a:ext cx="4775200" cy="3581400"/>
          </a:xfrm>
          <a:prstGeom prst="rect">
            <a:avLst/>
          </a:prstGeom>
          <a:noFill/>
          <a:ln w="9525">
            <a:noFill/>
            <a:miter lim="800000"/>
            <a:headEnd/>
            <a:tailEnd/>
          </a:ln>
        </p:spPr>
      </p:pic>
      <p:sp>
        <p:nvSpPr>
          <p:cNvPr id="7" name="Content Placeholder 6"/>
          <p:cNvSpPr>
            <a:spLocks noGrp="1"/>
          </p:cNvSpPr>
          <p:nvPr>
            <p:ph idx="1"/>
          </p:nvPr>
        </p:nvSpPr>
        <p:spPr/>
        <p:txBody>
          <a:bodyPr/>
          <a:lstStyle/>
          <a:p>
            <a:pPr>
              <a:buNone/>
            </a:pPr>
            <a:r>
              <a:rPr lang="en-US" dirty="0" smtClean="0"/>
              <a:t>Exterior mount                      Interior mount</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Courts are getting involved </a:t>
            </a:r>
            <a:r>
              <a:rPr lang="en-US" sz="3200" dirty="0" smtClean="0"/>
              <a:t>5/24/11</a:t>
            </a:r>
            <a:endParaRPr lang="en-US" dirty="0">
              <a:solidFill>
                <a:srgbClr val="C00000"/>
              </a:solidFill>
            </a:endParaRPr>
          </a:p>
        </p:txBody>
      </p:sp>
      <p:sp>
        <p:nvSpPr>
          <p:cNvPr id="3" name="Content Placeholder 2"/>
          <p:cNvSpPr>
            <a:spLocks noGrp="1"/>
          </p:cNvSpPr>
          <p:nvPr>
            <p:ph idx="1"/>
          </p:nvPr>
        </p:nvSpPr>
        <p:spPr>
          <a:xfrm>
            <a:off x="381000" y="1447800"/>
            <a:ext cx="8229600" cy="4525963"/>
          </a:xfrm>
        </p:spPr>
        <p:txBody>
          <a:bodyPr/>
          <a:lstStyle/>
          <a:p>
            <a:r>
              <a:rPr lang="en-US" sz="2400" dirty="0" smtClean="0"/>
              <a:t>The </a:t>
            </a:r>
            <a:r>
              <a:rPr lang="en-US" sz="2400" dirty="0" smtClean="0">
                <a:solidFill>
                  <a:srgbClr val="C00000"/>
                </a:solidFill>
              </a:rPr>
              <a:t>roofing contractor </a:t>
            </a:r>
            <a:r>
              <a:rPr lang="en-US" sz="2400" dirty="0" smtClean="0"/>
              <a:t>was sentenced to </a:t>
            </a:r>
            <a:r>
              <a:rPr lang="en-US" sz="2400" dirty="0" smtClean="0">
                <a:solidFill>
                  <a:srgbClr val="C00000"/>
                </a:solidFill>
              </a:rPr>
              <a:t>1 year in San Francisco County Jail </a:t>
            </a:r>
            <a:r>
              <a:rPr lang="en-US" sz="2400" dirty="0" smtClean="0"/>
              <a:t>for </a:t>
            </a:r>
            <a:r>
              <a:rPr lang="en-US" sz="2400" dirty="0" smtClean="0">
                <a:solidFill>
                  <a:srgbClr val="C00000"/>
                </a:solidFill>
              </a:rPr>
              <a:t>involuntary manslaughter </a:t>
            </a:r>
            <a:r>
              <a:rPr lang="en-US" sz="2400" dirty="0" smtClean="0"/>
              <a:t>and other charges stemming from the 2008 </a:t>
            </a:r>
            <a:r>
              <a:rPr lang="en-US" sz="2400" dirty="0" smtClean="0">
                <a:solidFill>
                  <a:srgbClr val="C00000"/>
                </a:solidFill>
              </a:rPr>
              <a:t>death of a roofer working without protection </a:t>
            </a:r>
            <a:r>
              <a:rPr lang="en-US" sz="2400" dirty="0" smtClean="0"/>
              <a:t>when he fell from a 4-story apartment.  Antonio Martinez, a 39-year-old roofer, plunged 38 feet to the sidewalk while working on a roof. Martinez was not wearing a harness, there was no supervision of his work along the roof edge, and there were no railings, scaffolds or other barriers to prevent a fall 38’  to the sidewalk.  </a:t>
            </a:r>
          </a:p>
          <a:p>
            <a:r>
              <a:rPr lang="en-US" sz="2400" dirty="0" smtClean="0"/>
              <a:t>The </a:t>
            </a:r>
            <a:r>
              <a:rPr lang="en-US" sz="2400" dirty="0" smtClean="0">
                <a:solidFill>
                  <a:srgbClr val="C00000"/>
                </a:solidFill>
              </a:rPr>
              <a:t>crew foreman </a:t>
            </a:r>
            <a:r>
              <a:rPr lang="en-US" sz="2400" dirty="0" smtClean="0"/>
              <a:t>will </a:t>
            </a:r>
            <a:r>
              <a:rPr lang="en-US" sz="2400" dirty="0" smtClean="0">
                <a:solidFill>
                  <a:srgbClr val="C00000"/>
                </a:solidFill>
              </a:rPr>
              <a:t>serve at least 6 months </a:t>
            </a:r>
            <a:r>
              <a:rPr lang="en-US" sz="2400" dirty="0" smtClean="0"/>
              <a:t>of a 1-year jail term for his role in the death. The prosecutor  stated, "It's a year straight time in County Jail…this defendant is not eligible for home detention; he is not eligible for early release."</a:t>
            </a:r>
          </a:p>
          <a:p>
            <a:pPr>
              <a:buNone/>
            </a:pPr>
            <a:endParaRPr 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581400" cy="1143000"/>
          </a:xfrm>
        </p:spPr>
        <p:txBody>
          <a:bodyPr/>
          <a:lstStyle/>
          <a:p>
            <a:r>
              <a:rPr lang="en-US" dirty="0" smtClean="0">
                <a:solidFill>
                  <a:srgbClr val="C00000"/>
                </a:solidFill>
              </a:rPr>
              <a:t>Scaffolds</a:t>
            </a:r>
            <a:endParaRPr lang="en-US" dirty="0">
              <a:solidFill>
                <a:srgbClr val="C00000"/>
              </a:solidFill>
            </a:endParaRPr>
          </a:p>
        </p:txBody>
      </p:sp>
      <p:pic>
        <p:nvPicPr>
          <p:cNvPr id="4" name="Picture 7" descr="Floor Beam-Truss mobile scffld"/>
          <p:cNvPicPr>
            <a:picLocks noGrp="1" noChangeAspect="1" noChangeArrowheads="1"/>
          </p:cNvPicPr>
          <p:nvPr>
            <p:ph idx="1"/>
          </p:nvPr>
        </p:nvPicPr>
        <p:blipFill>
          <a:blip r:embed="rId2" cstate="print"/>
          <a:srcRect/>
          <a:stretch>
            <a:fillRect/>
          </a:stretch>
        </p:blipFill>
        <p:spPr bwMode="auto">
          <a:xfrm>
            <a:off x="0" y="1219200"/>
            <a:ext cx="3400425" cy="4296566"/>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5334000" y="2740025"/>
            <a:ext cx="2976849" cy="4117975"/>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3779520" y="0"/>
            <a:ext cx="5364480" cy="2514600"/>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Scaffolds</a:t>
            </a:r>
            <a:endParaRPr lang="en-US" dirty="0">
              <a:solidFill>
                <a:srgbClr val="C00000"/>
              </a:solidFill>
            </a:endParaRPr>
          </a:p>
        </p:txBody>
      </p:sp>
      <p:sp>
        <p:nvSpPr>
          <p:cNvPr id="3" name="Content Placeholder 2"/>
          <p:cNvSpPr>
            <a:spLocks noGrp="1"/>
          </p:cNvSpPr>
          <p:nvPr>
            <p:ph idx="1"/>
          </p:nvPr>
        </p:nvSpPr>
        <p:spPr/>
        <p:txBody>
          <a:bodyPr/>
          <a:lstStyle/>
          <a:p>
            <a:pPr>
              <a:buNone/>
            </a:pPr>
            <a:r>
              <a:rPr lang="en-US" dirty="0" smtClean="0"/>
              <a:t>Power pole				Alum-a-pole</a:t>
            </a:r>
            <a:endParaRPr lang="en-US" dirty="0"/>
          </a:p>
        </p:txBody>
      </p:sp>
      <p:pic>
        <p:nvPicPr>
          <p:cNvPr id="5" name="Picture 3" descr="alupolecomplete">
            <a:hlinkClick r:id="rId2"/>
          </p:cNvPr>
          <p:cNvPicPr>
            <a:picLocks noChangeAspect="1" noChangeArrowheads="1"/>
          </p:cNvPicPr>
          <p:nvPr/>
        </p:nvPicPr>
        <p:blipFill>
          <a:blip r:embed="rId3" cstate="print"/>
          <a:srcRect/>
          <a:stretch>
            <a:fillRect/>
          </a:stretch>
        </p:blipFill>
        <p:spPr bwMode="auto">
          <a:xfrm>
            <a:off x="4800600" y="2209800"/>
            <a:ext cx="4343400" cy="4343400"/>
          </a:xfrm>
          <a:prstGeom prst="rect">
            <a:avLst/>
          </a:prstGeom>
          <a:noFill/>
          <a:ln w="9525">
            <a:noFill/>
            <a:miter lim="800000"/>
            <a:headEnd/>
            <a:tailEnd/>
          </a:ln>
        </p:spPr>
      </p:pic>
      <p:pic>
        <p:nvPicPr>
          <p:cNvPr id="6" name="Picture 3" descr="Image"/>
          <p:cNvPicPr>
            <a:picLocks noChangeAspect="1" noChangeArrowheads="1"/>
          </p:cNvPicPr>
          <p:nvPr/>
        </p:nvPicPr>
        <p:blipFill>
          <a:blip r:embed="rId4" cstate="print"/>
          <a:srcRect/>
          <a:stretch>
            <a:fillRect/>
          </a:stretch>
        </p:blipFill>
        <p:spPr bwMode="auto">
          <a:xfrm>
            <a:off x="0" y="2209800"/>
            <a:ext cx="4343400" cy="4343400"/>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Other issues that affect fall safety</a:t>
            </a:r>
            <a:endParaRPr lang="en-US" dirty="0">
              <a:solidFill>
                <a:srgbClr val="C00000"/>
              </a:solidFill>
            </a:endParaRPr>
          </a:p>
        </p:txBody>
      </p:sp>
      <p:sp>
        <p:nvSpPr>
          <p:cNvPr id="3" name="Content Placeholder 2"/>
          <p:cNvSpPr>
            <a:spLocks noGrp="1"/>
          </p:cNvSpPr>
          <p:nvPr>
            <p:ph idx="1"/>
          </p:nvPr>
        </p:nvSpPr>
        <p:spPr/>
        <p:txBody>
          <a:bodyPr/>
          <a:lstStyle/>
          <a:p>
            <a:r>
              <a:rPr lang="en-US" dirty="0" smtClean="0"/>
              <a:t>Task and supply factors</a:t>
            </a:r>
          </a:p>
          <a:p>
            <a:pPr lvl="1"/>
            <a:r>
              <a:rPr lang="en-US" dirty="0" smtClean="0"/>
              <a:t>Materials, maintenance, equipment needs, tools</a:t>
            </a:r>
          </a:p>
          <a:p>
            <a:r>
              <a:rPr lang="en-US" dirty="0" smtClean="0"/>
              <a:t>Environmental factors</a:t>
            </a:r>
          </a:p>
          <a:p>
            <a:pPr lvl="1"/>
            <a:r>
              <a:rPr lang="en-US" dirty="0" smtClean="0"/>
              <a:t>Housekeeping, weather, unplanned events, production pressure</a:t>
            </a:r>
          </a:p>
          <a:p>
            <a:r>
              <a:rPr lang="en-US" dirty="0" smtClean="0"/>
              <a:t>Worker factors</a:t>
            </a:r>
          </a:p>
          <a:p>
            <a:pPr lvl="1"/>
            <a:r>
              <a:rPr lang="en-US" dirty="0" smtClean="0"/>
              <a:t>Absence, skills, fears, beliefs, experience, alertness, disruptions, frustration, fatigue, rushing</a:t>
            </a:r>
          </a:p>
          <a:p>
            <a:r>
              <a:rPr lang="en-US" dirty="0" smtClean="0"/>
              <a:t>Supervision factors</a:t>
            </a:r>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57251C1C-A43D-44F8-B777-648604406CE6}" type="slidenum">
              <a:rPr lang="en-US"/>
              <a:pPr/>
              <a:t>73</a:t>
            </a:fld>
            <a:endParaRPr lang="en-US" dirty="0"/>
          </a:p>
        </p:txBody>
      </p:sp>
      <p:sp>
        <p:nvSpPr>
          <p:cNvPr id="177154" name="Rectangle 2"/>
          <p:cNvSpPr>
            <a:spLocks noGrp="1" noChangeArrowheads="1"/>
          </p:cNvSpPr>
          <p:nvPr>
            <p:ph type="body" idx="1"/>
          </p:nvPr>
        </p:nvSpPr>
        <p:spPr>
          <a:xfrm>
            <a:off x="457200" y="1143000"/>
            <a:ext cx="8229600" cy="4419600"/>
          </a:xfrm>
        </p:spPr>
        <p:txBody>
          <a:bodyPr/>
          <a:lstStyle/>
          <a:p>
            <a:pPr>
              <a:lnSpc>
                <a:spcPct val="80000"/>
              </a:lnSpc>
              <a:spcBef>
                <a:spcPct val="0"/>
              </a:spcBef>
            </a:pPr>
            <a:r>
              <a:rPr lang="en-US" sz="2800" dirty="0">
                <a:cs typeface="Arial" pitchFamily="34" charset="0"/>
              </a:rPr>
              <a:t>If the employer can demonstrate that it is infeasible or creates a greater hazard to use the required fall protection systems, </a:t>
            </a:r>
            <a:r>
              <a:rPr lang="en-US" sz="2800" dirty="0" smtClean="0">
                <a:cs typeface="Arial" pitchFamily="34" charset="0"/>
              </a:rPr>
              <a:t>they can develop </a:t>
            </a:r>
            <a:r>
              <a:rPr lang="en-US" sz="2800" dirty="0">
                <a:cs typeface="Arial" pitchFamily="34" charset="0"/>
              </a:rPr>
              <a:t>and implement a written site specific fall protection </a:t>
            </a:r>
            <a:r>
              <a:rPr lang="en-US" sz="2800" dirty="0" smtClean="0">
                <a:cs typeface="Arial" pitchFamily="34" charset="0"/>
              </a:rPr>
              <a:t>plan</a:t>
            </a:r>
            <a:endParaRPr lang="en-US" sz="1800" dirty="0">
              <a:cs typeface="Arial" pitchFamily="34" charset="0"/>
            </a:endParaRPr>
          </a:p>
          <a:p>
            <a:pPr lvl="1">
              <a:lnSpc>
                <a:spcPct val="80000"/>
              </a:lnSpc>
              <a:spcBef>
                <a:spcPct val="0"/>
              </a:spcBef>
            </a:pPr>
            <a:r>
              <a:rPr lang="en-US" dirty="0" smtClean="0">
                <a:cs typeface="Arial" pitchFamily="34" charset="0"/>
              </a:rPr>
              <a:t>OSHA </a:t>
            </a:r>
            <a:r>
              <a:rPr lang="en-US" dirty="0">
                <a:cs typeface="Arial" pitchFamily="34" charset="0"/>
              </a:rPr>
              <a:t>does not consider "economic infeasibility" to be a basis for failing to provide conventional fall </a:t>
            </a:r>
            <a:r>
              <a:rPr lang="en-US" dirty="0" smtClean="0">
                <a:cs typeface="Arial" pitchFamily="34" charset="0"/>
              </a:rPr>
              <a:t>protection</a:t>
            </a:r>
            <a:endParaRPr lang="en-US" dirty="0">
              <a:cs typeface="Arial" pitchFamily="34" charset="0"/>
            </a:endParaRPr>
          </a:p>
          <a:p>
            <a:pPr>
              <a:lnSpc>
                <a:spcPct val="80000"/>
              </a:lnSpc>
              <a:spcBef>
                <a:spcPct val="0"/>
              </a:spcBef>
            </a:pPr>
            <a:endParaRPr lang="en-US" sz="2800" dirty="0">
              <a:cs typeface="Arial" pitchFamily="34" charset="0"/>
            </a:endParaRPr>
          </a:p>
          <a:p>
            <a:pPr>
              <a:lnSpc>
                <a:spcPct val="80000"/>
              </a:lnSpc>
              <a:spcBef>
                <a:spcPct val="0"/>
              </a:spcBef>
            </a:pPr>
            <a:r>
              <a:rPr lang="en-US" sz="2800" dirty="0" smtClean="0">
                <a:cs typeface="Arial" pitchFamily="34" charset="0"/>
              </a:rPr>
              <a:t>But remember, OSHA believes that the fall protection methods listed in 1926.501 can be used without significant safety or feasibility problems for the vast majority of residential construction activities</a:t>
            </a:r>
            <a:r>
              <a:rPr lang="en-US" sz="2400" dirty="0" smtClean="0">
                <a:cs typeface="Arial" pitchFamily="34" charset="0"/>
              </a:rPr>
              <a:t>.</a:t>
            </a:r>
          </a:p>
        </p:txBody>
      </p:sp>
      <p:sp>
        <p:nvSpPr>
          <p:cNvPr id="177155" name="Rectangle 3"/>
          <p:cNvSpPr>
            <a:spLocks noChangeArrowheads="1"/>
          </p:cNvSpPr>
          <p:nvPr/>
        </p:nvSpPr>
        <p:spPr bwMode="auto">
          <a:xfrm>
            <a:off x="457200" y="228600"/>
            <a:ext cx="8229600" cy="838200"/>
          </a:xfrm>
          <a:prstGeom prst="rect">
            <a:avLst/>
          </a:prstGeom>
          <a:noFill/>
          <a:ln w="9525">
            <a:noFill/>
            <a:miter lim="800000"/>
            <a:headEnd/>
            <a:tailEnd/>
          </a:ln>
          <a:effectLst/>
        </p:spPr>
        <p:txBody>
          <a:bodyPr anchor="ctr"/>
          <a:lstStyle/>
          <a:p>
            <a:pPr algn="ctr"/>
            <a:r>
              <a:rPr lang="en-US" sz="4400" dirty="0" smtClean="0">
                <a:solidFill>
                  <a:srgbClr val="C00000"/>
                </a:solidFill>
                <a:latin typeface="+mj-lt"/>
              </a:rPr>
              <a:t>Fall Protection Plans</a:t>
            </a:r>
            <a:endParaRPr lang="en-US" sz="4400" dirty="0">
              <a:solidFill>
                <a:srgbClr val="C00000"/>
              </a:solidFill>
              <a:latin typeface="+mj-lt"/>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sz="3600" dirty="0" smtClean="0">
                <a:solidFill>
                  <a:srgbClr val="C00000"/>
                </a:solidFill>
              </a:rPr>
              <a:t>Fall Protection Plan</a:t>
            </a:r>
            <a:br>
              <a:rPr lang="en-US" sz="3600" dirty="0" smtClean="0">
                <a:solidFill>
                  <a:srgbClr val="C00000"/>
                </a:solidFill>
              </a:rPr>
            </a:br>
            <a:r>
              <a:rPr lang="en-US" sz="3600" dirty="0" smtClean="0">
                <a:solidFill>
                  <a:srgbClr val="C00000"/>
                </a:solidFill>
              </a:rPr>
              <a:t>Alternatives to conventional FP</a:t>
            </a:r>
          </a:p>
        </p:txBody>
      </p:sp>
      <p:sp>
        <p:nvSpPr>
          <p:cNvPr id="23555" name="Content Placeholder 2"/>
          <p:cNvSpPr>
            <a:spLocks noGrp="1"/>
          </p:cNvSpPr>
          <p:nvPr>
            <p:ph idx="1"/>
          </p:nvPr>
        </p:nvSpPr>
        <p:spPr>
          <a:xfrm>
            <a:off x="228600" y="1600200"/>
            <a:ext cx="8915400" cy="4525963"/>
          </a:xfrm>
        </p:spPr>
        <p:txBody>
          <a:bodyPr/>
          <a:lstStyle/>
          <a:p>
            <a:pPr>
              <a:lnSpc>
                <a:spcPct val="80000"/>
              </a:lnSpc>
              <a:spcBef>
                <a:spcPct val="0"/>
              </a:spcBef>
              <a:spcAft>
                <a:spcPts val="600"/>
              </a:spcAft>
            </a:pPr>
            <a:r>
              <a:rPr lang="en-US" dirty="0" smtClean="0">
                <a:cs typeface="Arial" pitchFamily="34" charset="0"/>
              </a:rPr>
              <a:t>FP plan must  be specific to the job site</a:t>
            </a:r>
          </a:p>
          <a:p>
            <a:pPr>
              <a:lnSpc>
                <a:spcPct val="80000"/>
              </a:lnSpc>
              <a:spcBef>
                <a:spcPct val="0"/>
              </a:spcBef>
              <a:spcAft>
                <a:spcPts val="600"/>
              </a:spcAft>
            </a:pPr>
            <a:r>
              <a:rPr lang="en-US" dirty="0" smtClean="0">
                <a:cs typeface="Arial" pitchFamily="34" charset="0"/>
              </a:rPr>
              <a:t>Must be written</a:t>
            </a:r>
          </a:p>
          <a:p>
            <a:pPr>
              <a:lnSpc>
                <a:spcPct val="80000"/>
              </a:lnSpc>
              <a:spcBef>
                <a:spcPct val="0"/>
              </a:spcBef>
              <a:spcAft>
                <a:spcPts val="600"/>
              </a:spcAft>
            </a:pPr>
            <a:r>
              <a:rPr lang="en-US" dirty="0" smtClean="0">
                <a:cs typeface="Arial" pitchFamily="34" charset="0"/>
              </a:rPr>
              <a:t>All workers on site must know the plan</a:t>
            </a:r>
          </a:p>
          <a:p>
            <a:pPr>
              <a:lnSpc>
                <a:spcPct val="80000"/>
              </a:lnSpc>
              <a:spcBef>
                <a:spcPct val="0"/>
              </a:spcBef>
              <a:spcAft>
                <a:spcPts val="600"/>
              </a:spcAft>
            </a:pPr>
            <a:r>
              <a:rPr lang="en-US" dirty="0" smtClean="0">
                <a:cs typeface="Arial" pitchFamily="34" charset="0"/>
              </a:rPr>
              <a:t>Must state why FP is infeasible for activity</a:t>
            </a:r>
          </a:p>
          <a:p>
            <a:pPr>
              <a:lnSpc>
                <a:spcPct val="80000"/>
              </a:lnSpc>
              <a:spcBef>
                <a:spcPct val="0"/>
              </a:spcBef>
              <a:spcAft>
                <a:spcPts val="600"/>
              </a:spcAft>
            </a:pPr>
            <a:r>
              <a:rPr lang="en-US" dirty="0" smtClean="0">
                <a:cs typeface="Arial" pitchFamily="34" charset="0"/>
              </a:rPr>
              <a:t>Must state specific method used for activity</a:t>
            </a:r>
          </a:p>
          <a:p>
            <a:pPr>
              <a:lnSpc>
                <a:spcPct val="80000"/>
              </a:lnSpc>
              <a:spcBef>
                <a:spcPct val="0"/>
              </a:spcBef>
              <a:spcAft>
                <a:spcPts val="600"/>
              </a:spcAft>
            </a:pPr>
            <a:r>
              <a:rPr lang="en-US" dirty="0" smtClean="0">
                <a:cs typeface="Arial" pitchFamily="34" charset="0"/>
              </a:rPr>
              <a:t>Must state names of who will perform activity</a:t>
            </a:r>
          </a:p>
          <a:p>
            <a:pPr>
              <a:lnSpc>
                <a:spcPct val="80000"/>
              </a:lnSpc>
              <a:spcBef>
                <a:spcPct val="0"/>
              </a:spcBef>
              <a:spcAft>
                <a:spcPts val="600"/>
              </a:spcAft>
            </a:pPr>
            <a:r>
              <a:rPr lang="en-US" dirty="0" smtClean="0">
                <a:cs typeface="Arial" pitchFamily="34" charset="0"/>
              </a:rPr>
              <a:t>These workers must be trained and it must be documented</a:t>
            </a:r>
          </a:p>
          <a:p>
            <a:pPr>
              <a:lnSpc>
                <a:spcPct val="80000"/>
              </a:lnSpc>
              <a:spcBef>
                <a:spcPct val="0"/>
              </a:spcBef>
              <a:spcAft>
                <a:spcPts val="600"/>
              </a:spcAft>
            </a:pPr>
            <a:r>
              <a:rPr lang="en-US" dirty="0" smtClean="0">
                <a:cs typeface="Arial" pitchFamily="34" charset="0"/>
              </a:rPr>
              <a:t>Only workers performing activity are exposed</a:t>
            </a:r>
          </a:p>
          <a:p>
            <a:pPr>
              <a:lnSpc>
                <a:spcPct val="80000"/>
              </a:lnSpc>
              <a:spcBef>
                <a:spcPct val="0"/>
              </a:spcBef>
              <a:spcAft>
                <a:spcPts val="600"/>
              </a:spcAft>
            </a:pPr>
            <a:r>
              <a:rPr lang="en-US" dirty="0" smtClean="0">
                <a:cs typeface="Arial" pitchFamily="34" charset="0"/>
              </a:rPr>
              <a:t>Foreman is the competent person in charge of designing and implementing the plan</a:t>
            </a:r>
            <a:endParaRPr lang="en-US" dirty="0" smtClean="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Workers setting up FP</a:t>
            </a:r>
            <a:endParaRPr lang="en-US" dirty="0">
              <a:solidFill>
                <a:srgbClr val="C00000"/>
              </a:solidFill>
            </a:endParaRPr>
          </a:p>
        </p:txBody>
      </p:sp>
      <p:sp>
        <p:nvSpPr>
          <p:cNvPr id="3" name="Content Placeholder 2"/>
          <p:cNvSpPr>
            <a:spLocks noGrp="1"/>
          </p:cNvSpPr>
          <p:nvPr>
            <p:ph idx="1"/>
          </p:nvPr>
        </p:nvSpPr>
        <p:spPr/>
        <p:txBody>
          <a:bodyPr/>
          <a:lstStyle/>
          <a:p>
            <a:r>
              <a:rPr lang="en-US" dirty="0" smtClean="0"/>
              <a:t>If a worker installing FP is only installing it and is not performing any building, then he/she does not need to be protected for that brief operation</a:t>
            </a:r>
          </a:p>
          <a:p>
            <a:r>
              <a:rPr lang="en-US" dirty="0" smtClean="0"/>
              <a:t>This does not need to be documented on the FP plan per the local OSHA officer, but this was only one officer’s opinion </a:t>
            </a:r>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n-US" sz="4000" dirty="0" smtClean="0">
                <a:solidFill>
                  <a:srgbClr val="C00000"/>
                </a:solidFill>
              </a:rPr>
              <a:t>St. Louis Audit of Fall Safety – SAFR </a:t>
            </a:r>
            <a:r>
              <a:rPr lang="en-US" sz="1800" dirty="0" smtClean="0">
                <a:solidFill>
                  <a:srgbClr val="C00000"/>
                </a:solidFill>
              </a:rPr>
              <a:t>  </a:t>
            </a:r>
          </a:p>
        </p:txBody>
      </p:sp>
      <p:sp>
        <p:nvSpPr>
          <p:cNvPr id="24579" name="Content Placeholder 2"/>
          <p:cNvSpPr>
            <a:spLocks noGrp="1"/>
          </p:cNvSpPr>
          <p:nvPr>
            <p:ph idx="1"/>
          </p:nvPr>
        </p:nvSpPr>
        <p:spPr>
          <a:xfrm>
            <a:off x="457200" y="1371600"/>
            <a:ext cx="8229600" cy="4525963"/>
          </a:xfrm>
        </p:spPr>
        <p:txBody>
          <a:bodyPr/>
          <a:lstStyle/>
          <a:p>
            <a:pPr eaLnBrk="1" hangingPunct="1"/>
            <a:r>
              <a:rPr lang="en-US" dirty="0" smtClean="0"/>
              <a:t>General safety &amp; housekeeping</a:t>
            </a:r>
          </a:p>
          <a:p>
            <a:pPr eaLnBrk="1" hangingPunct="1"/>
            <a:r>
              <a:rPr lang="en-US" dirty="0" smtClean="0"/>
              <a:t>Walking/working surfaces</a:t>
            </a:r>
          </a:p>
          <a:p>
            <a:pPr eaLnBrk="1" hangingPunct="1"/>
            <a:r>
              <a:rPr lang="en-US" dirty="0" smtClean="0"/>
              <a:t>Floor Joist/floor sheathing</a:t>
            </a:r>
          </a:p>
          <a:p>
            <a:pPr eaLnBrk="1" hangingPunct="1"/>
            <a:r>
              <a:rPr lang="en-US" dirty="0" smtClean="0"/>
              <a:t>Wall Erection/building</a:t>
            </a:r>
          </a:p>
          <a:p>
            <a:pPr eaLnBrk="1" hangingPunct="1"/>
            <a:r>
              <a:rPr lang="en-US" dirty="0" smtClean="0"/>
              <a:t>Roof sheathing</a:t>
            </a:r>
          </a:p>
          <a:p>
            <a:pPr eaLnBrk="1" hangingPunct="1"/>
            <a:r>
              <a:rPr lang="en-US" dirty="0" smtClean="0"/>
              <a:t>Truss setting</a:t>
            </a:r>
          </a:p>
          <a:p>
            <a:pPr eaLnBrk="1" hangingPunct="1"/>
            <a:r>
              <a:rPr lang="en-US" dirty="0" smtClean="0"/>
              <a:t>Ladders</a:t>
            </a:r>
          </a:p>
          <a:p>
            <a:pPr eaLnBrk="1" hangingPunct="1"/>
            <a:r>
              <a:rPr lang="en-US" dirty="0" smtClean="0"/>
              <a:t>Scaffolds</a:t>
            </a:r>
          </a:p>
          <a:p>
            <a:pPr eaLnBrk="1" hangingPunct="1"/>
            <a:r>
              <a:rPr lang="en-US" dirty="0" smtClean="0"/>
              <a:t>Conventional fall protection </a:t>
            </a:r>
          </a:p>
          <a:p>
            <a:pPr eaLnBrk="1" hangingPunct="1"/>
            <a:endParaRPr lang="en-US" dirty="0" smtClean="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C00000"/>
                </a:solidFill>
              </a:rPr>
              <a:t>SAFR – </a:t>
            </a:r>
            <a:r>
              <a:rPr lang="en-US" sz="3600" dirty="0" smtClean="0">
                <a:solidFill>
                  <a:srgbClr val="C00000"/>
                </a:solidFill>
              </a:rPr>
              <a:t>Walking/working surfaces over 6’</a:t>
            </a:r>
            <a:endParaRPr lang="en-US" sz="4000" dirty="0">
              <a:solidFill>
                <a:srgbClr val="C00000"/>
              </a:solidFill>
            </a:endParaRPr>
          </a:p>
        </p:txBody>
      </p:sp>
      <p:sp>
        <p:nvSpPr>
          <p:cNvPr id="3" name="Content Placeholder 2"/>
          <p:cNvSpPr>
            <a:spLocks noGrp="1"/>
          </p:cNvSpPr>
          <p:nvPr>
            <p:ph idx="1"/>
          </p:nvPr>
        </p:nvSpPr>
        <p:spPr/>
        <p:txBody>
          <a:bodyPr/>
          <a:lstStyle/>
          <a:p>
            <a:r>
              <a:rPr lang="en-US" dirty="0" smtClean="0"/>
              <a:t>Must have conventional fall protection if over 6’ from lower level or wall opening bottom edge &lt;39”</a:t>
            </a:r>
          </a:p>
          <a:p>
            <a:r>
              <a:rPr lang="en-US" dirty="0" smtClean="0"/>
              <a:t>Holes must be covered</a:t>
            </a:r>
          </a:p>
          <a:p>
            <a:r>
              <a:rPr lang="en-US" dirty="0" smtClean="0"/>
              <a:t>Stairwell has sturdy handrail on at least one side that can withstand 200# of force</a:t>
            </a:r>
          </a:p>
          <a:p>
            <a:endParaRPr lang="en-US" dirty="0" smtClean="0"/>
          </a:p>
          <a:p>
            <a:r>
              <a:rPr lang="en-US" dirty="0" smtClean="0">
                <a:solidFill>
                  <a:srgbClr val="C00000"/>
                </a:solidFill>
              </a:rPr>
              <a:t>If not, there must be a fall protection plan</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C00000"/>
                </a:solidFill>
              </a:rPr>
              <a:t>SAFR – Floor joist/floor sheathing</a:t>
            </a:r>
            <a:endParaRPr lang="en-US" sz="4000" dirty="0">
              <a:solidFill>
                <a:srgbClr val="C00000"/>
              </a:solidFill>
            </a:endParaRPr>
          </a:p>
        </p:txBody>
      </p:sp>
      <p:sp>
        <p:nvSpPr>
          <p:cNvPr id="3" name="Content Placeholder 2"/>
          <p:cNvSpPr>
            <a:spLocks noGrp="1"/>
          </p:cNvSpPr>
          <p:nvPr>
            <p:ph idx="1"/>
          </p:nvPr>
        </p:nvSpPr>
        <p:spPr/>
        <p:txBody>
          <a:bodyPr/>
          <a:lstStyle/>
          <a:p>
            <a:r>
              <a:rPr lang="en-US" dirty="0" smtClean="0"/>
              <a:t>Conventional FP used</a:t>
            </a:r>
          </a:p>
          <a:p>
            <a:r>
              <a:rPr lang="en-US" dirty="0" smtClean="0"/>
              <a:t>Secured from ladder, ground, scaffold</a:t>
            </a:r>
          </a:p>
          <a:p>
            <a:r>
              <a:rPr lang="en-US" dirty="0" smtClean="0"/>
              <a:t>Fall restraint system used (must be in FP plan)</a:t>
            </a:r>
          </a:p>
          <a:p>
            <a:r>
              <a:rPr lang="en-US" dirty="0" smtClean="0"/>
              <a:t> Install from existing decking (must prove infeasible and have in FP plan if &gt;6’ high)</a:t>
            </a:r>
          </a:p>
          <a:p>
            <a:r>
              <a:rPr lang="en-US" dirty="0" smtClean="0"/>
              <a:t>Can combine methods</a:t>
            </a:r>
          </a:p>
          <a:p>
            <a:endParaRPr lang="en-U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C00000"/>
                </a:solidFill>
              </a:rPr>
              <a:t>SAFR – Wall building/erection</a:t>
            </a:r>
            <a:endParaRPr lang="en-US" sz="4000" dirty="0">
              <a:solidFill>
                <a:srgbClr val="C00000"/>
              </a:solidFill>
            </a:endParaRPr>
          </a:p>
        </p:txBody>
      </p:sp>
      <p:sp>
        <p:nvSpPr>
          <p:cNvPr id="3" name="Content Placeholder 2"/>
          <p:cNvSpPr>
            <a:spLocks noGrp="1"/>
          </p:cNvSpPr>
          <p:nvPr>
            <p:ph idx="1"/>
          </p:nvPr>
        </p:nvSpPr>
        <p:spPr/>
        <p:txBody>
          <a:bodyPr/>
          <a:lstStyle/>
          <a:p>
            <a:r>
              <a:rPr lang="en-US" dirty="0" smtClean="0"/>
              <a:t>Conventional FP used</a:t>
            </a:r>
          </a:p>
          <a:p>
            <a:r>
              <a:rPr lang="en-US" dirty="0" smtClean="0"/>
              <a:t>Fall restraint system used (must be in FP plan)</a:t>
            </a:r>
          </a:p>
          <a:p>
            <a:r>
              <a:rPr lang="en-US" dirty="0" smtClean="0"/>
              <a:t>Use of a warning line (must prove infeasible and describe in FP plan)</a:t>
            </a:r>
          </a:p>
          <a:p>
            <a:r>
              <a:rPr lang="en-US" dirty="0" smtClean="0"/>
              <a:t>Materials stored outside of 6’ from edge (must prove infeasible and describe in FP plan)</a:t>
            </a: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Recent Changes in Standards</a:t>
            </a:r>
            <a:endParaRPr lang="en-US" dirty="0">
              <a:solidFill>
                <a:srgbClr val="C00000"/>
              </a:solidFill>
            </a:endParaRPr>
          </a:p>
        </p:txBody>
      </p:sp>
      <p:sp>
        <p:nvSpPr>
          <p:cNvPr id="3" name="Content Placeholder 2"/>
          <p:cNvSpPr>
            <a:spLocks noGrp="1"/>
          </p:cNvSpPr>
          <p:nvPr>
            <p:ph idx="1"/>
          </p:nvPr>
        </p:nvSpPr>
        <p:spPr>
          <a:xfrm>
            <a:off x="381000" y="1447800"/>
            <a:ext cx="8229600" cy="4525963"/>
          </a:xfrm>
        </p:spPr>
        <p:txBody>
          <a:bodyPr/>
          <a:lstStyle/>
          <a:p>
            <a:pPr>
              <a:lnSpc>
                <a:spcPct val="80000"/>
              </a:lnSpc>
            </a:pPr>
            <a:r>
              <a:rPr lang="en-US" sz="2800" dirty="0" smtClean="0"/>
              <a:t>Rescinded Fall Protection Guidelines for Residential Construction &amp; all letters of reference to it</a:t>
            </a:r>
          </a:p>
          <a:p>
            <a:pPr>
              <a:lnSpc>
                <a:spcPct val="80000"/>
              </a:lnSpc>
            </a:pPr>
            <a:r>
              <a:rPr lang="en-US" sz="2800" dirty="0" smtClean="0"/>
              <a:t>As of 6-16-11, must follow the 29 CFR 1926.501(b)</a:t>
            </a:r>
          </a:p>
          <a:p>
            <a:pPr lvl="1">
              <a:lnSpc>
                <a:spcPct val="80000"/>
              </a:lnSpc>
            </a:pPr>
            <a:r>
              <a:rPr lang="en-US" sz="2400" dirty="0" smtClean="0">
                <a:solidFill>
                  <a:srgbClr val="C00000"/>
                </a:solidFill>
              </a:rPr>
              <a:t>Workers “engaged in residential construction activities 6 feet or more above lower levels shall be protected by guardrails, safety nets, or personal fall arrest systems”</a:t>
            </a:r>
          </a:p>
          <a:p>
            <a:pPr lvl="1">
              <a:lnSpc>
                <a:spcPct val="80000"/>
              </a:lnSpc>
            </a:pPr>
            <a:r>
              <a:rPr lang="en-US" sz="2400" dirty="0" smtClean="0">
                <a:solidFill>
                  <a:srgbClr val="C00000"/>
                </a:solidFill>
              </a:rPr>
              <a:t>If can prove infeasible  need site-specific fall protect plan</a:t>
            </a:r>
          </a:p>
          <a:p>
            <a:pPr>
              <a:lnSpc>
                <a:spcPct val="80000"/>
              </a:lnSpc>
            </a:pPr>
            <a:r>
              <a:rPr lang="en-US" sz="2800" dirty="0" smtClean="0"/>
              <a:t>Fall Protection Guidance Document &amp; presentation</a:t>
            </a:r>
          </a:p>
          <a:p>
            <a:pPr lvl="1">
              <a:lnSpc>
                <a:spcPct val="80000"/>
              </a:lnSpc>
            </a:pPr>
            <a:r>
              <a:rPr lang="en-US" sz="2400" dirty="0" smtClean="0"/>
              <a:t>Shows equipment they believe is feasible for activities</a:t>
            </a:r>
          </a:p>
          <a:p>
            <a:pPr lvl="1">
              <a:lnSpc>
                <a:spcPct val="80000"/>
              </a:lnSpc>
            </a:pPr>
            <a:r>
              <a:rPr lang="en-US" sz="2400" dirty="0" smtClean="0"/>
              <a:t>Highlights specific methods</a:t>
            </a:r>
          </a:p>
          <a:p>
            <a:pPr>
              <a:lnSpc>
                <a:spcPct val="80000"/>
              </a:lnSpc>
            </a:pPr>
            <a:r>
              <a:rPr lang="en-US" sz="2800" dirty="0" smtClean="0"/>
              <a:t>Recent extended transition phase until 9-15-12</a:t>
            </a:r>
          </a:p>
          <a:p>
            <a:pPr lvl="1">
              <a:lnSpc>
                <a:spcPct val="80000"/>
              </a:lnSpc>
            </a:pPr>
            <a:r>
              <a:rPr lang="en-US" sz="2400" dirty="0" smtClean="0"/>
              <a:t>Compliance assistance </a:t>
            </a:r>
          </a:p>
          <a:p>
            <a:pPr lvl="1">
              <a:lnSpc>
                <a:spcPct val="80000"/>
              </a:lnSpc>
            </a:pPr>
            <a:r>
              <a:rPr lang="en-US" sz="2400" dirty="0" smtClean="0"/>
              <a:t>Inspection penalty reduction</a:t>
            </a:r>
          </a:p>
          <a:p>
            <a:pPr lvl="1">
              <a:lnSpc>
                <a:spcPct val="80000"/>
              </a:lnSpc>
              <a:buNone/>
            </a:pPr>
            <a:endParaRPr lang="en-US" sz="2400" dirty="0" smtClean="0"/>
          </a:p>
          <a:p>
            <a:pPr marL="0" indent="0">
              <a:lnSpc>
                <a:spcPct val="80000"/>
              </a:lnSpc>
              <a:buFontTx/>
              <a:buNone/>
            </a:pPr>
            <a:r>
              <a:rPr lang="en-US" dirty="0" smtClean="0"/>
              <a:t>	</a:t>
            </a:r>
          </a:p>
          <a:p>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C00000"/>
                </a:solidFill>
              </a:rPr>
              <a:t>SAFR – Truss setting</a:t>
            </a:r>
            <a:endParaRPr lang="en-US" sz="4000" dirty="0">
              <a:solidFill>
                <a:srgbClr val="C00000"/>
              </a:solidFill>
            </a:endParaRPr>
          </a:p>
        </p:txBody>
      </p:sp>
      <p:sp>
        <p:nvSpPr>
          <p:cNvPr id="3" name="Content Placeholder 2"/>
          <p:cNvSpPr>
            <a:spLocks noGrp="1"/>
          </p:cNvSpPr>
          <p:nvPr>
            <p:ph idx="1"/>
          </p:nvPr>
        </p:nvSpPr>
        <p:spPr/>
        <p:txBody>
          <a:bodyPr/>
          <a:lstStyle/>
          <a:p>
            <a:r>
              <a:rPr lang="en-US" dirty="0" smtClean="0"/>
              <a:t>Conventional FP used</a:t>
            </a:r>
          </a:p>
          <a:p>
            <a:r>
              <a:rPr lang="en-US" dirty="0" smtClean="0"/>
              <a:t>Fall restraint system used (must be in FP plan)</a:t>
            </a:r>
          </a:p>
          <a:p>
            <a:r>
              <a:rPr lang="en-US" dirty="0" smtClean="0"/>
              <a:t>Prepares and lays out from subfloor,  ladder, scaffold, not top plate</a:t>
            </a:r>
          </a:p>
          <a:p>
            <a:r>
              <a:rPr lang="en-US" dirty="0" smtClean="0"/>
              <a:t>If use ridge seat, standing platform or interior top plate with stable truss for support, must have proven conventional FP infeasible and describe in FP plan</a:t>
            </a:r>
          </a:p>
          <a:p>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C00000"/>
                </a:solidFill>
              </a:rPr>
              <a:t>SAFR – Roof sheathing</a:t>
            </a:r>
            <a:endParaRPr lang="en-US" sz="4000" dirty="0">
              <a:solidFill>
                <a:srgbClr val="C00000"/>
              </a:solidFill>
            </a:endParaRPr>
          </a:p>
        </p:txBody>
      </p:sp>
      <p:sp>
        <p:nvSpPr>
          <p:cNvPr id="3" name="Content Placeholder 2"/>
          <p:cNvSpPr>
            <a:spLocks noGrp="1"/>
          </p:cNvSpPr>
          <p:nvPr>
            <p:ph idx="1"/>
          </p:nvPr>
        </p:nvSpPr>
        <p:spPr/>
        <p:txBody>
          <a:bodyPr/>
          <a:lstStyle/>
          <a:p>
            <a:r>
              <a:rPr lang="en-US" dirty="0" smtClean="0"/>
              <a:t>Conventional FP used</a:t>
            </a:r>
          </a:p>
          <a:p>
            <a:r>
              <a:rPr lang="en-US" dirty="0" smtClean="0"/>
              <a:t>Fall restraint system used (must be in FP plan)</a:t>
            </a:r>
          </a:p>
          <a:p>
            <a:r>
              <a:rPr lang="en-US" dirty="0" smtClean="0"/>
              <a:t>Bottom row installed from scaffold or ladders</a:t>
            </a:r>
          </a:p>
          <a:p>
            <a:r>
              <a:rPr lang="en-US" dirty="0" smtClean="0"/>
              <a:t>Slide guards if prove infeasible and describe in FP plan</a:t>
            </a:r>
          </a:p>
          <a:p>
            <a:endParaRPr 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C00000"/>
                </a:solidFill>
              </a:rPr>
              <a:t>SAFR – Ladders</a:t>
            </a:r>
            <a:endParaRPr lang="en-US" sz="4000" dirty="0">
              <a:solidFill>
                <a:srgbClr val="C00000"/>
              </a:solidFill>
            </a:endParaRPr>
          </a:p>
        </p:txBody>
      </p:sp>
      <p:sp>
        <p:nvSpPr>
          <p:cNvPr id="3" name="Content Placeholder 2"/>
          <p:cNvSpPr>
            <a:spLocks noGrp="1"/>
          </p:cNvSpPr>
          <p:nvPr>
            <p:ph idx="1"/>
          </p:nvPr>
        </p:nvSpPr>
        <p:spPr>
          <a:xfrm>
            <a:off x="457200" y="1371600"/>
            <a:ext cx="8686800" cy="4525963"/>
          </a:xfrm>
        </p:spPr>
        <p:txBody>
          <a:bodyPr/>
          <a:lstStyle/>
          <a:p>
            <a:r>
              <a:rPr lang="en-US" sz="2800" dirty="0" smtClean="0"/>
              <a:t>Condition </a:t>
            </a:r>
          </a:p>
          <a:p>
            <a:r>
              <a:rPr lang="en-US" sz="2800" dirty="0" smtClean="0"/>
              <a:t>Set up on solid base and secured</a:t>
            </a:r>
          </a:p>
          <a:p>
            <a:r>
              <a:rPr lang="en-US" sz="2800" dirty="0" smtClean="0"/>
              <a:t>Extension secured at top</a:t>
            </a:r>
          </a:p>
          <a:p>
            <a:r>
              <a:rPr lang="en-US" sz="2800" dirty="0" smtClean="0"/>
              <a:t>Step opened and side locks engage, not leaned</a:t>
            </a:r>
          </a:p>
          <a:p>
            <a:r>
              <a:rPr lang="en-US" sz="2800" dirty="0" smtClean="0"/>
              <a:t>Extension set at correct angle 1:4</a:t>
            </a:r>
          </a:p>
          <a:p>
            <a:r>
              <a:rPr lang="en-US" sz="2800" dirty="0" smtClean="0"/>
              <a:t>No work from top 3 rungs of extension or top platform and top step of step</a:t>
            </a:r>
          </a:p>
          <a:p>
            <a:r>
              <a:rPr lang="en-US" sz="2800" dirty="0" smtClean="0"/>
              <a:t>Maintain 3-points of contact, no carrying</a:t>
            </a:r>
          </a:p>
          <a:p>
            <a:r>
              <a:rPr lang="en-US" sz="2800" dirty="0" smtClean="0"/>
              <a:t>Belt buckle within side rails and both feet on</a:t>
            </a:r>
          </a:p>
          <a:p>
            <a:r>
              <a:rPr lang="en-US" sz="2800" dirty="0" smtClean="0"/>
              <a:t>Drag mud off shoes before climbing</a:t>
            </a:r>
          </a:p>
          <a:p>
            <a:endParaRPr 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C00000"/>
                </a:solidFill>
              </a:rPr>
              <a:t>SAFR – Scaffolds</a:t>
            </a:r>
            <a:endParaRPr lang="en-US" sz="4000" dirty="0">
              <a:solidFill>
                <a:srgbClr val="C00000"/>
              </a:solidFill>
            </a:endParaRPr>
          </a:p>
        </p:txBody>
      </p:sp>
      <p:sp>
        <p:nvSpPr>
          <p:cNvPr id="3" name="Content Placeholder 2"/>
          <p:cNvSpPr>
            <a:spLocks noGrp="1"/>
          </p:cNvSpPr>
          <p:nvPr>
            <p:ph idx="1"/>
          </p:nvPr>
        </p:nvSpPr>
        <p:spPr/>
        <p:txBody>
          <a:bodyPr/>
          <a:lstStyle/>
          <a:p>
            <a:r>
              <a:rPr lang="en-US" dirty="0" smtClean="0"/>
              <a:t>If walk plank &gt;10’ from lower level conventional FP used</a:t>
            </a:r>
          </a:p>
          <a:p>
            <a:r>
              <a:rPr lang="en-US" dirty="0" smtClean="0"/>
              <a:t>Ladder jacks – secure, 20’ max, 12” walk board</a:t>
            </a:r>
          </a:p>
          <a:p>
            <a:r>
              <a:rPr lang="en-US" dirty="0" smtClean="0"/>
              <a:t>Pump jacks – secure base and posts, 50’ max</a:t>
            </a:r>
          </a:p>
          <a:p>
            <a:r>
              <a:rPr lang="en-US" dirty="0" smtClean="0"/>
              <a:t>Hanging – bracket fits top plate &amp; secure, walk board &gt;38” from top plate and secured</a:t>
            </a:r>
          </a:p>
          <a:p>
            <a:r>
              <a:rPr lang="en-US" dirty="0" smtClean="0"/>
              <a:t>Job built – platform secure &amp; stable, 18” min</a:t>
            </a:r>
          </a:p>
          <a:p>
            <a:pPr>
              <a:buNone/>
            </a:pPr>
            <a:endParaRPr 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C00000"/>
                </a:solidFill>
              </a:rPr>
              <a:t>SAFR – Conventional Fall Protection</a:t>
            </a:r>
            <a:endParaRPr lang="en-US" sz="4000" dirty="0">
              <a:solidFill>
                <a:srgbClr val="C00000"/>
              </a:solidFill>
            </a:endParaRPr>
          </a:p>
        </p:txBody>
      </p:sp>
      <p:sp>
        <p:nvSpPr>
          <p:cNvPr id="3" name="Content Placeholder 2"/>
          <p:cNvSpPr>
            <a:spLocks noGrp="1"/>
          </p:cNvSpPr>
          <p:nvPr>
            <p:ph idx="1"/>
          </p:nvPr>
        </p:nvSpPr>
        <p:spPr/>
        <p:txBody>
          <a:bodyPr/>
          <a:lstStyle/>
          <a:p>
            <a:r>
              <a:rPr lang="en-US" dirty="0" smtClean="0"/>
              <a:t>PFAS</a:t>
            </a:r>
          </a:p>
          <a:p>
            <a:pPr lvl="1"/>
            <a:r>
              <a:rPr lang="en-US" dirty="0" smtClean="0"/>
              <a:t>Harness proper, lanyard 5000# anchor, length</a:t>
            </a:r>
          </a:p>
          <a:p>
            <a:r>
              <a:rPr lang="en-US" dirty="0" smtClean="0"/>
              <a:t>Nets</a:t>
            </a:r>
          </a:p>
          <a:p>
            <a:pPr lvl="1"/>
            <a:r>
              <a:rPr lang="en-US" dirty="0" smtClean="0"/>
              <a:t>Installed close under walk/work surface with adequate clearance from ground if fall</a:t>
            </a:r>
          </a:p>
          <a:p>
            <a:r>
              <a:rPr lang="en-US" dirty="0" smtClean="0"/>
              <a:t>Guardrails</a:t>
            </a:r>
          </a:p>
          <a:p>
            <a:pPr lvl="1"/>
            <a:r>
              <a:rPr lang="en-US" dirty="0" smtClean="0"/>
              <a:t>Floor openings – 200#, 42” top rail, 21” mid rail</a:t>
            </a:r>
          </a:p>
          <a:p>
            <a:pPr lvl="1"/>
            <a:r>
              <a:rPr lang="en-US" dirty="0" smtClean="0"/>
              <a:t>Wall openings – 200#, 42” top rail, 21” mid rail</a:t>
            </a:r>
            <a:endParaRPr 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C00000"/>
                </a:solidFill>
              </a:rPr>
              <a:t>SAFR – Alternative Fall Protection</a:t>
            </a:r>
            <a:endParaRPr lang="en-US" sz="4000" dirty="0">
              <a:solidFill>
                <a:srgbClr val="C00000"/>
              </a:solidFill>
            </a:endParaRPr>
          </a:p>
        </p:txBody>
      </p:sp>
      <p:sp>
        <p:nvSpPr>
          <p:cNvPr id="3" name="Content Placeholder 2"/>
          <p:cNvSpPr>
            <a:spLocks noGrp="1"/>
          </p:cNvSpPr>
          <p:nvPr>
            <p:ph idx="1"/>
          </p:nvPr>
        </p:nvSpPr>
        <p:spPr/>
        <p:txBody>
          <a:bodyPr/>
          <a:lstStyle/>
          <a:p>
            <a:r>
              <a:rPr lang="en-US" dirty="0" smtClean="0"/>
              <a:t>Designated CAZ</a:t>
            </a:r>
          </a:p>
          <a:p>
            <a:r>
              <a:rPr lang="en-US" dirty="0" smtClean="0"/>
              <a:t>Must have plan and all the details of plan that are required</a:t>
            </a:r>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SAFR use at the worksite</a:t>
            </a:r>
            <a:endParaRPr lang="en-US" dirty="0">
              <a:solidFill>
                <a:srgbClr val="C00000"/>
              </a:solidFill>
            </a:endParaRPr>
          </a:p>
        </p:txBody>
      </p:sp>
      <p:sp>
        <p:nvSpPr>
          <p:cNvPr id="3" name="Content Placeholder 2"/>
          <p:cNvSpPr>
            <a:spLocks noGrp="1"/>
          </p:cNvSpPr>
          <p:nvPr>
            <p:ph idx="1"/>
          </p:nvPr>
        </p:nvSpPr>
        <p:spPr/>
        <p:txBody>
          <a:bodyPr/>
          <a:lstStyle/>
          <a:p>
            <a:r>
              <a:rPr lang="en-US" dirty="0" smtClean="0"/>
              <a:t>Suggest using all or parts of it regularly</a:t>
            </a:r>
          </a:p>
          <a:p>
            <a:r>
              <a:rPr lang="en-US" dirty="0" smtClean="0"/>
              <a:t>Will increase awareness of problem areas</a:t>
            </a:r>
          </a:p>
          <a:p>
            <a:r>
              <a:rPr lang="en-US" dirty="0" smtClean="0"/>
              <a:t>Can only fix it if you know a problem exists</a:t>
            </a:r>
          </a:p>
          <a:p>
            <a:endParaRPr lang="en-US" dirty="0" smtClean="0"/>
          </a:p>
          <a:p>
            <a:r>
              <a:rPr lang="en-US" dirty="0" smtClean="0"/>
              <a:t>Denny will use at work sites at 6, 12, 24 weeks</a:t>
            </a:r>
          </a:p>
          <a:p>
            <a:r>
              <a:rPr lang="en-US" dirty="0" smtClean="0"/>
              <a:t>Trainers will use at monthly visits</a:t>
            </a:r>
            <a:endParaRPr 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381000"/>
            <a:ext cx="8229600" cy="1143000"/>
          </a:xfrm>
        </p:spPr>
        <p:txBody>
          <a:bodyPr>
            <a:normAutofit fontScale="90000"/>
          </a:bodyPr>
          <a:lstStyle/>
          <a:p>
            <a:pPr algn="l"/>
            <a:r>
              <a:rPr lang="en-US" sz="4000" dirty="0" smtClean="0">
                <a:solidFill>
                  <a:schemeClr val="tx2"/>
                </a:solidFill>
                <a:latin typeface="Georgia" panose="02040502050405020303" pitchFamily="18" charset="0"/>
              </a:rPr>
              <a:t>Website of Fall Protection Devices for Residential Construction</a:t>
            </a:r>
            <a:endParaRPr lang="en-US" sz="4000" dirty="0">
              <a:solidFill>
                <a:schemeClr val="tx2"/>
              </a:solidFill>
            </a:endParaRPr>
          </a:p>
        </p:txBody>
      </p:sp>
      <p:sp>
        <p:nvSpPr>
          <p:cNvPr id="3" name="Content Placeholder 2"/>
          <p:cNvSpPr>
            <a:spLocks noGrp="1"/>
          </p:cNvSpPr>
          <p:nvPr>
            <p:ph idx="4294967295"/>
          </p:nvPr>
        </p:nvSpPr>
        <p:spPr>
          <a:xfrm>
            <a:off x="304800" y="1905000"/>
            <a:ext cx="8534400" cy="4724400"/>
          </a:xfrm>
        </p:spPr>
        <p:txBody>
          <a:bodyPr>
            <a:normAutofit fontScale="92500" lnSpcReduction="10000"/>
          </a:bodyPr>
          <a:lstStyle/>
          <a:p>
            <a:pPr>
              <a:spcAft>
                <a:spcPts val="300"/>
              </a:spcAft>
            </a:pPr>
            <a:r>
              <a:rPr lang="en-US" sz="2200" dirty="0" smtClean="0">
                <a:latin typeface="Verdana" panose="020B0604030504040204" pitchFamily="34" charset="0"/>
                <a:ea typeface="Verdana" panose="020B0604030504040204" pitchFamily="34" charset="0"/>
                <a:cs typeface="Verdana" panose="020B0604030504040204" pitchFamily="34" charset="0"/>
              </a:rPr>
              <a:t>Provide detailed information on devices in OSHA’s Guidance Document</a:t>
            </a:r>
          </a:p>
          <a:p>
            <a:pPr lvl="1">
              <a:spcAft>
                <a:spcPts val="300"/>
              </a:spcAft>
            </a:pPr>
            <a:r>
              <a:rPr lang="en-US" sz="2000" dirty="0" smtClean="0">
                <a:latin typeface="Verdana" panose="020B0604030504040204" pitchFamily="34" charset="0"/>
                <a:ea typeface="Verdana" panose="020B0604030504040204" pitchFamily="34" charset="0"/>
                <a:cs typeface="Verdana" panose="020B0604030504040204" pitchFamily="34" charset="0"/>
              </a:rPr>
              <a:t>Device name, pictures, installation instructions, cost</a:t>
            </a:r>
          </a:p>
          <a:p>
            <a:pPr lvl="1">
              <a:spcAft>
                <a:spcPts val="300"/>
              </a:spcAft>
            </a:pPr>
            <a:r>
              <a:rPr lang="en-US" sz="2000" dirty="0" smtClean="0">
                <a:latin typeface="Verdana" panose="020B0604030504040204" pitchFamily="34" charset="0"/>
                <a:ea typeface="Verdana" panose="020B0604030504040204" pitchFamily="34" charset="0"/>
                <a:cs typeface="Verdana" panose="020B0604030504040204" pitchFamily="34" charset="0"/>
              </a:rPr>
              <a:t>Links to videos, instruction manual, manufacturer, vendors </a:t>
            </a:r>
          </a:p>
          <a:p>
            <a:pPr lvl="1">
              <a:spcAft>
                <a:spcPts val="300"/>
              </a:spcAft>
            </a:pPr>
            <a:r>
              <a:rPr lang="en-US" sz="2000" dirty="0" smtClean="0">
                <a:latin typeface="Verdana" panose="020B0604030504040204" pitchFamily="34" charset="0"/>
                <a:ea typeface="Verdana" panose="020B0604030504040204" pitchFamily="34" charset="0"/>
                <a:cs typeface="Verdana" panose="020B0604030504040204" pitchFamily="34" charset="0"/>
              </a:rPr>
              <a:t>Cross-walk devices to phase of construction</a:t>
            </a:r>
          </a:p>
          <a:p>
            <a:pPr>
              <a:spcAft>
                <a:spcPts val="300"/>
              </a:spcAft>
            </a:pPr>
            <a:r>
              <a:rPr lang="en-US" sz="2200" dirty="0" smtClean="0">
                <a:latin typeface="Verdana" panose="020B0604030504040204" pitchFamily="34" charset="0"/>
                <a:ea typeface="Verdana" panose="020B0604030504040204" pitchFamily="34" charset="0"/>
                <a:cs typeface="Verdana" panose="020B0604030504040204" pitchFamily="34" charset="0"/>
              </a:rPr>
              <a:t>Easily accessible while in the field</a:t>
            </a:r>
          </a:p>
          <a:p>
            <a:pPr>
              <a:spcAft>
                <a:spcPts val="300"/>
              </a:spcAft>
            </a:pPr>
            <a:r>
              <a:rPr lang="en-US" sz="2200" dirty="0" smtClean="0">
                <a:latin typeface="Verdana" panose="020B0604030504040204" pitchFamily="34" charset="0"/>
                <a:ea typeface="Verdana" panose="020B0604030504040204" pitchFamily="34" charset="0"/>
                <a:cs typeface="Verdana" panose="020B0604030504040204" pitchFamily="34" charset="0"/>
              </a:rPr>
              <a:t>Goals of the website:</a:t>
            </a:r>
          </a:p>
          <a:p>
            <a:pPr lvl="1">
              <a:spcAft>
                <a:spcPts val="300"/>
              </a:spcAft>
            </a:pPr>
            <a:r>
              <a:rPr lang="en-US" sz="2000" dirty="0">
                <a:latin typeface="Verdana" panose="020B0604030504040204" pitchFamily="34" charset="0"/>
                <a:ea typeface="Verdana" panose="020B0604030504040204" pitchFamily="34" charset="0"/>
                <a:cs typeface="Verdana" panose="020B0604030504040204" pitchFamily="34" charset="0"/>
              </a:rPr>
              <a:t>Increase awareness, access, and use of fall protection</a:t>
            </a:r>
          </a:p>
          <a:p>
            <a:pPr lvl="1">
              <a:spcAft>
                <a:spcPts val="300"/>
              </a:spcAft>
            </a:pPr>
            <a:r>
              <a:rPr lang="en-US" sz="2000" dirty="0" smtClean="0">
                <a:latin typeface="Verdana" panose="020B0604030504040204" pitchFamily="34" charset="0"/>
                <a:ea typeface="Verdana" panose="020B0604030504040204" pitchFamily="34" charset="0"/>
                <a:cs typeface="Verdana" panose="020B0604030504040204" pitchFamily="34" charset="0"/>
              </a:rPr>
              <a:t>Help </a:t>
            </a:r>
            <a:r>
              <a:rPr lang="en-US" sz="2000" dirty="0">
                <a:latin typeface="Verdana" panose="020B0604030504040204" pitchFamily="34" charset="0"/>
                <a:ea typeface="Verdana" panose="020B0604030504040204" pitchFamily="34" charset="0"/>
                <a:cs typeface="Verdana" panose="020B0604030504040204" pitchFamily="34" charset="0"/>
              </a:rPr>
              <a:t>contractors identify practical solutions to comply with stricter residential safety </a:t>
            </a:r>
            <a:r>
              <a:rPr lang="en-US" sz="2000" dirty="0" smtClean="0">
                <a:latin typeface="Verdana" panose="020B0604030504040204" pitchFamily="34" charset="0"/>
                <a:ea typeface="Verdana" panose="020B0604030504040204" pitchFamily="34" charset="0"/>
                <a:cs typeface="Verdana" panose="020B0604030504040204" pitchFamily="34" charset="0"/>
              </a:rPr>
              <a:t>requirements</a:t>
            </a:r>
          </a:p>
          <a:p>
            <a:pPr lvl="1">
              <a:spcAft>
                <a:spcPts val="300"/>
              </a:spcAft>
            </a:pPr>
            <a:r>
              <a:rPr lang="en-US" sz="2000" dirty="0">
                <a:latin typeface="Verdana" panose="020B0604030504040204" pitchFamily="34" charset="0"/>
                <a:ea typeface="Verdana" panose="020B0604030504040204" pitchFamily="34" charset="0"/>
                <a:cs typeface="Verdana" panose="020B0604030504040204" pitchFamily="34" charset="0"/>
              </a:rPr>
              <a:t>Prevent worker injury and </a:t>
            </a:r>
            <a:r>
              <a:rPr lang="en-US" sz="2000" dirty="0" smtClean="0">
                <a:latin typeface="Verdana" panose="020B0604030504040204" pitchFamily="34" charset="0"/>
                <a:ea typeface="Verdana" panose="020B0604030504040204" pitchFamily="34" charset="0"/>
                <a:cs typeface="Verdana" panose="020B0604030504040204" pitchFamily="34" charset="0"/>
              </a:rPr>
              <a:t>death</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        </a:t>
            </a:r>
          </a:p>
          <a:p>
            <a:pPr lvl="1">
              <a:spcAft>
                <a:spcPts val="300"/>
              </a:spcAft>
            </a:pPr>
            <a:endParaRPr lang="en-US" sz="1800" dirty="0">
              <a:latin typeface="Verdana" panose="020B0604030504040204" pitchFamily="34" charset="0"/>
              <a:ea typeface="Verdana" panose="020B0604030504040204" pitchFamily="34" charset="0"/>
              <a:cs typeface="Verdana" panose="020B0604030504040204" pitchFamily="34" charset="0"/>
            </a:endParaRPr>
          </a:p>
          <a:p>
            <a:pPr marL="457200" lvl="1" indent="0">
              <a:spcAft>
                <a:spcPts val="300"/>
              </a:spcAft>
              <a:buNone/>
            </a:pPr>
            <a:r>
              <a:rPr lang="en-US" sz="1400" dirty="0" smtClean="0">
                <a:latin typeface="Verdana" panose="020B0604030504040204" pitchFamily="34" charset="0"/>
                <a:ea typeface="Verdana" panose="020B0604030504040204" pitchFamily="34" charset="0"/>
                <a:cs typeface="Verdana" panose="020B0604030504040204" pitchFamily="34" charset="0"/>
              </a:rPr>
              <a:t>                                                                        Funding: CPWR/NIOSH 13-5-PS</a:t>
            </a:r>
          </a:p>
          <a:p>
            <a:pPr marL="0" indent="0">
              <a:buNone/>
            </a:pPr>
            <a:endParaRPr lang="en-US" sz="2200" dirty="0" smtClean="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6837275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ormAutofit fontScale="90000"/>
          </a:bodyPr>
          <a:lstStyle/>
          <a:p>
            <a:r>
              <a:rPr lang="en-US" sz="3200" dirty="0">
                <a:hlinkClick r:id="rId3"/>
              </a:rPr>
              <a:t>http://</a:t>
            </a:r>
            <a:r>
              <a:rPr lang="en-US" sz="3200" dirty="0" smtClean="0">
                <a:hlinkClick r:id="rId3"/>
              </a:rPr>
              <a:t>www.ot.wustl.edu/fptech/homepage.htm</a:t>
            </a:r>
            <a:r>
              <a:rPr lang="en-US" dirty="0" smtClean="0"/>
              <a:t/>
            </a:r>
            <a:br>
              <a:rPr lang="en-US" dirty="0" smtClean="0"/>
            </a:br>
            <a:endParaRPr lang="en-US" dirty="0"/>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831" t="2756" r="58333" b="28572"/>
          <a:stretch/>
        </p:blipFill>
        <p:spPr bwMode="auto">
          <a:xfrm>
            <a:off x="116114" y="1567542"/>
            <a:ext cx="9027885" cy="4879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17592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687" t="9009" r="66409" b="26930"/>
          <a:stretch/>
        </p:blipFill>
        <p:spPr bwMode="auto">
          <a:xfrm>
            <a:off x="461457" y="152400"/>
            <a:ext cx="8109927"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2288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4" name="Picture 3"/>
          <p:cNvPicPr/>
          <p:nvPr/>
        </p:nvPicPr>
        <p:blipFill>
          <a:blip r:embed="rId2" cstate="print"/>
          <a:srcRect/>
          <a:stretch>
            <a:fillRect/>
          </a:stretch>
        </p:blipFill>
        <p:spPr bwMode="auto">
          <a:xfrm>
            <a:off x="0" y="-304800"/>
            <a:ext cx="10744200" cy="7391400"/>
          </a:xfrm>
          <a:prstGeom prst="rect">
            <a:avLst/>
          </a:prstGeom>
          <a:noFill/>
          <a:ln w="9525">
            <a:noFill/>
            <a:miter lim="800000"/>
            <a:headEnd/>
            <a:tailEnd/>
          </a:ln>
        </p:spPr>
      </p:pic>
      <p:sp>
        <p:nvSpPr>
          <p:cNvPr id="2" name="Title 1"/>
          <p:cNvSpPr>
            <a:spLocks noGrp="1"/>
          </p:cNvSpPr>
          <p:nvPr>
            <p:ph type="title"/>
          </p:nvPr>
        </p:nvSpPr>
        <p:spPr>
          <a:xfrm>
            <a:off x="609600" y="533400"/>
            <a:ext cx="4648200" cy="685800"/>
          </a:xfrm>
          <a:solidFill>
            <a:schemeClr val="bg1"/>
          </a:solidFill>
        </p:spPr>
        <p:txBody>
          <a:bodyPr/>
          <a:lstStyle/>
          <a:p>
            <a:r>
              <a:rPr lang="en-US" dirty="0" smtClean="0"/>
              <a:t>OSHA Resources</a:t>
            </a:r>
            <a:endParaRPr lang="en-US" dirty="0"/>
          </a:p>
        </p:txBody>
      </p:sp>
      <p:cxnSp>
        <p:nvCxnSpPr>
          <p:cNvPr id="6" name="Straight Arrow Connector 5"/>
          <p:cNvCxnSpPr/>
          <p:nvPr/>
        </p:nvCxnSpPr>
        <p:spPr>
          <a:xfrm flipH="1">
            <a:off x="6705600" y="5410200"/>
            <a:ext cx="2133600"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8229600" y="3124200"/>
            <a:ext cx="1752600"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802" t="9677" r="66957" b="28376"/>
          <a:stretch/>
        </p:blipFill>
        <p:spPr bwMode="auto">
          <a:xfrm>
            <a:off x="381000" y="95020"/>
            <a:ext cx="8229600" cy="6759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70568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628" t="9145" r="75816" b="46017"/>
          <a:stretch/>
        </p:blipFill>
        <p:spPr bwMode="auto">
          <a:xfrm>
            <a:off x="76200" y="-1"/>
            <a:ext cx="7391400" cy="6847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8308" t="11220" r="1609" b="64637"/>
          <a:stretch/>
        </p:blipFill>
        <p:spPr bwMode="auto">
          <a:xfrm>
            <a:off x="4191000" y="4202929"/>
            <a:ext cx="4963886" cy="2267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02367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575" t="17524" r="66300" b="26843"/>
          <a:stretch/>
        </p:blipFill>
        <p:spPr bwMode="auto">
          <a:xfrm>
            <a:off x="4191000" y="152400"/>
            <a:ext cx="4380384" cy="6460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1594551"/>
            <a:ext cx="3657600" cy="1782762"/>
          </a:xfrm>
        </p:spPr>
        <p:txBody>
          <a:bodyPr>
            <a:normAutofit fontScale="90000"/>
          </a:bodyPr>
          <a:lstStyle/>
          <a:p>
            <a:pPr algn="l"/>
            <a:r>
              <a:rPr lang="en-US" dirty="0" smtClean="0">
                <a:solidFill>
                  <a:schemeClr val="accent1"/>
                </a:solidFill>
                <a:latin typeface="Georgia" panose="02040502050405020303" pitchFamily="18" charset="0"/>
              </a:rPr>
              <a:t>Devices Cross-walked to the Phase of Construction</a:t>
            </a:r>
            <a:endParaRPr lang="en-US" dirty="0">
              <a:solidFill>
                <a:schemeClr val="accent1"/>
              </a:solidFill>
              <a:latin typeface="Georgia" panose="02040502050405020303" pitchFamily="18" charset="0"/>
            </a:endParaRPr>
          </a:p>
        </p:txBody>
      </p:sp>
    </p:spTree>
    <p:extLst>
      <p:ext uri="{BB962C8B-B14F-4D97-AF65-F5344CB8AC3E}">
        <p14:creationId xmlns:p14="http://schemas.microsoft.com/office/powerpoint/2010/main" val="330978637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24" t="10030" r="65582" b="25664"/>
          <a:stretch/>
        </p:blipFill>
        <p:spPr bwMode="auto">
          <a:xfrm>
            <a:off x="275128" y="275128"/>
            <a:ext cx="8030671" cy="5321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467968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Small group problem solving task</a:t>
            </a:r>
            <a:endParaRPr lang="en-US" dirty="0">
              <a:solidFill>
                <a:srgbClr val="C00000"/>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57251C1C-A43D-44F8-B777-648604406CE6}" type="slidenum">
              <a:rPr lang="en-US"/>
              <a:pPr/>
              <a:t>95</a:t>
            </a:fld>
            <a:endParaRPr lang="en-US" dirty="0"/>
          </a:p>
        </p:txBody>
      </p:sp>
      <p:sp>
        <p:nvSpPr>
          <p:cNvPr id="177154" name="Rectangle 2"/>
          <p:cNvSpPr>
            <a:spLocks noGrp="1" noChangeArrowheads="1"/>
          </p:cNvSpPr>
          <p:nvPr>
            <p:ph type="body" idx="1"/>
          </p:nvPr>
        </p:nvSpPr>
        <p:spPr>
          <a:xfrm>
            <a:off x="457200" y="1143000"/>
            <a:ext cx="8229600" cy="4419600"/>
          </a:xfrm>
        </p:spPr>
        <p:txBody>
          <a:bodyPr/>
          <a:lstStyle/>
          <a:p>
            <a:pPr>
              <a:lnSpc>
                <a:spcPct val="80000"/>
              </a:lnSpc>
              <a:spcBef>
                <a:spcPct val="0"/>
              </a:spcBef>
            </a:pPr>
            <a:r>
              <a:rPr lang="en-US" sz="2800" dirty="0">
                <a:cs typeface="Arial" pitchFamily="34" charset="0"/>
              </a:rPr>
              <a:t>If the employer can demonstrate that it is infeasible or creates a greater hazard to use the required fall protection systems, </a:t>
            </a:r>
            <a:r>
              <a:rPr lang="en-US" sz="2800" dirty="0" smtClean="0">
                <a:cs typeface="Arial" pitchFamily="34" charset="0"/>
              </a:rPr>
              <a:t>they can develop </a:t>
            </a:r>
            <a:r>
              <a:rPr lang="en-US" sz="2800" dirty="0">
                <a:cs typeface="Arial" pitchFamily="34" charset="0"/>
              </a:rPr>
              <a:t>and implement a written site specific fall protection </a:t>
            </a:r>
            <a:r>
              <a:rPr lang="en-US" sz="2800" dirty="0" smtClean="0">
                <a:cs typeface="Arial" pitchFamily="34" charset="0"/>
              </a:rPr>
              <a:t>plan</a:t>
            </a:r>
            <a:endParaRPr lang="en-US" sz="1800" dirty="0">
              <a:cs typeface="Arial" pitchFamily="34" charset="0"/>
            </a:endParaRPr>
          </a:p>
          <a:p>
            <a:pPr lvl="1">
              <a:lnSpc>
                <a:spcPct val="80000"/>
              </a:lnSpc>
              <a:spcBef>
                <a:spcPct val="0"/>
              </a:spcBef>
            </a:pPr>
            <a:r>
              <a:rPr lang="en-US" dirty="0" smtClean="0">
                <a:cs typeface="Arial" pitchFamily="34" charset="0"/>
              </a:rPr>
              <a:t>OSHA </a:t>
            </a:r>
            <a:r>
              <a:rPr lang="en-US" dirty="0">
                <a:cs typeface="Arial" pitchFamily="34" charset="0"/>
              </a:rPr>
              <a:t>does not consider "economic infeasibility" to be a basis for failing to provide conventional fall </a:t>
            </a:r>
            <a:r>
              <a:rPr lang="en-US" dirty="0" smtClean="0">
                <a:cs typeface="Arial" pitchFamily="34" charset="0"/>
              </a:rPr>
              <a:t>protection</a:t>
            </a:r>
            <a:endParaRPr lang="en-US" dirty="0">
              <a:cs typeface="Arial" pitchFamily="34" charset="0"/>
            </a:endParaRPr>
          </a:p>
          <a:p>
            <a:pPr>
              <a:lnSpc>
                <a:spcPct val="80000"/>
              </a:lnSpc>
              <a:spcBef>
                <a:spcPct val="0"/>
              </a:spcBef>
            </a:pPr>
            <a:endParaRPr lang="en-US" sz="2800" dirty="0">
              <a:cs typeface="Arial" pitchFamily="34" charset="0"/>
            </a:endParaRPr>
          </a:p>
          <a:p>
            <a:pPr>
              <a:lnSpc>
                <a:spcPct val="80000"/>
              </a:lnSpc>
              <a:spcBef>
                <a:spcPct val="0"/>
              </a:spcBef>
            </a:pPr>
            <a:r>
              <a:rPr lang="en-US" sz="2800" dirty="0" smtClean="0">
                <a:cs typeface="Arial" pitchFamily="34" charset="0"/>
              </a:rPr>
              <a:t>But remember, OSHA believes that the fall protection methods listed in 1926.501 can be used without significant safety or feasibility problems for the vast majority of residential construction activities</a:t>
            </a:r>
            <a:r>
              <a:rPr lang="en-US" sz="2400" dirty="0" smtClean="0">
                <a:cs typeface="Arial" pitchFamily="34" charset="0"/>
              </a:rPr>
              <a:t>.</a:t>
            </a:r>
          </a:p>
        </p:txBody>
      </p:sp>
      <p:sp>
        <p:nvSpPr>
          <p:cNvPr id="177155" name="Rectangle 3"/>
          <p:cNvSpPr>
            <a:spLocks noChangeArrowheads="1"/>
          </p:cNvSpPr>
          <p:nvPr/>
        </p:nvSpPr>
        <p:spPr bwMode="auto">
          <a:xfrm>
            <a:off x="457200" y="228600"/>
            <a:ext cx="8229600" cy="838200"/>
          </a:xfrm>
          <a:prstGeom prst="rect">
            <a:avLst/>
          </a:prstGeom>
          <a:noFill/>
          <a:ln w="9525">
            <a:noFill/>
            <a:miter lim="800000"/>
            <a:headEnd/>
            <a:tailEnd/>
          </a:ln>
          <a:effectLst/>
        </p:spPr>
        <p:txBody>
          <a:bodyPr anchor="ctr"/>
          <a:lstStyle/>
          <a:p>
            <a:pPr algn="ctr"/>
            <a:r>
              <a:rPr lang="en-US" sz="4400" dirty="0" smtClean="0">
                <a:solidFill>
                  <a:srgbClr val="C00000"/>
                </a:solidFill>
                <a:latin typeface="+mj-lt"/>
              </a:rPr>
              <a:t>Fall Protection Plans</a:t>
            </a:r>
            <a:endParaRPr lang="en-US" sz="4400" dirty="0">
              <a:solidFill>
                <a:srgbClr val="C00000"/>
              </a:solidFill>
              <a:latin typeface="+mj-lt"/>
            </a:endParaRPr>
          </a:p>
        </p:txBody>
      </p:sp>
    </p:spTree>
    <p:extLst>
      <p:ext uri="{BB962C8B-B14F-4D97-AF65-F5344CB8AC3E}">
        <p14:creationId xmlns:p14="http://schemas.microsoft.com/office/powerpoint/2010/main" val="256003933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Experience with FP plans</a:t>
            </a:r>
            <a:endParaRPr lang="en-US" dirty="0">
              <a:solidFill>
                <a:srgbClr val="C00000"/>
              </a:solidFill>
            </a:endParaRPr>
          </a:p>
        </p:txBody>
      </p:sp>
      <p:sp>
        <p:nvSpPr>
          <p:cNvPr id="3" name="Content Placeholder 2"/>
          <p:cNvSpPr>
            <a:spLocks noGrp="1"/>
          </p:cNvSpPr>
          <p:nvPr>
            <p:ph idx="1"/>
          </p:nvPr>
        </p:nvSpPr>
        <p:spPr>
          <a:xfrm>
            <a:off x="457200" y="1295400"/>
            <a:ext cx="8229600" cy="4525963"/>
          </a:xfrm>
        </p:spPr>
        <p:txBody>
          <a:bodyPr/>
          <a:lstStyle/>
          <a:p>
            <a:r>
              <a:rPr lang="en-US" dirty="0" smtClean="0"/>
              <a:t>Do you have site-specific fall protection plans at each worksite?</a:t>
            </a:r>
          </a:p>
          <a:p>
            <a:r>
              <a:rPr lang="en-US" dirty="0" smtClean="0"/>
              <a:t>When do you use alternative methods?</a:t>
            </a:r>
          </a:p>
          <a:p>
            <a:r>
              <a:rPr lang="en-US" dirty="0" smtClean="0"/>
              <a:t>If so, can you defend alternative methods you are using at work site?</a:t>
            </a:r>
            <a:endParaRPr lang="en-US" dirty="0"/>
          </a:p>
        </p:txBody>
      </p:sp>
    </p:spTree>
    <p:extLst>
      <p:ext uri="{BB962C8B-B14F-4D97-AF65-F5344CB8AC3E}">
        <p14:creationId xmlns:p14="http://schemas.microsoft.com/office/powerpoint/2010/main" val="25892075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sz="3600" dirty="0" smtClean="0">
                <a:solidFill>
                  <a:srgbClr val="C00000"/>
                </a:solidFill>
              </a:rPr>
              <a:t>Fall Protection Plan</a:t>
            </a:r>
            <a:br>
              <a:rPr lang="en-US" sz="3600" dirty="0" smtClean="0">
                <a:solidFill>
                  <a:srgbClr val="C00000"/>
                </a:solidFill>
              </a:rPr>
            </a:br>
            <a:r>
              <a:rPr lang="en-US" sz="3600" dirty="0" smtClean="0">
                <a:solidFill>
                  <a:srgbClr val="C00000"/>
                </a:solidFill>
              </a:rPr>
              <a:t>Alternatives to conventional FP</a:t>
            </a:r>
          </a:p>
        </p:txBody>
      </p:sp>
      <p:sp>
        <p:nvSpPr>
          <p:cNvPr id="23555" name="Content Placeholder 2"/>
          <p:cNvSpPr>
            <a:spLocks noGrp="1"/>
          </p:cNvSpPr>
          <p:nvPr>
            <p:ph idx="1"/>
          </p:nvPr>
        </p:nvSpPr>
        <p:spPr>
          <a:xfrm>
            <a:off x="228600" y="1600200"/>
            <a:ext cx="8915400" cy="4525963"/>
          </a:xfrm>
        </p:spPr>
        <p:txBody>
          <a:bodyPr/>
          <a:lstStyle/>
          <a:p>
            <a:pPr>
              <a:lnSpc>
                <a:spcPct val="80000"/>
              </a:lnSpc>
              <a:spcBef>
                <a:spcPct val="0"/>
              </a:spcBef>
              <a:spcAft>
                <a:spcPts val="600"/>
              </a:spcAft>
            </a:pPr>
            <a:r>
              <a:rPr lang="en-US" dirty="0" smtClean="0">
                <a:cs typeface="Arial" pitchFamily="34" charset="0"/>
              </a:rPr>
              <a:t>FP plan must  be specific to the job site</a:t>
            </a:r>
          </a:p>
          <a:p>
            <a:pPr>
              <a:lnSpc>
                <a:spcPct val="80000"/>
              </a:lnSpc>
              <a:spcBef>
                <a:spcPct val="0"/>
              </a:spcBef>
              <a:spcAft>
                <a:spcPts val="600"/>
              </a:spcAft>
            </a:pPr>
            <a:r>
              <a:rPr lang="en-US" dirty="0" smtClean="0">
                <a:cs typeface="Arial" pitchFamily="34" charset="0"/>
              </a:rPr>
              <a:t>Must be written</a:t>
            </a:r>
          </a:p>
          <a:p>
            <a:pPr>
              <a:lnSpc>
                <a:spcPct val="80000"/>
              </a:lnSpc>
              <a:spcBef>
                <a:spcPct val="0"/>
              </a:spcBef>
              <a:spcAft>
                <a:spcPts val="600"/>
              </a:spcAft>
            </a:pPr>
            <a:r>
              <a:rPr lang="en-US" dirty="0" smtClean="0">
                <a:cs typeface="Arial" pitchFamily="34" charset="0"/>
              </a:rPr>
              <a:t>All workers on site must know the plan</a:t>
            </a:r>
          </a:p>
          <a:p>
            <a:pPr>
              <a:lnSpc>
                <a:spcPct val="80000"/>
              </a:lnSpc>
              <a:spcBef>
                <a:spcPct val="0"/>
              </a:spcBef>
              <a:spcAft>
                <a:spcPts val="600"/>
              </a:spcAft>
            </a:pPr>
            <a:r>
              <a:rPr lang="en-US" dirty="0" smtClean="0">
                <a:cs typeface="Arial" pitchFamily="34" charset="0"/>
              </a:rPr>
              <a:t>Must state why FP is infeasible for activity</a:t>
            </a:r>
          </a:p>
          <a:p>
            <a:pPr>
              <a:lnSpc>
                <a:spcPct val="80000"/>
              </a:lnSpc>
              <a:spcBef>
                <a:spcPct val="0"/>
              </a:spcBef>
              <a:spcAft>
                <a:spcPts val="600"/>
              </a:spcAft>
            </a:pPr>
            <a:r>
              <a:rPr lang="en-US" dirty="0" smtClean="0">
                <a:cs typeface="Arial" pitchFamily="34" charset="0"/>
              </a:rPr>
              <a:t>Must state specific method used for activity</a:t>
            </a:r>
          </a:p>
          <a:p>
            <a:pPr>
              <a:lnSpc>
                <a:spcPct val="80000"/>
              </a:lnSpc>
              <a:spcBef>
                <a:spcPct val="0"/>
              </a:spcBef>
              <a:spcAft>
                <a:spcPts val="600"/>
              </a:spcAft>
            </a:pPr>
            <a:r>
              <a:rPr lang="en-US" dirty="0" smtClean="0">
                <a:cs typeface="Arial" pitchFamily="34" charset="0"/>
              </a:rPr>
              <a:t>Must state names of who will perform activity</a:t>
            </a:r>
          </a:p>
          <a:p>
            <a:pPr>
              <a:lnSpc>
                <a:spcPct val="80000"/>
              </a:lnSpc>
              <a:spcBef>
                <a:spcPct val="0"/>
              </a:spcBef>
              <a:spcAft>
                <a:spcPts val="600"/>
              </a:spcAft>
            </a:pPr>
            <a:r>
              <a:rPr lang="en-US" dirty="0" smtClean="0">
                <a:cs typeface="Arial" pitchFamily="34" charset="0"/>
              </a:rPr>
              <a:t>These workers must be trained and it must be documented</a:t>
            </a:r>
          </a:p>
          <a:p>
            <a:pPr>
              <a:lnSpc>
                <a:spcPct val="80000"/>
              </a:lnSpc>
              <a:spcBef>
                <a:spcPct val="0"/>
              </a:spcBef>
              <a:spcAft>
                <a:spcPts val="600"/>
              </a:spcAft>
            </a:pPr>
            <a:r>
              <a:rPr lang="en-US" dirty="0" smtClean="0">
                <a:cs typeface="Arial" pitchFamily="34" charset="0"/>
              </a:rPr>
              <a:t>Only workers performing activity are exposed</a:t>
            </a:r>
          </a:p>
          <a:p>
            <a:pPr>
              <a:lnSpc>
                <a:spcPct val="80000"/>
              </a:lnSpc>
              <a:spcBef>
                <a:spcPct val="0"/>
              </a:spcBef>
              <a:spcAft>
                <a:spcPts val="600"/>
              </a:spcAft>
            </a:pPr>
            <a:r>
              <a:rPr lang="en-US" dirty="0" smtClean="0">
                <a:cs typeface="Arial" pitchFamily="34" charset="0"/>
              </a:rPr>
              <a:t>Foreman is the competent person in charge of designing and implementing the plan</a:t>
            </a:r>
            <a:endParaRPr lang="en-US" dirty="0" smtClean="0"/>
          </a:p>
        </p:txBody>
      </p:sp>
    </p:spTree>
    <p:extLst>
      <p:ext uri="{BB962C8B-B14F-4D97-AF65-F5344CB8AC3E}">
        <p14:creationId xmlns:p14="http://schemas.microsoft.com/office/powerpoint/2010/main" val="232406756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Workers setting up FP</a:t>
            </a:r>
            <a:endParaRPr lang="en-US" dirty="0">
              <a:solidFill>
                <a:srgbClr val="C00000"/>
              </a:solidFill>
            </a:endParaRPr>
          </a:p>
        </p:txBody>
      </p:sp>
      <p:sp>
        <p:nvSpPr>
          <p:cNvPr id="3" name="Content Placeholder 2"/>
          <p:cNvSpPr>
            <a:spLocks noGrp="1"/>
          </p:cNvSpPr>
          <p:nvPr>
            <p:ph idx="1"/>
          </p:nvPr>
        </p:nvSpPr>
        <p:spPr/>
        <p:txBody>
          <a:bodyPr/>
          <a:lstStyle/>
          <a:p>
            <a:r>
              <a:rPr lang="en-US" dirty="0" smtClean="0"/>
              <a:t>If a worker installing FP is only installing it and is not performing any building, then he/she does not need to be protected for that brief operation</a:t>
            </a:r>
          </a:p>
          <a:p>
            <a:r>
              <a:rPr lang="en-US" dirty="0" smtClean="0"/>
              <a:t>This does not need to be documented on the FP plan per the local OSHA officer, but this was only one officer’s opinion </a:t>
            </a:r>
            <a:endParaRPr lang="en-US" dirty="0"/>
          </a:p>
        </p:txBody>
      </p:sp>
    </p:spTree>
    <p:extLst>
      <p:ext uri="{BB962C8B-B14F-4D97-AF65-F5344CB8AC3E}">
        <p14:creationId xmlns:p14="http://schemas.microsoft.com/office/powerpoint/2010/main" val="30522143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How focused on </a:t>
            </a:r>
            <a:br>
              <a:rPr lang="en-US" dirty="0" smtClean="0">
                <a:solidFill>
                  <a:srgbClr val="C00000"/>
                </a:solidFill>
              </a:rPr>
            </a:br>
            <a:r>
              <a:rPr lang="en-US" dirty="0" smtClean="0">
                <a:solidFill>
                  <a:srgbClr val="C00000"/>
                </a:solidFill>
              </a:rPr>
              <a:t>fall protection are you?</a:t>
            </a:r>
            <a:endParaRPr lang="en-US" dirty="0">
              <a:solidFill>
                <a:srgbClr val="C00000"/>
              </a:solidFill>
            </a:endParaRPr>
          </a:p>
        </p:txBody>
      </p:sp>
    </p:spTree>
    <p:extLst>
      <p:ext uri="{BB962C8B-B14F-4D97-AF65-F5344CB8AC3E}">
        <p14:creationId xmlns:p14="http://schemas.microsoft.com/office/powerpoint/2010/main" val="41019775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6092</TotalTime>
  <Words>5729</Words>
  <Application>Microsoft Office PowerPoint</Application>
  <PresentationFormat>On-screen Show (4:3)</PresentationFormat>
  <Paragraphs>672</Paragraphs>
  <Slides>140</Slides>
  <Notes>30</Notes>
  <HiddenSlides>0</HiddenSlides>
  <MMClips>0</MMClips>
  <ScaleCrop>false</ScaleCrop>
  <HeadingPairs>
    <vt:vector size="4" baseType="variant">
      <vt:variant>
        <vt:lpstr>Theme</vt:lpstr>
      </vt:variant>
      <vt:variant>
        <vt:i4>1</vt:i4>
      </vt:variant>
      <vt:variant>
        <vt:lpstr>Slide Titles</vt:lpstr>
      </vt:variant>
      <vt:variant>
        <vt:i4>140</vt:i4>
      </vt:variant>
    </vt:vector>
  </HeadingPairs>
  <TitlesOfParts>
    <vt:vector size="141" baseType="lpstr">
      <vt:lpstr>Office Theme</vt:lpstr>
      <vt:lpstr>Fall Protection in Residential Construction:  Foremen’s Training  Washington University School of Medicine &amp; Carpenters’ District Council </vt:lpstr>
      <vt:lpstr>What are your concerns about:  Working at heights?  Preventing falls?  What specific situations place your workers at high risk of falls?</vt:lpstr>
      <vt:lpstr>Fall Prevention Training Priorities</vt:lpstr>
      <vt:lpstr>Why Is Fall Protection (FP) Important?</vt:lpstr>
      <vt:lpstr>Despite Residential Guidelines, fall protection was top OSHA violation </vt:lpstr>
      <vt:lpstr>Local Fall Protection Violations</vt:lpstr>
      <vt:lpstr>Courts are getting involved 5/24/11</vt:lpstr>
      <vt:lpstr>Recent Changes in Standards</vt:lpstr>
      <vt:lpstr>OSHA Resources</vt:lpstr>
      <vt:lpstr>PowerPoint Presentation</vt:lpstr>
      <vt:lpstr>When is Fall Protection Required?</vt:lpstr>
      <vt:lpstr>PowerPoint Presentation</vt:lpstr>
      <vt:lpstr>Conventional Fall Protection Methods</vt:lpstr>
      <vt:lpstr>PowerPoint Presentation</vt:lpstr>
      <vt:lpstr>How do you currently lay out &amp; set floor joists if over 6’ from lower level?</vt:lpstr>
      <vt:lpstr>Setting floor joists – what is not allowed if over 6’ from lower level</vt:lpstr>
      <vt:lpstr>Setting floor joists – what is not allowed if over 6’ from lower level</vt:lpstr>
      <vt:lpstr>Setting floor joists – step &amp; extension ladders</vt:lpstr>
      <vt:lpstr>Setting floor joist – baker, platform &amp; hanging scaffold</vt:lpstr>
      <vt:lpstr>Setting floor joists – safety nets</vt:lpstr>
      <vt:lpstr>Setting floor joists – PFAS </vt:lpstr>
      <vt:lpstr>How do you currently working at floor openings/leading edges?</vt:lpstr>
      <vt:lpstr>Work at openings/edges – what’s not allowed</vt:lpstr>
      <vt:lpstr>Working at openings/leading edges – guardrails</vt:lpstr>
      <vt:lpstr>Working at openings/leading edges – guardrails</vt:lpstr>
      <vt:lpstr>Working at openings/leading edges – PFAS</vt:lpstr>
      <vt:lpstr>Working at openings/leading edges – safety nets</vt:lpstr>
      <vt:lpstr>Working at openings/leading edges – wall jack?</vt:lpstr>
      <vt:lpstr>How do you currently lay out &amp; set roof trusses?</vt:lpstr>
      <vt:lpstr>What is not allowed during truss installation?</vt:lpstr>
      <vt:lpstr>Roof truss installation – PFAS </vt:lpstr>
      <vt:lpstr>Roof truss installation – PFAS </vt:lpstr>
      <vt:lpstr>Trusses must be secure to anchor PFAS</vt:lpstr>
      <vt:lpstr>PowerPoint Presentation</vt:lpstr>
      <vt:lpstr> Roof truss installation – ladders </vt:lpstr>
      <vt:lpstr>Roof truss installation – scaffolds </vt:lpstr>
      <vt:lpstr> Roof truss installation – pre-build on ground </vt:lpstr>
      <vt:lpstr> Roof truss installation – pre-build on ground </vt:lpstr>
      <vt:lpstr>Roof truss installation – other? </vt:lpstr>
      <vt:lpstr>How are you currently sheathing roofs?</vt:lpstr>
      <vt:lpstr>Sheathing roof items – worksite audit</vt:lpstr>
      <vt:lpstr>What is not allowed during roof sheathing?</vt:lpstr>
      <vt:lpstr>Roof sheathing methods</vt:lpstr>
      <vt:lpstr>Roof sheathing - guardrails</vt:lpstr>
      <vt:lpstr>Roof sheathing – safety nets</vt:lpstr>
      <vt:lpstr>Roof sheathing – PFAS </vt:lpstr>
      <vt:lpstr>Roof Sheathing – Scaffolds  Serve as work surface &amp; guard rails</vt:lpstr>
      <vt:lpstr>Roof sheathing – combined methods </vt:lpstr>
      <vt:lpstr>Guardrails</vt:lpstr>
      <vt:lpstr>Safety net items – worksite audit</vt:lpstr>
      <vt:lpstr>Safety Nets</vt:lpstr>
      <vt:lpstr>Personal Fall Arrest Systems</vt:lpstr>
      <vt:lpstr>Anchorage Requirements for PFAS</vt:lpstr>
      <vt:lpstr>PowerPoint Presentation</vt:lpstr>
      <vt:lpstr>PowerPoint Presentation</vt:lpstr>
      <vt:lpstr>PFAS – Components </vt:lpstr>
      <vt:lpstr>PFAS – anchor for truss</vt:lpstr>
      <vt:lpstr>PFAS – these type of anchors must be installed thru sheathing and truss</vt:lpstr>
      <vt:lpstr>PFAS – Anchor Placement</vt:lpstr>
      <vt:lpstr>PFAS – Lanyards</vt:lpstr>
      <vt:lpstr>PFAS – SLR’s</vt:lpstr>
      <vt:lpstr>PFAS – SLR’s</vt:lpstr>
      <vt:lpstr>PFAS – Harness</vt:lpstr>
      <vt:lpstr>Personal Fall Restraint System</vt:lpstr>
      <vt:lpstr>Restricting Access</vt:lpstr>
      <vt:lpstr>Step ladders</vt:lpstr>
      <vt:lpstr>Extension Ladders</vt:lpstr>
      <vt:lpstr>Scaffolds</vt:lpstr>
      <vt:lpstr>Wall walker hanging scaffold</vt:lpstr>
      <vt:lpstr>Scaffolds</vt:lpstr>
      <vt:lpstr>Scaffolds</vt:lpstr>
      <vt:lpstr>Other issues that affect fall safety</vt:lpstr>
      <vt:lpstr>PowerPoint Presentation</vt:lpstr>
      <vt:lpstr>Fall Protection Plan Alternatives to conventional FP</vt:lpstr>
      <vt:lpstr>Workers setting up FP</vt:lpstr>
      <vt:lpstr>St. Louis Audit of Fall Safety – SAFR   </vt:lpstr>
      <vt:lpstr>SAFR – Walking/working surfaces over 6’</vt:lpstr>
      <vt:lpstr>SAFR – Floor joist/floor sheathing</vt:lpstr>
      <vt:lpstr>SAFR – Wall building/erection</vt:lpstr>
      <vt:lpstr>SAFR – Truss setting</vt:lpstr>
      <vt:lpstr>SAFR – Roof sheathing</vt:lpstr>
      <vt:lpstr>SAFR – Ladders</vt:lpstr>
      <vt:lpstr>SAFR – Scaffolds</vt:lpstr>
      <vt:lpstr>SAFR – Conventional Fall Protection</vt:lpstr>
      <vt:lpstr>SAFR – Alternative Fall Protection</vt:lpstr>
      <vt:lpstr>SAFR use at the worksite</vt:lpstr>
      <vt:lpstr>Website of Fall Protection Devices for Residential Construction</vt:lpstr>
      <vt:lpstr>http://www.ot.wustl.edu/fptech/homepage.htm </vt:lpstr>
      <vt:lpstr>PowerPoint Presentation</vt:lpstr>
      <vt:lpstr>PowerPoint Presentation</vt:lpstr>
      <vt:lpstr>PowerPoint Presentation</vt:lpstr>
      <vt:lpstr>Devices Cross-walked to the Phase of Construction</vt:lpstr>
      <vt:lpstr>PowerPoint Presentation</vt:lpstr>
      <vt:lpstr>Small group problem solving task</vt:lpstr>
      <vt:lpstr>PowerPoint Presentation</vt:lpstr>
      <vt:lpstr>Experience with FP plans</vt:lpstr>
      <vt:lpstr>Fall Protection Plan Alternatives to conventional FP</vt:lpstr>
      <vt:lpstr>Workers setting up FP</vt:lpstr>
      <vt:lpstr>How focused on  fall protection are you?</vt:lpstr>
      <vt:lpstr>St. Louis Audit of Fall Safety – SAFR   </vt:lpstr>
      <vt:lpstr>SAFR – General Safety &amp; Housekeeping</vt:lpstr>
      <vt:lpstr>SAFR – Walking/working surfaces over 6’</vt:lpstr>
      <vt:lpstr>SAFR – Floor joist/floor sheathing</vt:lpstr>
      <vt:lpstr>SAFR – Wall building/erection</vt:lpstr>
      <vt:lpstr>SAFR – Truss setting</vt:lpstr>
      <vt:lpstr>SAFR – Roof sheathing</vt:lpstr>
      <vt:lpstr>SAFR – Ladders</vt:lpstr>
      <vt:lpstr>SAFR – Scaffolds</vt:lpstr>
      <vt:lpstr>SAFR – Conventional Fall Protection</vt:lpstr>
      <vt:lpstr>SAFR – Alternative Fall Protection</vt:lpstr>
      <vt:lpstr>SAFR Practice</vt:lpstr>
      <vt:lpstr>SAFR Practice</vt:lpstr>
      <vt:lpstr>SAFR use at the worksite</vt:lpstr>
      <vt:lpstr>Work crew fall prevention  knowledge and skills</vt:lpstr>
      <vt:lpstr>Survey results:  Crew knowledge &amp; behaviors</vt:lpstr>
      <vt:lpstr>What is the best way to teach your crew members?</vt:lpstr>
      <vt:lpstr>Teaching your crew</vt:lpstr>
      <vt:lpstr>Tool box talks</vt:lpstr>
      <vt:lpstr>Survey results: Tool box talks</vt:lpstr>
      <vt:lpstr>What not to do</vt:lpstr>
      <vt:lpstr>What to do</vt:lpstr>
      <vt:lpstr>Tool box talks “to do’s”</vt:lpstr>
      <vt:lpstr>Tool box talks</vt:lpstr>
      <vt:lpstr>Tool box talks</vt:lpstr>
      <vt:lpstr>Informal day to day mentorship</vt:lpstr>
      <vt:lpstr>Survey results:  Informal mentoring</vt:lpstr>
      <vt:lpstr>Survey results:   Benefits of day-to-day instruction by foreman </vt:lpstr>
      <vt:lpstr>Informal day to day mentorship</vt:lpstr>
      <vt:lpstr>Survey results:  feedback and rewards</vt:lpstr>
      <vt:lpstr>Importance of feedback and reinforcement</vt:lpstr>
      <vt:lpstr>Steps to providing feedback</vt:lpstr>
      <vt:lpstr>What not to do</vt:lpstr>
      <vt:lpstr>Steps to providing feedback</vt:lpstr>
      <vt:lpstr>Feedback</vt:lpstr>
      <vt:lpstr>Foreman sets the pulse</vt:lpstr>
      <vt:lpstr>Survey results:  juggling safety and productivity</vt:lpstr>
      <vt:lpstr>Juggling safety and productivity demands</vt:lpstr>
      <vt:lpstr>Survey results:  journeymen mentoring (non-foreman)</vt:lpstr>
      <vt:lpstr>Role of journeyman in fall prevention </vt:lpstr>
      <vt:lpstr>Developing your individual plan for behavior change</vt:lpstr>
    </vt:vector>
  </TitlesOfParts>
  <Company>Washington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Pictures for Foreman Training</dc:title>
  <dc:creator>dsylvest</dc:creator>
  <cp:lastModifiedBy>Jessica Bunting</cp:lastModifiedBy>
  <cp:revision>195</cp:revision>
  <dcterms:created xsi:type="dcterms:W3CDTF">2010-08-17T17:38:32Z</dcterms:created>
  <dcterms:modified xsi:type="dcterms:W3CDTF">2015-10-21T20:03:29Z</dcterms:modified>
</cp:coreProperties>
</file>