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5" r:id="rId2"/>
    <p:sldId id="358" r:id="rId3"/>
    <p:sldId id="449" r:id="rId4"/>
    <p:sldId id="473" r:id="rId5"/>
    <p:sldId id="474" r:id="rId6"/>
    <p:sldId id="475" r:id="rId7"/>
    <p:sldId id="476" r:id="rId8"/>
    <p:sldId id="439" r:id="rId9"/>
    <p:sldId id="440" r:id="rId10"/>
    <p:sldId id="441" r:id="rId11"/>
    <p:sldId id="443" r:id="rId12"/>
    <p:sldId id="444" r:id="rId13"/>
    <p:sldId id="442" r:id="rId14"/>
    <p:sldId id="481" r:id="rId15"/>
    <p:sldId id="482" r:id="rId16"/>
    <p:sldId id="402" r:id="rId17"/>
    <p:sldId id="427" r:id="rId18"/>
    <p:sldId id="396" r:id="rId19"/>
    <p:sldId id="434" r:id="rId20"/>
    <p:sldId id="483" r:id="rId21"/>
    <p:sldId id="432" r:id="rId22"/>
    <p:sldId id="423" r:id="rId23"/>
    <p:sldId id="433" r:id="rId24"/>
    <p:sldId id="455" r:id="rId25"/>
    <p:sldId id="480" r:id="rId26"/>
    <p:sldId id="479" r:id="rId27"/>
    <p:sldId id="41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E7C24"/>
    <a:srgbClr val="3C6126"/>
    <a:srgbClr val="EAFFD5"/>
    <a:srgbClr val="CCFF99"/>
    <a:srgbClr val="4F9C33"/>
    <a:srgbClr val="FFF77D"/>
    <a:srgbClr val="2F2D2A"/>
    <a:srgbClr val="DAF1F7"/>
    <a:srgbClr val="46829E"/>
    <a:srgbClr val="CC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4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117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3BD56-114E-4B75-BF3E-97E4B6589F2B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954F1-5F05-42D9-92BC-6F1684318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883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B47E79-BB41-4210-8BD2-D455ADDDC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433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B47E79-BB41-4210-8BD2-D455ADDDC0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DAF1F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17716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09600"/>
            <a:ext cx="51625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tdbimg.com/files/2010/07/13/img-hp-main---weber-ipad-apps_141932660473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8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general_slide_temp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3200" y="-7620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-152400" y="1292185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en-US" sz="5400" b="1" dirty="0" smtClean="0">
                <a:solidFill>
                  <a:srgbClr val="3C61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Green </a:t>
            </a:r>
            <a:r>
              <a:rPr lang="en-US" sz="5400" b="1" dirty="0" smtClean="0">
                <a:solidFill>
                  <a:srgbClr val="3C61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Building: 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sz="5400" b="1" dirty="0" smtClean="0">
                <a:solidFill>
                  <a:srgbClr val="3C61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Defining Green</a:t>
            </a:r>
            <a:endParaRPr lang="en-US" sz="5400" b="1" dirty="0" smtClean="0">
              <a:solidFill>
                <a:srgbClr val="3C61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0" y="4191000"/>
            <a:ext cx="5029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Chris Pyke, Ph.D.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Vice President Research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U.S. Green Building Council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28600" y="-152400"/>
            <a:ext cx="9372600" cy="152400"/>
          </a:xfrm>
          <a:prstGeom prst="rect">
            <a:avLst/>
          </a:prstGeom>
          <a:solidFill>
            <a:srgbClr val="3C61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28600" y="6781800"/>
            <a:ext cx="9372600" cy="152400"/>
          </a:xfrm>
          <a:prstGeom prst="rect">
            <a:avLst/>
          </a:prstGeom>
          <a:solidFill>
            <a:srgbClr val="3C61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bout_leed-2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28600" y="228600"/>
            <a:ext cx="5334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918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thly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377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thly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886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thly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631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1209675"/>
            <a:ext cx="84677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4E7C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LEED EBOM GSF PER QUARTER</a:t>
            </a:r>
            <a:endParaRPr lang="en-US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136650"/>
            <a:ext cx="8620125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4E7C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LEED NC GSF PER QUARTER</a:t>
            </a:r>
            <a:endParaRPr lang="en-US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3124200" cy="6858000"/>
          </a:xfrm>
          <a:prstGeom prst="rect">
            <a:avLst/>
          </a:prstGeom>
          <a:solidFill>
            <a:srgbClr val="3C61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16200000">
            <a:off x="-1509847" y="2654097"/>
            <a:ext cx="61451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8800" b="1" dirty="0" smtClean="0">
                <a:solidFill>
                  <a:schemeClr val="bg1"/>
                </a:solidFill>
                <a:latin typeface="Century Gothic" pitchFamily="34" charset="0"/>
              </a:rPr>
              <a:t>Present</a:t>
            </a:r>
            <a:endParaRPr lang="en-US" sz="8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52800" y="2404408"/>
            <a:ext cx="563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kern="0" dirty="0" smtClean="0">
                <a:latin typeface="Century Gothic" pitchFamily="34" charset="0"/>
                <a:ea typeface="+mj-ea"/>
                <a:cs typeface="+mj-cs"/>
              </a:rPr>
              <a:t>Clear </a:t>
            </a:r>
            <a:r>
              <a:rPr lang="en-US" sz="4000" b="1" kern="0" dirty="0" smtClean="0">
                <a:latin typeface="Century Gothic" pitchFamily="34" charset="0"/>
                <a:ea typeface="+mj-ea"/>
                <a:cs typeface="+mj-cs"/>
              </a:rPr>
              <a:t>priorities</a:t>
            </a:r>
            <a:r>
              <a:rPr lang="en-US" sz="4000" kern="0" dirty="0" smtClean="0">
                <a:latin typeface="Century Gothic" pitchFamily="34" charset="0"/>
                <a:ea typeface="+mj-ea"/>
                <a:cs typeface="+mj-cs"/>
              </a:rPr>
              <a:t> across </a:t>
            </a:r>
            <a:r>
              <a:rPr lang="en-US" sz="4000" b="1" kern="0" dirty="0" smtClean="0">
                <a:latin typeface="Century Gothic" pitchFamily="34" charset="0"/>
                <a:ea typeface="+mj-ea"/>
                <a:cs typeface="+mj-cs"/>
              </a:rPr>
              <a:t>lifecycle</a:t>
            </a:r>
            <a:r>
              <a:rPr lang="en-US" sz="4000" kern="0" dirty="0" smtClean="0">
                <a:latin typeface="Century Gothic" pitchFamily="34" charset="0"/>
                <a:ea typeface="+mj-ea"/>
                <a:cs typeface="+mj-cs"/>
              </a:rPr>
              <a:t> of buildings and communities</a:t>
            </a:r>
            <a:endParaRPr lang="en-US" sz="3200" kern="0" dirty="0" smtClean="0"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71612"/>
            <a:ext cx="5181600" cy="4800600"/>
          </a:xfrm>
        </p:spPr>
        <p:txBody>
          <a:bodyPr/>
          <a:lstStyle/>
          <a:p>
            <a:pPr marL="596900" indent="-514350">
              <a:buNone/>
            </a:pPr>
            <a:r>
              <a:rPr lang="en-US" sz="3600" b="1" dirty="0" smtClean="0">
                <a:latin typeface="Century Gothic" pitchFamily="34" charset="0"/>
                <a:ea typeface="ＭＳ Ｐゴシック"/>
              </a:rPr>
              <a:t>LEED 2009</a:t>
            </a:r>
          </a:p>
          <a:p>
            <a:pPr marL="596900" indent="-514350"/>
            <a:r>
              <a:rPr lang="en-US" sz="2800" dirty="0" smtClean="0">
                <a:latin typeface="Century Gothic" pitchFamily="34" charset="0"/>
                <a:ea typeface="ＭＳ Ｐゴシック"/>
              </a:rPr>
              <a:t>An </a:t>
            </a:r>
            <a:r>
              <a:rPr lang="en-US" sz="2800" b="1" dirty="0" smtClean="0">
                <a:latin typeface="Century Gothic" pitchFamily="34" charset="0"/>
                <a:ea typeface="ＭＳ Ｐゴシック"/>
              </a:rPr>
              <a:t>analytical basis </a:t>
            </a:r>
            <a:r>
              <a:rPr lang="en-US" sz="2800" dirty="0" smtClean="0">
                <a:latin typeface="Century Gothic" pitchFamily="34" charset="0"/>
                <a:ea typeface="ＭＳ Ｐゴシック"/>
              </a:rPr>
              <a:t>for point allocation.  </a:t>
            </a:r>
          </a:p>
          <a:p>
            <a:pPr marL="596900" indent="-514350">
              <a:buFontTx/>
              <a:buNone/>
            </a:pPr>
            <a:endParaRPr lang="en-US" sz="1200" dirty="0" smtClean="0">
              <a:latin typeface="Century Gothic" pitchFamily="34" charset="0"/>
              <a:ea typeface="ＭＳ Ｐゴシック"/>
            </a:endParaRPr>
          </a:p>
          <a:p>
            <a:pPr marL="596900" indent="-514350"/>
            <a:r>
              <a:rPr lang="en-US" sz="2800" dirty="0" smtClean="0">
                <a:latin typeface="Century Gothic" pitchFamily="34" charset="0"/>
                <a:ea typeface="ＭＳ Ｐゴシック"/>
              </a:rPr>
              <a:t>An </a:t>
            </a:r>
            <a:r>
              <a:rPr lang="en-US" sz="2800" b="1" dirty="0" smtClean="0">
                <a:latin typeface="Century Gothic" pitchFamily="34" charset="0"/>
                <a:ea typeface="ＭＳ Ｐゴシック"/>
              </a:rPr>
              <a:t>extensible analytical foundation </a:t>
            </a:r>
            <a:r>
              <a:rPr lang="en-US" sz="2800" dirty="0" smtClean="0">
                <a:latin typeface="Century Gothic" pitchFamily="34" charset="0"/>
                <a:ea typeface="ＭＳ Ｐゴシック"/>
              </a:rPr>
              <a:t>to address new issues and new green building strategies.</a:t>
            </a:r>
          </a:p>
        </p:txBody>
      </p:sp>
      <p:pic>
        <p:nvPicPr>
          <p:cNvPr id="5" name="Picture 4" descr="LEEDv3 PPT_Page_08.jpg"/>
          <p:cNvPicPr>
            <a:picLocks noChangeAspect="1" noChangeArrowheads="1"/>
          </p:cNvPicPr>
          <p:nvPr/>
        </p:nvPicPr>
        <p:blipFill>
          <a:blip r:embed="rId2" cstate="print"/>
          <a:srcRect l="53931" t="23766" r="7407" b="10475"/>
          <a:stretch>
            <a:fillRect/>
          </a:stretch>
        </p:blipFill>
        <p:spPr bwMode="auto">
          <a:xfrm>
            <a:off x="5715000" y="1166812"/>
            <a:ext cx="31242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C6126"/>
          </a:solidFill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  <a:ea typeface="ＭＳ Ｐゴシック"/>
              </a:rPr>
              <a:t>Priorities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C6126"/>
          </a:solidFill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  <a:ea typeface="ＭＳ Ｐゴシック"/>
              </a:rPr>
              <a:t>Lifecycle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 bwMode="auto">
          <a:xfrm>
            <a:off x="914400" y="1295400"/>
            <a:ext cx="4572000" cy="762000"/>
          </a:xfrm>
          <a:prstGeom prst="rightArrow">
            <a:avLst/>
          </a:prstGeom>
          <a:solidFill>
            <a:srgbClr val="3C612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Asset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5562600" y="1295400"/>
            <a:ext cx="2667000" cy="762000"/>
          </a:xfrm>
          <a:prstGeom prst="rightArrow">
            <a:avLst/>
          </a:prstGeom>
          <a:solidFill>
            <a:srgbClr val="3C612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420688"/>
            <a:ext cx="902335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3124200" cy="6858000"/>
          </a:xfrm>
          <a:prstGeom prst="rect">
            <a:avLst/>
          </a:prstGeom>
          <a:solidFill>
            <a:srgbClr val="3C61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16200000">
            <a:off x="-1509847" y="2654097"/>
            <a:ext cx="61451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8800" b="1" dirty="0" smtClean="0">
                <a:solidFill>
                  <a:schemeClr val="bg1"/>
                </a:solidFill>
                <a:latin typeface="Century Gothic" pitchFamily="34" charset="0"/>
              </a:rPr>
              <a:t>Past</a:t>
            </a:r>
            <a:endParaRPr lang="en-US" sz="8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276600" y="2621340"/>
            <a:ext cx="579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kern="0" dirty="0" smtClean="0">
                <a:latin typeface="Century Gothic" pitchFamily="34" charset="0"/>
                <a:ea typeface="+mj-ea"/>
                <a:cs typeface="+mj-cs"/>
              </a:rPr>
              <a:t>Green building </a:t>
            </a:r>
            <a:r>
              <a:rPr lang="en-US" sz="3200" kern="0" dirty="0" smtClean="0">
                <a:latin typeface="Century Gothic" pitchFamily="34" charset="0"/>
                <a:ea typeface="+mj-ea"/>
                <a:cs typeface="+mj-cs"/>
              </a:rPr>
              <a:t>started with </a:t>
            </a:r>
            <a:r>
              <a:rPr lang="en-US" sz="3200" b="1" kern="0" dirty="0" smtClean="0">
                <a:latin typeface="Century Gothic" pitchFamily="34" charset="0"/>
                <a:ea typeface="+mj-ea"/>
                <a:cs typeface="+mj-cs"/>
              </a:rPr>
              <a:t>market transformation </a:t>
            </a:r>
            <a:r>
              <a:rPr lang="en-US" sz="3200" kern="0" dirty="0" smtClean="0">
                <a:latin typeface="Century Gothic" pitchFamily="34" charset="0"/>
                <a:ea typeface="+mj-ea"/>
                <a:cs typeface="+mj-cs"/>
              </a:rPr>
              <a:t>and </a:t>
            </a:r>
            <a:r>
              <a:rPr lang="en-US" sz="3200" b="1" kern="0" dirty="0" smtClean="0">
                <a:latin typeface="Century Gothic" pitchFamily="34" charset="0"/>
                <a:ea typeface="+mj-ea"/>
                <a:cs typeface="+mj-cs"/>
              </a:rPr>
              <a:t>new construction</a:t>
            </a:r>
            <a:r>
              <a:rPr lang="en-US" sz="3200" kern="0" dirty="0" smtClean="0">
                <a:latin typeface="Century Gothic" pitchFamily="34" charset="0"/>
                <a:ea typeface="+mj-ea"/>
                <a:cs typeface="+mj-cs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1136650"/>
            <a:ext cx="869315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4E7C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Prevalence of Practices</a:t>
            </a:r>
            <a:endParaRPr lang="en-US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rgbClr val="3C61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1686951" y="2753753"/>
            <a:ext cx="54593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8000" b="1" dirty="0" smtClean="0">
                <a:solidFill>
                  <a:schemeClr val="bg1"/>
                </a:solidFill>
                <a:latin typeface="Century Gothic" pitchFamily="34" charset="0"/>
              </a:rPr>
              <a:t>Future</a:t>
            </a:r>
            <a:endParaRPr lang="en-US" sz="8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362200" y="1689080"/>
            <a:ext cx="6553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kern="0" dirty="0" smtClean="0">
                <a:latin typeface="Century Gothic" pitchFamily="34" charset="0"/>
                <a:ea typeface="+mj-ea"/>
                <a:cs typeface="+mj-cs"/>
              </a:rPr>
              <a:t>Envision</a:t>
            </a:r>
            <a:r>
              <a:rPr lang="en-US" sz="3600" kern="0" dirty="0" smtClean="0">
                <a:latin typeface="Century Gothic" pitchFamily="34" charset="0"/>
                <a:ea typeface="+mj-ea"/>
                <a:cs typeface="+mj-cs"/>
              </a:rPr>
              <a:t> green buildings and communities in </a:t>
            </a:r>
            <a:r>
              <a:rPr lang="en-US" sz="3600" b="1" kern="0" dirty="0" smtClean="0">
                <a:latin typeface="Century Gothic" pitchFamily="34" charset="0"/>
                <a:ea typeface="+mj-ea"/>
                <a:cs typeface="+mj-cs"/>
              </a:rPr>
              <a:t>2015</a:t>
            </a:r>
            <a:r>
              <a:rPr lang="en-US" sz="3600" kern="0" dirty="0" smtClean="0">
                <a:latin typeface="Century Gothic" pitchFamily="34" charset="0"/>
                <a:ea typeface="+mj-ea"/>
                <a:cs typeface="+mj-cs"/>
              </a:rPr>
              <a:t>…</a:t>
            </a:r>
            <a:endParaRPr lang="en-US" sz="3600" b="1" kern="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kern="0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kern="0" dirty="0" smtClean="0">
                <a:latin typeface="Century Gothic" pitchFamily="34" charset="0"/>
                <a:ea typeface="+mj-ea"/>
                <a:cs typeface="+mj-cs"/>
              </a:rPr>
              <a:t>… </a:t>
            </a:r>
            <a:r>
              <a:rPr lang="en-US" sz="3600" kern="0" dirty="0" smtClean="0">
                <a:latin typeface="Century Gothic" pitchFamily="34" charset="0"/>
                <a:ea typeface="+mj-ea"/>
                <a:cs typeface="+mj-cs"/>
              </a:rPr>
              <a:t>driven by </a:t>
            </a:r>
            <a:r>
              <a:rPr lang="en-US" sz="3600" b="1" kern="0" dirty="0" smtClean="0">
                <a:latin typeface="Century Gothic" pitchFamily="34" charset="0"/>
                <a:ea typeface="+mj-ea"/>
                <a:cs typeface="+mj-cs"/>
              </a:rPr>
              <a:t>evidence.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kern="0" dirty="0" smtClean="0">
                <a:latin typeface="Century Gothic" pitchFamily="34" charset="0"/>
                <a:ea typeface="+mj-ea"/>
                <a:cs typeface="+mj-cs"/>
              </a:rPr>
              <a:t>… </a:t>
            </a:r>
            <a:r>
              <a:rPr lang="en-US" sz="3600" kern="0" dirty="0" smtClean="0">
                <a:latin typeface="Century Gothic" pitchFamily="34" charset="0"/>
                <a:ea typeface="+mj-ea"/>
                <a:cs typeface="+mj-cs"/>
              </a:rPr>
              <a:t>informed by </a:t>
            </a:r>
            <a:r>
              <a:rPr lang="en-US" sz="3600" b="1" kern="0" dirty="0" smtClean="0">
                <a:latin typeface="Century Gothic" pitchFamily="34" charset="0"/>
                <a:ea typeface="+mj-ea"/>
                <a:cs typeface="+mj-cs"/>
              </a:rPr>
              <a:t>place</a:t>
            </a:r>
            <a:r>
              <a:rPr lang="en-US" sz="3600" kern="0" dirty="0" smtClean="0">
                <a:latin typeface="Century Gothic" pitchFamily="34" charset="0"/>
                <a:ea typeface="+mj-ea"/>
                <a:cs typeface="+mj-cs"/>
              </a:rPr>
              <a:t>. …powered by </a:t>
            </a:r>
            <a:r>
              <a:rPr lang="en-US" sz="3600" b="1" kern="0" dirty="0" smtClean="0">
                <a:latin typeface="Century Gothic" pitchFamily="34" charset="0"/>
                <a:ea typeface="+mj-ea"/>
                <a:cs typeface="+mj-cs"/>
              </a:rPr>
              <a:t>information.</a:t>
            </a:r>
            <a:endParaRPr lang="en-US" sz="3600" kern="0" dirty="0" smtClean="0"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" y="76200"/>
            <a:ext cx="1829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Source: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CoStar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7000"/>
            <a:ext cx="441960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5349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abiswas\Desktop\featurelay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195408" cy="4603384"/>
          </a:xfrm>
          <a:prstGeom prst="rect">
            <a:avLst/>
          </a:prstGeom>
          <a:noFill/>
        </p:spPr>
      </p:pic>
      <p:pic>
        <p:nvPicPr>
          <p:cNvPr id="72" name="Picture 3" descr="C:\Users\abiswas\Desktop\map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272" y="838200"/>
            <a:ext cx="3200400" cy="4610577"/>
          </a:xfrm>
          <a:prstGeom prst="rect">
            <a:avLst/>
          </a:prstGeom>
          <a:noFill/>
        </p:spPr>
      </p:pic>
      <p:grpSp>
        <p:nvGrpSpPr>
          <p:cNvPr id="73" name="Group 72"/>
          <p:cNvGrpSpPr/>
          <p:nvPr/>
        </p:nvGrpSpPr>
        <p:grpSpPr>
          <a:xfrm>
            <a:off x="4036936" y="1343890"/>
            <a:ext cx="3048000" cy="4447310"/>
            <a:chOff x="3048000" y="1752600"/>
            <a:chExt cx="3048000" cy="4447310"/>
          </a:xfrm>
        </p:grpSpPr>
        <p:sp>
          <p:nvSpPr>
            <p:cNvPr id="74" name="Rectangle 73"/>
            <p:cNvSpPr/>
            <p:nvPr/>
          </p:nvSpPr>
          <p:spPr>
            <a:xfrm>
              <a:off x="3048000" y="1780310"/>
              <a:ext cx="3048000" cy="44196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048000" y="1780310"/>
              <a:ext cx="3048000" cy="457200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lumMod val="95000"/>
                    <a:lumOff val="5000"/>
                  </a:sysClr>
                </a:gs>
                <a:gs pos="50000">
                  <a:sysClr val="windowText" lastClr="000000">
                    <a:lumMod val="75000"/>
                    <a:lumOff val="2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52800" y="1752600"/>
              <a:ext cx="2362200" cy="5334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LEED SCORE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165144" y="2618510"/>
              <a:ext cx="2819400" cy="935094"/>
            </a:xfrm>
            <a:prstGeom prst="roundRect">
              <a:avLst>
                <a:gd name="adj" fmla="val 14268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Type: Office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Calibri"/>
                </a:rPr>
                <a:t>Level: Silver (2005)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Rating: LEED NC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103861" y="2252246"/>
              <a:ext cx="23182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Kraft Distribution Facility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165144" y="3706004"/>
              <a:ext cx="2819400" cy="1905000"/>
            </a:xfrm>
            <a:prstGeom prst="roundRect">
              <a:avLst>
                <a:gd name="adj" fmla="val 697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274320" r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Total Score	         49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Water Efficiency	       10/14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Energy &amp; Atmosphere	   16.5/35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Materials &amp; Resources	         6/10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Indoor Environmental Quality     12/15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Innovation &amp; Design	        4.5/6</a:t>
              </a:r>
            </a:p>
          </p:txBody>
        </p:sp>
        <p:sp>
          <p:nvSpPr>
            <p:cNvPr id="80" name="Pentagon 79"/>
            <p:cNvSpPr/>
            <p:nvPr/>
          </p:nvSpPr>
          <p:spPr>
            <a:xfrm flipH="1">
              <a:off x="3124200" y="1828800"/>
              <a:ext cx="533400" cy="274320"/>
            </a:xfrm>
            <a:prstGeom prst="homePlate">
              <a:avLst/>
            </a:prstGeom>
            <a:gradFill>
              <a:gsLst>
                <a:gs pos="0">
                  <a:sysClr val="windowText" lastClr="000000">
                    <a:lumMod val="95000"/>
                    <a:lumOff val="5000"/>
                  </a:sysClr>
                </a:gs>
                <a:gs pos="50000">
                  <a:sysClr val="windowText" lastClr="000000">
                    <a:lumMod val="75000"/>
                    <a:lumOff val="2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0"/>
            </a:gra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3165144" y="4085416"/>
              <a:ext cx="281940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>
              <a:off x="3165144" y="4371019"/>
              <a:ext cx="281940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>
              <a:off x="3165144" y="4679361"/>
              <a:ext cx="281940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3165144" y="4985749"/>
              <a:ext cx="281940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>
            <a:xfrm>
              <a:off x="3165144" y="5306204"/>
              <a:ext cx="281940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pic>
          <p:nvPicPr>
            <p:cNvPr id="86" name="Picture 2" descr="http://greenhomeguide.com/asset/76c6cb297fd51cfccb1e6b3e8e60131932222b06/origin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7489" y="5042550"/>
              <a:ext cx="205273" cy="201168"/>
            </a:xfrm>
            <a:prstGeom prst="rect">
              <a:avLst/>
            </a:prstGeom>
            <a:noFill/>
          </p:spPr>
        </p:pic>
        <p:pic>
          <p:nvPicPr>
            <p:cNvPr id="87" name="Picture 4" descr="http://greenhomeguide.com/asset/c8e7565883eba79fd19f2d501d5da1fc17351aa2/origin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7489" y="4432879"/>
              <a:ext cx="201168" cy="201168"/>
            </a:xfrm>
            <a:prstGeom prst="rect">
              <a:avLst/>
            </a:prstGeom>
            <a:noFill/>
          </p:spPr>
        </p:pic>
        <p:pic>
          <p:nvPicPr>
            <p:cNvPr id="88" name="Picture 6" descr="http://greenhomeguide.com/asset/a903fb24d44425db6c64e2a0abdb204d07352362/origina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27489" y="4141934"/>
              <a:ext cx="201168" cy="201168"/>
            </a:xfrm>
            <a:prstGeom prst="rect">
              <a:avLst/>
            </a:prstGeom>
            <a:noFill/>
          </p:spPr>
        </p:pic>
        <p:pic>
          <p:nvPicPr>
            <p:cNvPr id="89" name="Picture 12" descr="http://greenhomeguide.com/asset/3cd9c6ea932f4a90c32856b09637b9e7fbd9a5f0/origina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27489" y="4737750"/>
              <a:ext cx="201168" cy="201168"/>
            </a:xfrm>
            <a:prstGeom prst="rect">
              <a:avLst/>
            </a:prstGeom>
            <a:noFill/>
          </p:spPr>
        </p:pic>
        <p:pic>
          <p:nvPicPr>
            <p:cNvPr id="90" name="Picture 16" descr="http://greenhomeguide.com/asset/72e1979c476cda666e3ede496793b38eb3e378c4/origina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27489" y="5347284"/>
              <a:ext cx="201168" cy="201168"/>
            </a:xfrm>
            <a:prstGeom prst="rect">
              <a:avLst/>
            </a:prstGeom>
            <a:noFill/>
          </p:spPr>
        </p:pic>
        <p:sp>
          <p:nvSpPr>
            <p:cNvPr id="91" name="Rounded Rectangle 90"/>
            <p:cNvSpPr/>
            <p:nvPr/>
          </p:nvSpPr>
          <p:spPr>
            <a:xfrm>
              <a:off x="3165144" y="5763404"/>
              <a:ext cx="2819400" cy="304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274320" r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Carbon Index</a:t>
              </a:r>
              <a:r>
                <a:rPr lang="en-US" sz="1200" kern="0" dirty="0" smtClean="0">
                  <a:solidFill>
                    <a:sysClr val="windowText" lastClr="000000"/>
                  </a:solidFill>
                  <a:latin typeface="Calibri"/>
                </a:rPr>
                <a:t>		            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58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5257800" y="1828800"/>
              <a:ext cx="758952" cy="273600"/>
            </a:xfrm>
            <a:prstGeom prst="roundRect">
              <a:avLst/>
            </a:prstGeom>
            <a:gradFill>
              <a:gsLst>
                <a:gs pos="0">
                  <a:sysClr val="windowText" lastClr="000000">
                    <a:lumMod val="95000"/>
                    <a:lumOff val="5000"/>
                  </a:sysClr>
                </a:gs>
                <a:gs pos="50000">
                  <a:sysClr val="windowText" lastClr="000000">
                    <a:lumMod val="75000"/>
                    <a:lumOff val="2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0"/>
            </a:gra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Compare</a:t>
              </a:r>
            </a:p>
          </p:txBody>
        </p:sp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86752" y="5791200"/>
              <a:ext cx="268287" cy="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4" name="Group 93"/>
          <p:cNvGrpSpPr/>
          <p:nvPr/>
        </p:nvGrpSpPr>
        <p:grpSpPr>
          <a:xfrm>
            <a:off x="5791200" y="1905000"/>
            <a:ext cx="3048000" cy="4409986"/>
            <a:chOff x="914400" y="1609814"/>
            <a:chExt cx="3048000" cy="4409986"/>
          </a:xfrm>
        </p:grpSpPr>
        <p:pic>
          <p:nvPicPr>
            <p:cNvPr id="95" name="Picture 2" descr="C:\Users\abiswas\AppData\Local\Microsoft\Windows\Temporary Internet Files\Content.Outlook\NE3VCTFO\All_data _available_Scenario.PNG"/>
            <p:cNvPicPr>
              <a:picLocks noChangeAspect="1" noChangeArrowheads="1"/>
            </p:cNvPicPr>
            <p:nvPr/>
          </p:nvPicPr>
          <p:blipFill>
            <a:blip r:embed="rId10" cstate="print"/>
            <a:srcRect t="3543"/>
            <a:stretch>
              <a:fillRect/>
            </a:stretch>
          </p:blipFill>
          <p:spPr bwMode="auto">
            <a:xfrm>
              <a:off x="914400" y="1609814"/>
              <a:ext cx="3048000" cy="4409986"/>
            </a:xfrm>
            <a:prstGeom prst="rect">
              <a:avLst/>
            </a:prstGeom>
            <a:noFill/>
          </p:spPr>
        </p:pic>
        <p:sp>
          <p:nvSpPr>
            <p:cNvPr id="96" name="Rounded Rectangle 95"/>
            <p:cNvSpPr/>
            <p:nvPr/>
          </p:nvSpPr>
          <p:spPr>
            <a:xfrm>
              <a:off x="3303896" y="1679584"/>
              <a:ext cx="530352" cy="274320"/>
            </a:xfrm>
            <a:prstGeom prst="roundRect">
              <a:avLst/>
            </a:prstGeom>
            <a:gradFill>
              <a:gsLst>
                <a:gs pos="0">
                  <a:sysClr val="windowText" lastClr="000000">
                    <a:lumMod val="95000"/>
                    <a:lumOff val="5000"/>
                  </a:sysClr>
                </a:gs>
                <a:gs pos="50000">
                  <a:sysClr val="windowText" lastClr="000000">
                    <a:lumMod val="75000"/>
                    <a:lumOff val="2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0"/>
            </a:gra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Map</a:t>
              </a:r>
            </a:p>
          </p:txBody>
        </p:sp>
        <p:sp>
          <p:nvSpPr>
            <p:cNvPr id="97" name="Pentagon 96"/>
            <p:cNvSpPr/>
            <p:nvPr/>
          </p:nvSpPr>
          <p:spPr>
            <a:xfrm flipH="1">
              <a:off x="968992" y="1676400"/>
              <a:ext cx="533400" cy="274320"/>
            </a:xfrm>
            <a:prstGeom prst="homePlate">
              <a:avLst/>
            </a:prstGeom>
            <a:gradFill>
              <a:gsLst>
                <a:gs pos="0">
                  <a:sysClr val="windowText" lastClr="000000">
                    <a:lumMod val="95000"/>
                    <a:lumOff val="5000"/>
                  </a:sysClr>
                </a:gs>
                <a:gs pos="50000">
                  <a:sysClr val="windowText" lastClr="000000">
                    <a:lumMod val="75000"/>
                    <a:lumOff val="2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0"/>
            </a:gra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3124200" cy="6858000"/>
          </a:xfrm>
          <a:prstGeom prst="rect">
            <a:avLst/>
          </a:prstGeom>
          <a:solidFill>
            <a:srgbClr val="3C61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16200000">
            <a:off x="-1599948" y="2895853"/>
            <a:ext cx="614514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7000" b="1" dirty="0" smtClean="0">
                <a:solidFill>
                  <a:schemeClr val="bg1"/>
                </a:solidFill>
                <a:latin typeface="Century Gothic" pitchFamily="34" charset="0"/>
              </a:rPr>
              <a:t>Take Homes</a:t>
            </a:r>
            <a:endParaRPr lang="en-US" sz="7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276600" y="940983"/>
            <a:ext cx="56388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6688" marR="0" indent="-166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kern="0" dirty="0" smtClean="0">
                <a:latin typeface="Century Gothic" pitchFamily="34" charset="0"/>
                <a:ea typeface="+mj-ea"/>
                <a:cs typeface="+mj-cs"/>
              </a:rPr>
              <a:t>Green building is a </a:t>
            </a:r>
            <a:r>
              <a:rPr lang="en-US" sz="3200" b="1" kern="0" dirty="0" smtClean="0">
                <a:latin typeface="Century Gothic" pitchFamily="34" charset="0"/>
                <a:ea typeface="+mj-ea"/>
                <a:cs typeface="+mj-cs"/>
              </a:rPr>
              <a:t>process</a:t>
            </a:r>
          </a:p>
          <a:p>
            <a:pPr marL="166688" marR="0" indent="-166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000" b="1" kern="0" dirty="0" smtClean="0">
              <a:latin typeface="Century Gothic" pitchFamily="34" charset="0"/>
              <a:ea typeface="+mj-ea"/>
              <a:cs typeface="+mj-cs"/>
            </a:endParaRPr>
          </a:p>
          <a:p>
            <a:pPr marL="166688" marR="0" indent="-166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kern="0" dirty="0" smtClean="0">
                <a:latin typeface="Century Gothic" pitchFamily="34" charset="0"/>
                <a:ea typeface="+mj-ea"/>
                <a:cs typeface="+mj-cs"/>
              </a:rPr>
              <a:t>Green building is a </a:t>
            </a:r>
            <a:r>
              <a:rPr lang="en-US" sz="3200" b="1" kern="0" dirty="0" smtClean="0">
                <a:latin typeface="Century Gothic" pitchFamily="34" charset="0"/>
                <a:ea typeface="+mj-ea"/>
                <a:cs typeface="+mj-cs"/>
              </a:rPr>
              <a:t>tool</a:t>
            </a:r>
            <a:r>
              <a:rPr lang="en-US" sz="3200" kern="0" dirty="0" smtClean="0">
                <a:latin typeface="Century Gothic" pitchFamily="34" charset="0"/>
                <a:ea typeface="+mj-ea"/>
                <a:cs typeface="+mj-cs"/>
              </a:rPr>
              <a:t> for market transformation</a:t>
            </a:r>
          </a:p>
          <a:p>
            <a:pPr marL="166688" marR="0" indent="-166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000" kern="0" dirty="0" smtClean="0">
              <a:latin typeface="Century Gothic" pitchFamily="34" charset="0"/>
              <a:ea typeface="+mj-ea"/>
              <a:cs typeface="+mj-cs"/>
            </a:endParaRPr>
          </a:p>
          <a:p>
            <a:pPr marL="166688" marR="0" indent="-166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kern="0" dirty="0" smtClean="0">
                <a:latin typeface="Century Gothic" pitchFamily="34" charset="0"/>
                <a:ea typeface="+mj-ea"/>
                <a:cs typeface="+mj-cs"/>
              </a:rPr>
              <a:t>Historic preservation is a green building </a:t>
            </a:r>
            <a:r>
              <a:rPr lang="en-US" sz="3200" b="1" kern="0" dirty="0" smtClean="0">
                <a:latin typeface="Century Gothic" pitchFamily="34" charset="0"/>
                <a:ea typeface="+mj-ea"/>
                <a:cs typeface="+mj-cs"/>
              </a:rPr>
              <a:t>strategy</a:t>
            </a:r>
          </a:p>
          <a:p>
            <a:pPr marL="166688" marR="0" indent="-166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000" kern="0" dirty="0" smtClean="0">
              <a:latin typeface="Century Gothic" pitchFamily="34" charset="0"/>
              <a:ea typeface="+mj-ea"/>
              <a:cs typeface="+mj-cs"/>
            </a:endParaRPr>
          </a:p>
          <a:p>
            <a:pPr marL="166688" marR="0" indent="-166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kern="0" dirty="0" smtClean="0">
                <a:latin typeface="Century Gothic" pitchFamily="34" charset="0"/>
                <a:ea typeface="+mj-ea"/>
                <a:cs typeface="+mj-cs"/>
              </a:rPr>
              <a:t>Historic preservation is a </a:t>
            </a:r>
            <a:r>
              <a:rPr lang="en-US" sz="3200" b="1" kern="0" dirty="0" smtClean="0">
                <a:latin typeface="Century Gothic" pitchFamily="34" charset="0"/>
                <a:ea typeface="+mj-ea"/>
                <a:cs typeface="+mj-cs"/>
              </a:rPr>
              <a:t>challenge</a:t>
            </a:r>
            <a:r>
              <a:rPr lang="en-US" sz="3200" kern="0" dirty="0" smtClean="0">
                <a:latin typeface="Century Gothic" pitchFamily="34" charset="0"/>
                <a:ea typeface="+mj-ea"/>
                <a:cs typeface="+mj-cs"/>
              </a:rPr>
              <a:t> for green building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generalppt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2400" y="-114300"/>
            <a:ext cx="9296400" cy="6972300"/>
          </a:xfrm>
        </p:spPr>
      </p:pic>
      <p:sp>
        <p:nvSpPr>
          <p:cNvPr id="4" name="TextBox 3"/>
          <p:cNvSpPr txBox="1"/>
          <p:nvPr/>
        </p:nvSpPr>
        <p:spPr bwMode="auto">
          <a:xfrm>
            <a:off x="1295400" y="6451684"/>
            <a:ext cx="67377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kern="0" noProof="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This presentation does not represent official policies or positions of the US Green Building Council</a:t>
            </a:r>
            <a:endParaRPr kumimoji="0" lang="en-US" sz="1100" b="1" i="0" u="none" strike="noStrike" kern="0" cap="none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ed_for_homes_ppt-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28600" y="152400"/>
            <a:ext cx="57150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" y="457200"/>
            <a:ext cx="137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5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33400"/>
            <a:ext cx="7162800" cy="838200"/>
          </a:xfrm>
          <a:prstGeom prst="rect">
            <a:avLst/>
          </a:prstGeom>
          <a:solidFill>
            <a:srgbClr val="4E7C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6724650"/>
            <a:ext cx="7199312" cy="133350"/>
          </a:xfrm>
          <a:prstGeom prst="rect">
            <a:avLst/>
          </a:prstGeom>
          <a:solidFill>
            <a:srgbClr val="4E7C24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" y="609600"/>
            <a:ext cx="7086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What is green building?</a:t>
            </a:r>
            <a:endParaRPr lang="en-US" sz="40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81000" y="1568450"/>
            <a:ext cx="8343900" cy="4152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Arial" charset="0"/>
              </a:rPr>
              <a:t>A </a:t>
            </a:r>
            <a:r>
              <a:rPr lang="en-US" sz="3600" b="1" dirty="0" smtClean="0">
                <a:latin typeface="Calibri" pitchFamily="34" charset="0"/>
                <a:cs typeface="Arial" charset="0"/>
              </a:rPr>
              <a:t>market intervention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b="0" dirty="0" smtClean="0">
                <a:latin typeface="Calibri" pitchFamily="34" charset="0"/>
                <a:cs typeface="Arial" charset="0"/>
              </a:rPr>
              <a:t>A </a:t>
            </a:r>
            <a:r>
              <a:rPr lang="en-US" sz="3600" dirty="0" smtClean="0">
                <a:latin typeface="Calibri" pitchFamily="34" charset="0"/>
                <a:cs typeface="Arial" charset="0"/>
              </a:rPr>
              <a:t>collection of </a:t>
            </a:r>
            <a:r>
              <a:rPr lang="en-US" sz="3600" b="1" dirty="0" smtClean="0">
                <a:latin typeface="Calibri" pitchFamily="34" charset="0"/>
                <a:cs typeface="Arial" charset="0"/>
              </a:rPr>
              <a:t>best practices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b="0" dirty="0" smtClean="0">
                <a:latin typeface="Calibri" pitchFamily="34" charset="0"/>
                <a:cs typeface="Arial" charset="0"/>
              </a:rPr>
              <a:t>A strategy to provide </a:t>
            </a:r>
            <a:r>
              <a:rPr lang="en-US" sz="3600" b="1" dirty="0" smtClean="0">
                <a:latin typeface="Calibri" pitchFamily="34" charset="0"/>
                <a:cs typeface="Arial" charset="0"/>
              </a:rPr>
              <a:t>information</a:t>
            </a:r>
            <a:r>
              <a:rPr lang="en-US" sz="3600" b="0" dirty="0" smtClean="0">
                <a:latin typeface="Calibri" pitchFamily="34" charset="0"/>
                <a:cs typeface="Arial" charset="0"/>
              </a:rPr>
              <a:t> about buildings and communities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Arial" charset="0"/>
              </a:rPr>
              <a:t>An approach for </a:t>
            </a:r>
            <a:r>
              <a:rPr lang="en-US" sz="3600" b="1" dirty="0" smtClean="0">
                <a:latin typeface="Calibri" pitchFamily="34" charset="0"/>
                <a:cs typeface="Arial" charset="0"/>
              </a:rPr>
              <a:t>differentiation</a:t>
            </a:r>
            <a:r>
              <a:rPr lang="en-US" sz="3600" dirty="0" smtClean="0">
                <a:latin typeface="Calibri" pitchFamily="34" charset="0"/>
                <a:cs typeface="Arial" charset="0"/>
              </a:rPr>
              <a:t> and </a:t>
            </a:r>
            <a:r>
              <a:rPr lang="en-US" sz="3600" b="1" dirty="0" smtClean="0">
                <a:latin typeface="Calibri" pitchFamily="34" charset="0"/>
                <a:cs typeface="Arial" charset="0"/>
              </a:rPr>
              <a:t>competitive advantage </a:t>
            </a:r>
            <a:r>
              <a:rPr lang="en-US" sz="2800" b="0" dirty="0">
                <a:latin typeface="Calibri" pitchFamily="34" charset="0"/>
                <a:cs typeface="Arial" charset="0"/>
              </a:rPr>
              <a:t>		</a:t>
            </a:r>
            <a:r>
              <a:rPr lang="en-US" sz="2400" b="0" dirty="0">
                <a:latin typeface="Calibri" pitchFamily="34" charset="0"/>
                <a:cs typeface="Arial" charset="0"/>
              </a:rPr>
              <a:t>		</a:t>
            </a:r>
            <a:endParaRPr lang="en-US" sz="1400" b="0" dirty="0">
              <a:latin typeface="Calibri" pitchFamily="34" charset="0"/>
              <a:cs typeface="Arial" charset="0"/>
            </a:endParaRPr>
          </a:p>
          <a:p>
            <a:pPr marL="342900" indent="-342900" eaLnBrk="0" hangingPunct="0"/>
            <a:endParaRPr lang="en-US" sz="2400" b="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33400"/>
            <a:ext cx="7162800" cy="838200"/>
          </a:xfrm>
          <a:prstGeom prst="rect">
            <a:avLst/>
          </a:prstGeom>
          <a:solidFill>
            <a:srgbClr val="4E7C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6724650"/>
            <a:ext cx="7199312" cy="133350"/>
          </a:xfrm>
          <a:prstGeom prst="rect">
            <a:avLst/>
          </a:prstGeom>
          <a:solidFill>
            <a:srgbClr val="4E7C24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" y="609600"/>
            <a:ext cx="7086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How does </a:t>
            </a:r>
            <a:r>
              <a:rPr lang="en-US" sz="4000" b="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green building work?</a:t>
            </a:r>
            <a:endParaRPr lang="en-US" sz="40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81000" y="1568450"/>
            <a:ext cx="8343900" cy="61837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eaLnBrk="0" hangingPunct="0"/>
            <a:r>
              <a:rPr lang="en-US" sz="2800" b="1" dirty="0" smtClean="0">
                <a:latin typeface="Calibri" pitchFamily="34" charset="0"/>
                <a:cs typeface="Arial" charset="0"/>
              </a:rPr>
              <a:t>It starts with a community…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Arial" charset="0"/>
              </a:rPr>
              <a:t>Consensus about a desire to shift prevailing conditions in a market – a foundation of common goals and values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Arial" charset="0"/>
              </a:rPr>
              <a:t>Coordinated a</a:t>
            </a:r>
            <a:r>
              <a:rPr lang="en-US" sz="2800" b="0" dirty="0" smtClean="0">
                <a:latin typeface="Calibri" pitchFamily="34" charset="0"/>
                <a:cs typeface="Arial" charset="0"/>
              </a:rPr>
              <a:t>ction to identify and codify best practices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Arial" charset="0"/>
              </a:rPr>
              <a:t>Processes to provide third-party review and verification of actions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Arial" charset="0"/>
              </a:rPr>
              <a:t>Rewards for high performing projects</a:t>
            </a:r>
            <a:r>
              <a:rPr lang="en-US" sz="2800" b="0" dirty="0">
                <a:latin typeface="Calibri" pitchFamily="34" charset="0"/>
                <a:cs typeface="Arial" charset="0"/>
              </a:rPr>
              <a:t>		</a:t>
            </a:r>
            <a:r>
              <a:rPr lang="en-US" sz="2400" b="0" dirty="0">
                <a:latin typeface="Calibri" pitchFamily="34" charset="0"/>
                <a:cs typeface="Arial" charset="0"/>
              </a:rPr>
              <a:t>		</a:t>
            </a:r>
            <a:endParaRPr lang="en-US" sz="1400" b="0" dirty="0">
              <a:latin typeface="Calibri" pitchFamily="34" charset="0"/>
              <a:cs typeface="Arial" charset="0"/>
            </a:endParaRPr>
          </a:p>
          <a:p>
            <a:pPr marL="342900" indent="-342900" eaLnBrk="0" hangingPunct="0"/>
            <a:endParaRPr lang="en-US" sz="2400" b="0" dirty="0">
              <a:latin typeface="Calibri" pitchFamily="34" charset="0"/>
              <a:cs typeface="Arial" charset="0"/>
            </a:endParaRPr>
          </a:p>
          <a:p>
            <a:pPr marL="685800" lvl="1" indent="-228600" eaLnBrk="0" hangingPunct="0">
              <a:buFontTx/>
              <a:buChar char="•"/>
            </a:pPr>
            <a:endParaRPr lang="en-US" sz="2400" b="0" dirty="0">
              <a:latin typeface="Calibri" pitchFamily="34" charset="0"/>
              <a:cs typeface="Arial" charset="0"/>
            </a:endParaRPr>
          </a:p>
          <a:p>
            <a:pPr marL="685800" lvl="1" indent="-228600" eaLnBrk="0" hangingPunct="0">
              <a:buFontTx/>
              <a:buChar char="•"/>
            </a:pPr>
            <a:endParaRPr lang="en-US" sz="2400" b="0" dirty="0">
              <a:latin typeface="Calibri" pitchFamily="34" charset="0"/>
              <a:cs typeface="Arial" charset="0"/>
            </a:endParaRPr>
          </a:p>
          <a:p>
            <a:pPr marL="342900" indent="-342900" eaLnBrk="0" hangingPunct="0"/>
            <a:endParaRPr lang="en-US" sz="2400" b="0" dirty="0">
              <a:latin typeface="Calibri" pitchFamily="34" charset="0"/>
              <a:cs typeface="Arial" charset="0"/>
            </a:endParaRPr>
          </a:p>
          <a:p>
            <a:pPr marL="342900" indent="-342900" eaLnBrk="0" hangingPunct="0"/>
            <a:r>
              <a:rPr lang="en-US" sz="2400" b="0" dirty="0">
                <a:latin typeface="Calibri" pitchFamily="34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33400"/>
            <a:ext cx="7162800" cy="838200"/>
          </a:xfrm>
          <a:prstGeom prst="rect">
            <a:avLst/>
          </a:prstGeom>
          <a:solidFill>
            <a:srgbClr val="4E7C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6724650"/>
            <a:ext cx="7199312" cy="133350"/>
          </a:xfrm>
          <a:prstGeom prst="rect">
            <a:avLst/>
          </a:prstGeom>
          <a:solidFill>
            <a:srgbClr val="4E7C24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609600"/>
            <a:ext cx="5943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What 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are 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rating systems?</a:t>
            </a:r>
            <a:endParaRPr lang="en-US" sz="40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81000" y="1568450"/>
            <a:ext cx="8343900" cy="3967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eaLnBrk="0" hangingPunct="0"/>
            <a:r>
              <a:rPr lang="en-US" sz="3600" b="1" dirty="0" smtClean="0">
                <a:latin typeface="Calibri" pitchFamily="34" charset="0"/>
                <a:cs typeface="Arial" charset="0"/>
              </a:rPr>
              <a:t>Tools for market transformation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Arial" charset="0"/>
              </a:rPr>
              <a:t>LEED (US)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b="0" dirty="0" smtClean="0">
                <a:latin typeface="Calibri" pitchFamily="34" charset="0"/>
                <a:cs typeface="Arial" charset="0"/>
              </a:rPr>
              <a:t>BREEAM (UK)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Arial" charset="0"/>
              </a:rPr>
              <a:t>CASBEE (Japan)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b="0" dirty="0" smtClean="0">
                <a:latin typeface="Calibri" pitchFamily="34" charset="0"/>
                <a:cs typeface="Arial" charset="0"/>
              </a:rPr>
              <a:t>DGNB (Germany)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Arial" charset="0"/>
              </a:rPr>
              <a:t>Green Star (Australia)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b="0" dirty="0" smtClean="0">
                <a:latin typeface="Calibri" pitchFamily="34" charset="0"/>
                <a:cs typeface="Arial" charset="0"/>
              </a:rPr>
              <a:t>IGBC/LEED (India)</a:t>
            </a:r>
            <a:r>
              <a:rPr lang="en-US" sz="3600" b="0" dirty="0">
                <a:latin typeface="Calibri" pitchFamily="34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33400"/>
            <a:ext cx="7162800" cy="838200"/>
          </a:xfrm>
          <a:prstGeom prst="rect">
            <a:avLst/>
          </a:prstGeom>
          <a:solidFill>
            <a:srgbClr val="4E7C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6724650"/>
            <a:ext cx="7199312" cy="133350"/>
          </a:xfrm>
          <a:prstGeom prst="rect">
            <a:avLst/>
          </a:prstGeom>
          <a:solidFill>
            <a:srgbClr val="4E7C24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" y="609600"/>
            <a:ext cx="4419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How does it work?</a:t>
            </a:r>
            <a:endParaRPr lang="en-US" sz="40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81000" y="1656641"/>
            <a:ext cx="8343900" cy="2305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  <a:cs typeface="Arial" charset="0"/>
              </a:rPr>
              <a:t>Minimum Program Requirements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  <a:cs typeface="Arial" charset="0"/>
              </a:rPr>
              <a:t>Prerequisites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  <a:cs typeface="Arial" charset="0"/>
              </a:rPr>
              <a:t>Credits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600" dirty="0" smtClean="0">
                <a:latin typeface="Calibri" pitchFamily="34" charset="0"/>
                <a:cs typeface="Arial" charset="0"/>
              </a:rPr>
              <a:t>Options</a:t>
            </a:r>
            <a:endParaRPr lang="en-US" sz="3600" b="0" dirty="0" smtClean="0">
              <a:latin typeface="Calibri" pitchFamily="34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14600"/>
            <a:ext cx="2686050" cy="40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bout_leed-2-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28600" y="228600"/>
            <a:ext cx="43434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536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bout_leed-2-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28600" y="228600"/>
            <a:ext cx="4495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77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1" i="0" u="none" strike="noStrike" kern="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307</Words>
  <Application>Microsoft Office PowerPoint</Application>
  <PresentationFormat>On-screen Show (4:3)</PresentationFormat>
  <Paragraphs>82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Priorities</vt:lpstr>
      <vt:lpstr>Lifecycle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Newswanger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Philip Newswanger</dc:creator>
  <cp:lastModifiedBy>technician</cp:lastModifiedBy>
  <cp:revision>130</cp:revision>
  <dcterms:created xsi:type="dcterms:W3CDTF">2008-03-27T13:28:58Z</dcterms:created>
  <dcterms:modified xsi:type="dcterms:W3CDTF">2010-10-28T01:39:19Z</dcterms:modified>
</cp:coreProperties>
</file>