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2154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F36225-87A1-488E-876C-4D2A2246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69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1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5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64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8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5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4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73CA-3E01-450C-A438-72A19176DC97}" type="datetimeFigureOut">
              <a:rPr lang="en-US" smtClean="0"/>
              <a:t>6/10/2013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D581-3D6F-4545-8D95-4CCACA42B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2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868362"/>
          </a:xfrm>
        </p:spPr>
        <p:txBody>
          <a:bodyPr/>
          <a:lstStyle/>
          <a:p>
            <a:r>
              <a:rPr lang="en-US" dirty="0"/>
              <a:t>Assumptions/hypotheses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Construction organizations cannot create a strong safety culture without alignment with all project delivery systems &amp; organizational objectives</a:t>
            </a:r>
          </a:p>
          <a:p>
            <a:r>
              <a:rPr lang="en-US" dirty="0"/>
              <a:t>Leadership alignment across roles is critical to strategic change</a:t>
            </a:r>
          </a:p>
          <a:p>
            <a:r>
              <a:rPr lang="en-US" dirty="0"/>
              <a:t>Assessing maturity level (culture/climate) may be helpful to organizational change but not sufficient in itself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3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371600" y="16002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 dirty="0" smtClean="0">
              <a:solidFill>
                <a:schemeClr val="tx2"/>
              </a:solidFill>
              <a:latin typeface="Corbel" pitchFamily="34" charset="0"/>
            </a:endParaRPr>
          </a:p>
          <a:p>
            <a:endParaRPr lang="en-US" sz="1000" dirty="0">
              <a:solidFill>
                <a:schemeClr val="tx2"/>
              </a:solidFill>
              <a:latin typeface="Corbe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7467600" cy="1143000"/>
          </a:xfrm>
        </p:spPr>
        <p:txBody>
          <a:bodyPr/>
          <a:lstStyle/>
          <a:p>
            <a:r>
              <a:rPr lang="en-US" dirty="0" smtClean="0"/>
              <a:t>TCM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0200"/>
            <a:ext cx="7315200" cy="4525963"/>
          </a:xfrm>
        </p:spPr>
        <p:txBody>
          <a:bodyPr/>
          <a:lstStyle/>
          <a:p>
            <a:r>
              <a:rPr lang="en-US" dirty="0"/>
              <a:t>Full Mechanical since 1953</a:t>
            </a:r>
          </a:p>
          <a:p>
            <a:pPr lvl="1"/>
            <a:r>
              <a:rPr lang="en-US" dirty="0"/>
              <a:t>Plumbing, Pipefitting, Sheet Metal</a:t>
            </a:r>
          </a:p>
          <a:p>
            <a:pPr lvl="1"/>
            <a:r>
              <a:rPr lang="en-US" dirty="0"/>
              <a:t>Fabrication &amp; Installation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Generation Family Ownership</a:t>
            </a:r>
          </a:p>
          <a:p>
            <a:r>
              <a:rPr lang="en-US" dirty="0"/>
              <a:t>150 to 250 employees</a:t>
            </a:r>
          </a:p>
          <a:p>
            <a:r>
              <a:rPr lang="en-US" dirty="0"/>
              <a:t>Signatory contractor</a:t>
            </a:r>
          </a:p>
          <a:p>
            <a:pPr lvl="1"/>
            <a:r>
              <a:rPr lang="en-US" dirty="0"/>
              <a:t> SMWIA &amp; UA </a:t>
            </a:r>
          </a:p>
          <a:p>
            <a:pPr lvl="1"/>
            <a:r>
              <a:rPr lang="en-US" dirty="0"/>
              <a:t>SMACNA &amp; MCAA/PMCA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4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Context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0" y="1417638"/>
            <a:ext cx="7391400" cy="483076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Strategic Safety Leadership Committee</a:t>
            </a:r>
          </a:p>
          <a:p>
            <a:pPr lvl="1"/>
            <a:r>
              <a:rPr lang="en-US" dirty="0" smtClean="0"/>
              <a:t>Formed Q4, 2005</a:t>
            </a:r>
          </a:p>
          <a:p>
            <a:pPr lvl="1"/>
            <a:r>
              <a:rPr lang="en-US" dirty="0" smtClean="0"/>
              <a:t>Engaged PM’s, </a:t>
            </a:r>
            <a:r>
              <a:rPr lang="en-US" dirty="0" err="1" smtClean="0"/>
              <a:t>Supts</a:t>
            </a:r>
            <a:endParaRPr lang="en-US" dirty="0" smtClean="0"/>
          </a:p>
          <a:p>
            <a:r>
              <a:rPr lang="en-US" dirty="0" smtClean="0"/>
              <a:t>History with NIOSH/CPWR Grants</a:t>
            </a:r>
          </a:p>
          <a:p>
            <a:pPr lvl="1"/>
            <a:r>
              <a:rPr lang="en-US" dirty="0" smtClean="0"/>
              <a:t>UO/</a:t>
            </a:r>
            <a:r>
              <a:rPr lang="en-US" dirty="0" err="1" smtClean="0"/>
              <a:t>Hecker</a:t>
            </a:r>
            <a:r>
              <a:rPr lang="en-US" dirty="0" smtClean="0"/>
              <a:t>, UI/</a:t>
            </a:r>
            <a:r>
              <a:rPr lang="en-US" dirty="0" err="1" smtClean="0"/>
              <a:t>Rosecrance</a:t>
            </a:r>
            <a:endParaRPr lang="en-US" dirty="0" smtClean="0"/>
          </a:p>
          <a:p>
            <a:r>
              <a:rPr lang="en-US" dirty="0" smtClean="0"/>
              <a:t>Collaboration with Colorado State </a:t>
            </a:r>
            <a:r>
              <a:rPr lang="en-US" dirty="0" err="1" smtClean="0"/>
              <a:t>Univ</a:t>
            </a:r>
            <a:endParaRPr lang="en-US" dirty="0" smtClean="0"/>
          </a:p>
          <a:p>
            <a:pPr lvl="1"/>
            <a:r>
              <a:rPr lang="en-US" dirty="0" smtClean="0"/>
              <a:t>MCAA/PMCA &amp; UA Local</a:t>
            </a:r>
          </a:p>
          <a:p>
            <a:pPr lvl="1"/>
            <a:r>
              <a:rPr lang="en-US" dirty="0" smtClean="0"/>
              <a:t>Zohar</a:t>
            </a:r>
          </a:p>
          <a:p>
            <a:pPr lvl="1"/>
            <a:r>
              <a:rPr lang="en-US" dirty="0" smtClean="0"/>
              <a:t>Interventions</a:t>
            </a:r>
          </a:p>
          <a:p>
            <a:pPr lvl="2"/>
            <a:r>
              <a:rPr lang="en-US" dirty="0" smtClean="0"/>
              <a:t>2007/08 – Communication Campaign</a:t>
            </a:r>
          </a:p>
          <a:p>
            <a:pPr lvl="2"/>
            <a:r>
              <a:rPr lang="en-US" dirty="0" smtClean="0"/>
              <a:t>2009 – Task Planning &amp; Safety </a:t>
            </a:r>
            <a:r>
              <a:rPr lang="en-US" dirty="0" err="1" smtClean="0"/>
              <a:t>Mtg</a:t>
            </a:r>
            <a:endParaRPr lang="en-US" dirty="0" smtClean="0"/>
          </a:p>
          <a:p>
            <a:pPr lvl="2"/>
            <a:r>
              <a:rPr lang="en-US" dirty="0" smtClean="0"/>
              <a:t>2013 – Active Safety Leadership/Leadership &amp;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77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875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SSLC Strategic Plans &amp; </a:t>
            </a:r>
            <a:br>
              <a:rPr lang="en-US" dirty="0"/>
            </a:br>
            <a:r>
              <a:rPr lang="en-US" dirty="0"/>
              <a:t>Climate Survey Support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571" y="1371600"/>
            <a:ext cx="788023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86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1114425" y="0"/>
            <a:ext cx="8029575" cy="6126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542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28601"/>
            <a:ext cx="7717914" cy="602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048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130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Assumptions/hypotheses</vt:lpstr>
      <vt:lpstr>TCM</vt:lpstr>
      <vt:lpstr>Organizational Context</vt:lpstr>
      <vt:lpstr>SSLC Strategic Plans &amp;  Climate Survey Support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Niki Hruska</dc:creator>
  <cp:lastModifiedBy>Tony Barsotti</cp:lastModifiedBy>
  <cp:revision>13</cp:revision>
  <cp:lastPrinted>2013-06-10T14:27:10Z</cp:lastPrinted>
  <dcterms:created xsi:type="dcterms:W3CDTF">2013-04-17T22:41:39Z</dcterms:created>
  <dcterms:modified xsi:type="dcterms:W3CDTF">2013-06-10T14:27:20Z</dcterms:modified>
</cp:coreProperties>
</file>